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 id="2147483742" r:id="rId3"/>
  </p:sldMasterIdLst>
  <p:notesMasterIdLst>
    <p:notesMasterId r:id="rId48"/>
  </p:notesMasterIdLst>
  <p:handoutMasterIdLst>
    <p:handoutMasterId r:id="rId49"/>
  </p:handoutMasterIdLst>
  <p:sldIdLst>
    <p:sldId id="319" r:id="rId4"/>
    <p:sldId id="676" r:id="rId5"/>
    <p:sldId id="678" r:id="rId6"/>
    <p:sldId id="612" r:id="rId7"/>
    <p:sldId id="679" r:id="rId8"/>
    <p:sldId id="680" r:id="rId9"/>
    <p:sldId id="610" r:id="rId10"/>
    <p:sldId id="611" r:id="rId11"/>
    <p:sldId id="665" r:id="rId12"/>
    <p:sldId id="627" r:id="rId13"/>
    <p:sldId id="629" r:id="rId14"/>
    <p:sldId id="645" r:id="rId15"/>
    <p:sldId id="682" r:id="rId16"/>
    <p:sldId id="626" r:id="rId17"/>
    <p:sldId id="683" r:id="rId18"/>
    <p:sldId id="684" r:id="rId19"/>
    <p:sldId id="619" r:id="rId20"/>
    <p:sldId id="670" r:id="rId21"/>
    <p:sldId id="671" r:id="rId22"/>
    <p:sldId id="685" r:id="rId23"/>
    <p:sldId id="646" r:id="rId24"/>
    <p:sldId id="669" r:id="rId25"/>
    <p:sldId id="647" r:id="rId26"/>
    <p:sldId id="648" r:id="rId27"/>
    <p:sldId id="650" r:id="rId28"/>
    <p:sldId id="651" r:id="rId29"/>
    <p:sldId id="652" r:id="rId30"/>
    <p:sldId id="653" r:id="rId31"/>
    <p:sldId id="654" r:id="rId32"/>
    <p:sldId id="655" r:id="rId33"/>
    <p:sldId id="656" r:id="rId34"/>
    <p:sldId id="658" r:id="rId35"/>
    <p:sldId id="659" r:id="rId36"/>
    <p:sldId id="660" r:id="rId37"/>
    <p:sldId id="661" r:id="rId38"/>
    <p:sldId id="686" r:id="rId39"/>
    <p:sldId id="687" r:id="rId40"/>
    <p:sldId id="688" r:id="rId41"/>
    <p:sldId id="689" r:id="rId42"/>
    <p:sldId id="690" r:id="rId43"/>
    <p:sldId id="691" r:id="rId44"/>
    <p:sldId id="692" r:id="rId45"/>
    <p:sldId id="663" r:id="rId46"/>
    <p:sldId id="694" r:id="rId47"/>
  </p:sldIdLst>
  <p:sldSz cx="9144000" cy="5715000" type="screen16x10"/>
  <p:notesSz cx="6797675" cy="9856788"/>
  <p:defaultTextStyle>
    <a:defPPr>
      <a:defRPr lang="en-A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660033"/>
    <a:srgbClr val="FFCC66"/>
    <a:srgbClr val="FFCC00"/>
    <a:srgbClr val="0099FF"/>
    <a:srgbClr val="0000CC"/>
    <a:srgbClr val="FF9900"/>
    <a:srgbClr val="99CCFF"/>
    <a:srgbClr val="D9F1FF"/>
    <a:srgbClr val="328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2" autoAdjust="0"/>
    <p:restoredTop sz="80683" autoAdjust="0"/>
  </p:normalViewPr>
  <p:slideViewPr>
    <p:cSldViewPr>
      <p:cViewPr>
        <p:scale>
          <a:sx n="100" d="100"/>
          <a:sy n="100" d="100"/>
        </p:scale>
        <p:origin x="-1704" y="-84"/>
      </p:cViewPr>
      <p:guideLst>
        <p:guide orient="horz" pos="1800"/>
        <p:guide pos="2880"/>
      </p:guideLst>
    </p:cSldViewPr>
  </p:slideViewPr>
  <p:outlineViewPr>
    <p:cViewPr>
      <p:scale>
        <a:sx n="33" d="100"/>
        <a:sy n="33" d="100"/>
      </p:scale>
      <p:origin x="0" y="657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2946400" cy="4933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endParaRPr lang="en-US"/>
          </a:p>
        </p:txBody>
      </p:sp>
      <p:sp>
        <p:nvSpPr>
          <p:cNvPr id="49155" name="Rectangle 3"/>
          <p:cNvSpPr>
            <a:spLocks noGrp="1" noChangeArrowheads="1"/>
          </p:cNvSpPr>
          <p:nvPr>
            <p:ph type="dt" sz="quarter" idx="1"/>
          </p:nvPr>
        </p:nvSpPr>
        <p:spPr bwMode="auto">
          <a:xfrm>
            <a:off x="3849689" y="0"/>
            <a:ext cx="2946400" cy="4933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49156" name="Rectangle 4"/>
          <p:cNvSpPr>
            <a:spLocks noGrp="1" noChangeArrowheads="1"/>
          </p:cNvSpPr>
          <p:nvPr>
            <p:ph type="ftr" sz="quarter" idx="2"/>
          </p:nvPr>
        </p:nvSpPr>
        <p:spPr bwMode="auto">
          <a:xfrm>
            <a:off x="1" y="9361822"/>
            <a:ext cx="2946400" cy="4933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endParaRPr lang="en-US"/>
          </a:p>
        </p:txBody>
      </p:sp>
      <p:sp>
        <p:nvSpPr>
          <p:cNvPr id="49157" name="Rectangle 5"/>
          <p:cNvSpPr>
            <a:spLocks noGrp="1" noChangeArrowheads="1"/>
          </p:cNvSpPr>
          <p:nvPr>
            <p:ph type="sldNum" sz="quarter" idx="3"/>
          </p:nvPr>
        </p:nvSpPr>
        <p:spPr bwMode="auto">
          <a:xfrm>
            <a:off x="3849689" y="9361822"/>
            <a:ext cx="2946400" cy="4933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1124118F-323F-41EA-B04B-F8162D52F80B}" type="slidenum">
              <a:rPr lang="en-US"/>
              <a:pPr/>
              <a:t>‹#›</a:t>
            </a:fld>
            <a:endParaRPr lang="en-US"/>
          </a:p>
        </p:txBody>
      </p:sp>
    </p:spTree>
    <p:extLst>
      <p:ext uri="{BB962C8B-B14F-4D97-AF65-F5344CB8AC3E}">
        <p14:creationId xmlns:p14="http://schemas.microsoft.com/office/powerpoint/2010/main" val="2510473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339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49689" y="0"/>
            <a:ext cx="2946400" cy="493392"/>
          </a:xfrm>
          <a:prstGeom prst="rect">
            <a:avLst/>
          </a:prstGeom>
        </p:spPr>
        <p:txBody>
          <a:bodyPr vert="horz" lIns="91440" tIns="45720" rIns="91440" bIns="45720" rtlCol="0"/>
          <a:lstStyle>
            <a:lvl1pPr algn="r">
              <a:defRPr sz="1200"/>
            </a:lvl1pPr>
          </a:lstStyle>
          <a:p>
            <a:fld id="{7E61E45B-E4F6-48E3-BE56-27AF06929478}" type="datetimeFigureOut">
              <a:rPr lang="en-NZ" smtClean="0"/>
              <a:pPr/>
              <a:t>30/08/2016</a:t>
            </a:fld>
            <a:endParaRPr lang="en-NZ"/>
          </a:p>
        </p:txBody>
      </p:sp>
      <p:sp>
        <p:nvSpPr>
          <p:cNvPr id="4" name="Slide Image Placeholder 3"/>
          <p:cNvSpPr>
            <a:spLocks noGrp="1" noRot="1" noChangeAspect="1"/>
          </p:cNvSpPr>
          <p:nvPr>
            <p:ph type="sldImg" idx="2"/>
          </p:nvPr>
        </p:nvSpPr>
        <p:spPr>
          <a:xfrm>
            <a:off x="442913" y="739775"/>
            <a:ext cx="5911850" cy="36957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451" y="4681700"/>
            <a:ext cx="5438775" cy="44357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9361822"/>
            <a:ext cx="2946400" cy="493391"/>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49689" y="9361822"/>
            <a:ext cx="2946400" cy="493391"/>
          </a:xfrm>
          <a:prstGeom prst="rect">
            <a:avLst/>
          </a:prstGeom>
        </p:spPr>
        <p:txBody>
          <a:bodyPr vert="horz" lIns="91440" tIns="45720" rIns="91440" bIns="45720" rtlCol="0" anchor="b"/>
          <a:lstStyle>
            <a:lvl1pPr algn="r">
              <a:defRPr sz="1200"/>
            </a:lvl1pPr>
          </a:lstStyle>
          <a:p>
            <a:fld id="{1E4F141E-0AED-4A4A-9923-510CBF1997C7}" type="slidenum">
              <a:rPr lang="en-NZ" smtClean="0"/>
              <a:pPr/>
              <a:t>‹#›</a:t>
            </a:fld>
            <a:endParaRPr lang="en-NZ"/>
          </a:p>
        </p:txBody>
      </p:sp>
    </p:spTree>
    <p:extLst>
      <p:ext uri="{BB962C8B-B14F-4D97-AF65-F5344CB8AC3E}">
        <p14:creationId xmlns:p14="http://schemas.microsoft.com/office/powerpoint/2010/main" val="303582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1</a:t>
            </a:fld>
            <a:endParaRPr lang="en-NZ"/>
          </a:p>
        </p:txBody>
      </p:sp>
    </p:spTree>
    <p:extLst>
      <p:ext uri="{BB962C8B-B14F-4D97-AF65-F5344CB8AC3E}">
        <p14:creationId xmlns:p14="http://schemas.microsoft.com/office/powerpoint/2010/main" val="3176214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Today we will be testing this technique</a:t>
            </a:r>
            <a:r>
              <a:rPr lang="en-NZ" baseline="0" dirty="0"/>
              <a:t> using DND from a lambda phage. Lambda phage a virus known as a </a:t>
            </a:r>
            <a:r>
              <a:rPr lang="en-NZ" baseline="0" dirty="0" err="1"/>
              <a:t>bacteriophage</a:t>
            </a:r>
            <a:r>
              <a:rPr lang="en-NZ" baseline="0" dirty="0"/>
              <a:t> which means it infects bacteria. As will all viruses the lambda phage is very simple, made up of a protein coat and a simple circular piece of DNA called a plasmid.</a:t>
            </a:r>
            <a:endParaRPr lang="en-NZ" dirty="0"/>
          </a:p>
        </p:txBody>
      </p:sp>
      <p:sp>
        <p:nvSpPr>
          <p:cNvPr id="4" name="Slide Number Placeholder 3"/>
          <p:cNvSpPr>
            <a:spLocks noGrp="1"/>
          </p:cNvSpPr>
          <p:nvPr>
            <p:ph type="sldNum" sz="quarter" idx="10"/>
          </p:nvPr>
        </p:nvSpPr>
        <p:spPr/>
        <p:txBody>
          <a:bodyPr/>
          <a:lstStyle/>
          <a:p>
            <a:pPr>
              <a:defRPr/>
            </a:pPr>
            <a:fld id="{EF264A85-E592-4A1D-A325-ABBBE5AEF5B2}" type="slidenum">
              <a:rPr lang="en-GB" smtClean="0"/>
              <a:pPr>
                <a:defRPr/>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The plasmid</a:t>
            </a:r>
            <a:r>
              <a:rPr lang="en-NZ" baseline="0" dirty="0" smtClean="0"/>
              <a:t> contains all the instructions for making new lambda </a:t>
            </a:r>
            <a:r>
              <a:rPr lang="en-NZ" baseline="0" dirty="0" err="1" smtClean="0"/>
              <a:t>phages</a:t>
            </a:r>
            <a:r>
              <a:rPr lang="en-NZ" baseline="0" dirty="0" smtClean="0"/>
              <a:t>. This virus has been studied extensively and so the sequence and genes are known very well. This means we won’t learn anything new about the virus today but it does make it ideal for testing this method because we know what to expect. The virus can’t make copies of itself so it inserts its DNA into a bacterial cell and turns the cell into a virus making machine.</a:t>
            </a:r>
            <a:endParaRPr lang="en-NZ" dirty="0" smtClean="0"/>
          </a:p>
          <a:p>
            <a:endParaRPr lang="en-NZ" sz="1200" b="0" i="0" kern="1200" dirty="0" smtClean="0">
              <a:solidFill>
                <a:schemeClr val="tx1"/>
              </a:solidFill>
              <a:effectLst/>
              <a:latin typeface="+mn-lt"/>
              <a:ea typeface="+mn-ea"/>
              <a:cs typeface="+mn-cs"/>
            </a:endParaRPr>
          </a:p>
          <a:p>
            <a:endParaRPr lang="en-NZ" sz="1200" b="0" i="0" kern="1200" dirty="0" smtClean="0">
              <a:solidFill>
                <a:schemeClr val="tx1"/>
              </a:solidFill>
              <a:effectLst/>
              <a:latin typeface="+mn-lt"/>
              <a:ea typeface="+mn-ea"/>
              <a:cs typeface="+mn-cs"/>
            </a:endParaRPr>
          </a:p>
          <a:p>
            <a:r>
              <a:rPr lang="en-NZ" sz="1200" b="0" i="0" kern="1200" dirty="0" smtClean="0">
                <a:solidFill>
                  <a:schemeClr val="tx1"/>
                </a:solidFill>
                <a:effectLst/>
                <a:latin typeface="+mn-lt"/>
                <a:ea typeface="+mn-ea"/>
                <a:cs typeface="+mn-cs"/>
              </a:rPr>
              <a:t>Image: Richard Wheeler (</a:t>
            </a:r>
            <a:r>
              <a:rPr lang="en-NZ" sz="1200" b="0" i="0" kern="1200" dirty="0" err="1" smtClean="0">
                <a:solidFill>
                  <a:schemeClr val="tx1"/>
                </a:solidFill>
                <a:effectLst/>
                <a:latin typeface="+mn-lt"/>
                <a:ea typeface="+mn-ea"/>
                <a:cs typeface="+mn-cs"/>
              </a:rPr>
              <a:t>Zephyris</a:t>
            </a:r>
            <a:r>
              <a:rPr lang="en-NZ" sz="1200" b="0" i="0" kern="1200" dirty="0" smtClean="0">
                <a:solidFill>
                  <a:schemeClr val="tx1"/>
                </a:solidFill>
                <a:effectLst/>
                <a:latin typeface="+mn-lt"/>
                <a:ea typeface="+mn-ea"/>
                <a:cs typeface="+mn-cs"/>
              </a:rPr>
              <a:t>) 2005,</a:t>
            </a:r>
            <a:r>
              <a:rPr lang="en-NZ" sz="1200" b="0" i="0" kern="1200" baseline="0" dirty="0" smtClean="0">
                <a:solidFill>
                  <a:schemeClr val="tx1"/>
                </a:solidFill>
                <a:effectLst/>
                <a:latin typeface="+mn-lt"/>
                <a:ea typeface="+mn-ea"/>
                <a:cs typeface="+mn-cs"/>
              </a:rPr>
              <a:t> </a:t>
            </a:r>
          </a:p>
          <a:p>
            <a:r>
              <a:rPr lang="en-NZ" sz="1200" b="0" i="0" kern="1200" baseline="0" dirty="0" smtClean="0">
                <a:solidFill>
                  <a:schemeClr val="tx1"/>
                </a:solidFill>
                <a:effectLst/>
                <a:latin typeface="+mn-lt"/>
                <a:ea typeface="+mn-ea"/>
                <a:cs typeface="+mn-cs"/>
              </a:rPr>
              <a:t>Source: </a:t>
            </a:r>
            <a:r>
              <a:rPr lang="en-NZ" dirty="0" smtClean="0"/>
              <a:t>https://commons.wikimedia.org/wiki/File:Bacteriophage_lambda_genome_insertion.png</a:t>
            </a:r>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14</a:t>
            </a:fld>
            <a:endParaRPr lang="en-NZ"/>
          </a:p>
        </p:txBody>
      </p:sp>
    </p:spTree>
    <p:extLst>
      <p:ext uri="{BB962C8B-B14F-4D97-AF65-F5344CB8AC3E}">
        <p14:creationId xmlns:p14="http://schemas.microsoft.com/office/powerpoint/2010/main" val="380145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Bacteria</a:t>
            </a:r>
            <a:r>
              <a:rPr lang="en-NZ" baseline="0" dirty="0" smtClean="0"/>
              <a:t> that become virus making machines eventually burst full of viruses. This is less than ideal for the bacteria so over time they have evolved ways to fight against this. These are called restriction enzymes and they work to cut the viral DNA up before it can turn the cell into a virus making machine.</a:t>
            </a:r>
            <a:endParaRPr lang="en-NZ" dirty="0" smtClean="0"/>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15</a:t>
            </a:fld>
            <a:endParaRPr lang="en-NZ"/>
          </a:p>
        </p:txBody>
      </p:sp>
    </p:spTree>
    <p:extLst>
      <p:ext uri="{BB962C8B-B14F-4D97-AF65-F5344CB8AC3E}">
        <p14:creationId xmlns:p14="http://schemas.microsoft.com/office/powerpoint/2010/main" val="3669077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There</a:t>
            </a:r>
            <a:r>
              <a:rPr lang="en-NZ" baseline="0" dirty="0" smtClean="0"/>
              <a:t> are many of these restriction enzymes produced by bacteria and today we are using two of them. Each restriction enzyme has a code of DNA that they are looking for. When they find it they cut the DNA  so that it  no longer works. We can see this with </a:t>
            </a:r>
            <a:r>
              <a:rPr lang="en-NZ" baseline="0" dirty="0" err="1" smtClean="0"/>
              <a:t>EcoRI</a:t>
            </a:r>
            <a:r>
              <a:rPr lang="en-NZ" baseline="0" dirty="0" smtClean="0"/>
              <a:t> but it works similar for the other restriction enzymes.</a:t>
            </a:r>
            <a:endParaRPr lang="en-NZ" dirty="0" smtClean="0"/>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16</a:t>
            </a:fld>
            <a:endParaRPr lang="en-NZ"/>
          </a:p>
        </p:txBody>
      </p:sp>
    </p:spTree>
    <p:extLst>
      <p:ext uri="{BB962C8B-B14F-4D97-AF65-F5344CB8AC3E}">
        <p14:creationId xmlns:p14="http://schemas.microsoft.com/office/powerpoint/2010/main" val="2278828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This is the DNA sequence that </a:t>
            </a:r>
            <a:r>
              <a:rPr lang="en-NZ" dirty="0" err="1" smtClean="0"/>
              <a:t>EcoRI</a:t>
            </a:r>
            <a:r>
              <a:rPr lang="en-NZ" baseline="0" dirty="0" smtClean="0"/>
              <a:t> is searching for</a:t>
            </a:r>
            <a:endParaRPr lang="en-NZ" dirty="0" smtClean="0"/>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17</a:t>
            </a:fld>
            <a:endParaRPr lang="en-NZ"/>
          </a:p>
        </p:txBody>
      </p:sp>
    </p:spTree>
    <p:extLst>
      <p:ext uri="{BB962C8B-B14F-4D97-AF65-F5344CB8AC3E}">
        <p14:creationId xmlns:p14="http://schemas.microsoft.com/office/powerpoint/2010/main" val="2398216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When it comes across it,</a:t>
            </a:r>
            <a:r>
              <a:rPr lang="en-NZ" baseline="0" dirty="0" smtClean="0"/>
              <a:t> the enzyme makes a cut across these bases.</a:t>
            </a:r>
            <a:endParaRPr lang="en-NZ" dirty="0" smtClean="0"/>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18</a:t>
            </a:fld>
            <a:endParaRPr lang="en-NZ"/>
          </a:p>
        </p:txBody>
      </p:sp>
    </p:spTree>
    <p:extLst>
      <p:ext uri="{BB962C8B-B14F-4D97-AF65-F5344CB8AC3E}">
        <p14:creationId xmlns:p14="http://schemas.microsoft.com/office/powerpoint/2010/main" val="1356071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DNA is then cut in two like so.</a:t>
            </a:r>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19</a:t>
            </a:fld>
            <a:endParaRPr lang="en-NZ"/>
          </a:p>
        </p:txBody>
      </p:sp>
    </p:spTree>
    <p:extLst>
      <p:ext uri="{BB962C8B-B14F-4D97-AF65-F5344CB8AC3E}">
        <p14:creationId xmlns:p14="http://schemas.microsoft.com/office/powerpoint/2010/main" val="3792136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The ends of the DNA</a:t>
            </a:r>
            <a:r>
              <a:rPr lang="en-NZ" baseline="0" dirty="0" smtClean="0"/>
              <a:t> are called sticky ends because there are bases that are exposed and don’t have another base to pair with. This is very useful for scientists because it means we can stick other pieces of DNA that we design onto the sticky end but we don’t need to worry about that today.</a:t>
            </a:r>
            <a:endParaRPr lang="en-NZ" dirty="0" smtClean="0"/>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20</a:t>
            </a:fld>
            <a:endParaRPr lang="en-NZ"/>
          </a:p>
        </p:txBody>
      </p:sp>
    </p:spTree>
    <p:extLst>
      <p:ext uri="{BB962C8B-B14F-4D97-AF65-F5344CB8AC3E}">
        <p14:creationId xmlns:p14="http://schemas.microsoft.com/office/powerpoint/2010/main" val="3792136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All this DNA cutting has already been done for you. We have some DNA that has not been cut, some been cut by just</a:t>
            </a:r>
            <a:r>
              <a:rPr lang="en-NZ" baseline="0" dirty="0" smtClean="0"/>
              <a:t> </a:t>
            </a:r>
            <a:r>
              <a:rPr lang="en-NZ" baseline="0" dirty="0" err="1" smtClean="0"/>
              <a:t>EcoRI</a:t>
            </a:r>
            <a:r>
              <a:rPr lang="en-NZ" baseline="0" dirty="0" smtClean="0"/>
              <a:t>, some that has been cut by just </a:t>
            </a:r>
            <a:r>
              <a:rPr lang="en-NZ" baseline="0" dirty="0" err="1" smtClean="0"/>
              <a:t>HindIII</a:t>
            </a:r>
            <a:r>
              <a:rPr lang="en-NZ" baseline="0" dirty="0" smtClean="0"/>
              <a:t> and some that cut by both restriction enzymes. In our last tube we have what is called a ladder. In this sample are fragments of known size so we can use it as a kind of ruler to get an idea of what size our fragments in our other samples are.</a:t>
            </a:r>
            <a:endParaRPr lang="en-NZ" dirty="0" smtClean="0"/>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21</a:t>
            </a:fld>
            <a:endParaRPr lang="en-NZ"/>
          </a:p>
        </p:txBody>
      </p:sp>
    </p:spTree>
    <p:extLst>
      <p:ext uri="{BB962C8B-B14F-4D97-AF65-F5344CB8AC3E}">
        <p14:creationId xmlns:p14="http://schemas.microsoft.com/office/powerpoint/2010/main" val="263822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The gel has a “comb” in it. This is used when the gel is being poured so that it will</a:t>
            </a:r>
            <a:r>
              <a:rPr lang="en-NZ" baseline="0" dirty="0" smtClean="0"/>
              <a:t> have wells for the DNA to be put in when it sets.</a:t>
            </a:r>
            <a:endParaRPr lang="en-NZ" dirty="0" smtClean="0"/>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24</a:t>
            </a:fld>
            <a:endParaRPr lang="en-NZ"/>
          </a:p>
        </p:txBody>
      </p:sp>
    </p:spTree>
    <p:extLst>
      <p:ext uri="{BB962C8B-B14F-4D97-AF65-F5344CB8AC3E}">
        <p14:creationId xmlns:p14="http://schemas.microsoft.com/office/powerpoint/2010/main" val="206578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Today we</a:t>
            </a:r>
            <a:r>
              <a:rPr lang="en-NZ" baseline="0" dirty="0"/>
              <a:t> are going to be working with DNA. DNA is the instruction manual for all life on earth so it is able to tell us a lot about how living things function but also about how they have changed overtime. There are a number of different methods used in research with DNA. Today we are going to be learning about one of these methods that is commonly used by a lot of different areas of DNA research. </a:t>
            </a:r>
            <a:endParaRPr lang="en-NZ" dirty="0"/>
          </a:p>
        </p:txBody>
      </p:sp>
      <p:sp>
        <p:nvSpPr>
          <p:cNvPr id="4" name="Slide Number Placeholder 3"/>
          <p:cNvSpPr>
            <a:spLocks noGrp="1"/>
          </p:cNvSpPr>
          <p:nvPr>
            <p:ph type="sldNum" sz="quarter" idx="10"/>
          </p:nvPr>
        </p:nvSpPr>
        <p:spPr/>
        <p:txBody>
          <a:bodyPr/>
          <a:lstStyle/>
          <a:p>
            <a:pPr>
              <a:defRPr/>
            </a:pPr>
            <a:fld id="{EF264A85-E592-4A1D-A325-ABBBE5AEF5B2}"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Make sure not to pierce the gel whilst</a:t>
            </a:r>
            <a:r>
              <a:rPr lang="en-NZ" baseline="0" dirty="0" smtClean="0"/>
              <a:t> you are pipetting in the DNA and try not to contaminate one sample with DNA from another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NZ"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1" baseline="0" dirty="0" smtClean="0"/>
              <a:t>Remember to write down which well you put each sample into.</a:t>
            </a:r>
            <a:endParaRPr lang="en-NZ" b="1" dirty="0" smtClean="0"/>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25</a:t>
            </a:fld>
            <a:endParaRPr lang="en-NZ"/>
          </a:p>
        </p:txBody>
      </p:sp>
    </p:spTree>
    <p:extLst>
      <p:ext uri="{BB962C8B-B14F-4D97-AF65-F5344CB8AC3E}">
        <p14:creationId xmlns:p14="http://schemas.microsoft.com/office/powerpoint/2010/main" val="414953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Here is what</a:t>
            </a:r>
            <a:r>
              <a:rPr lang="en-NZ" baseline="0" dirty="0" smtClean="0"/>
              <a:t> we expect for our ladder.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(Actual ladder is slightly different – refer to workbook)</a:t>
            </a:r>
            <a:endParaRPr lang="en-NZ" dirty="0" smtClean="0"/>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30</a:t>
            </a:fld>
            <a:endParaRPr lang="en-NZ"/>
          </a:p>
        </p:txBody>
      </p:sp>
    </p:spTree>
    <p:extLst>
      <p:ext uri="{BB962C8B-B14F-4D97-AF65-F5344CB8AC3E}">
        <p14:creationId xmlns:p14="http://schemas.microsoft.com/office/powerpoint/2010/main" val="3097848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What we expect to see for each of our samples of DNA cut by the different enzyme combinations. </a:t>
            </a:r>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31</a:t>
            </a:fld>
            <a:endParaRPr lang="en-NZ"/>
          </a:p>
        </p:txBody>
      </p:sp>
    </p:spTree>
    <p:extLst>
      <p:ext uri="{BB962C8B-B14F-4D97-AF65-F5344CB8AC3E}">
        <p14:creationId xmlns:p14="http://schemas.microsoft.com/office/powerpoint/2010/main" val="283141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In reality our bands might not be</a:t>
            </a:r>
            <a:r>
              <a:rPr lang="en-NZ" baseline="0" dirty="0" smtClean="0"/>
              <a:t> so clear but here is an example of what we expect to see. The uncut DNA is at the very top of the gel, that is because it is a very large piece and has struggled to make to through the gel very far. The enzymes have cut the DNA into smaller pieces so they have multiple bands and some of them have made it further down the gel. The DNA cut by both enzymes has the most bands and some of them are very far down the gel, which means they must be very small. This makes sense because we have cut this DNA twice, once with each enzyme.</a:t>
            </a:r>
            <a:endParaRPr lang="en-NZ" dirty="0" smtClean="0"/>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32</a:t>
            </a:fld>
            <a:endParaRPr lang="en-NZ"/>
          </a:p>
        </p:txBody>
      </p:sp>
    </p:spTree>
    <p:extLst>
      <p:ext uri="{BB962C8B-B14F-4D97-AF65-F5344CB8AC3E}">
        <p14:creationId xmlns:p14="http://schemas.microsoft.com/office/powerpoint/2010/main" val="2429487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We can use this technique</a:t>
            </a:r>
            <a:r>
              <a:rPr lang="en-NZ" baseline="0" dirty="0" smtClean="0"/>
              <a:t> for lots of different things!</a:t>
            </a:r>
            <a:br>
              <a:rPr lang="en-NZ" baseline="0" dirty="0" smtClean="0"/>
            </a:br>
            <a:r>
              <a:rPr lang="en-NZ" baseline="0" dirty="0" smtClean="0"/>
              <a:t>You are probably familiar with images of bands from shows like CSI where they are testing to see if the bands match between evidence found at a crime scene and a suspect.</a:t>
            </a:r>
            <a:br>
              <a:rPr lang="en-NZ" baseline="0" dirty="0" smtClean="0"/>
            </a:br>
            <a:r>
              <a:rPr lang="en-NZ" baseline="0" dirty="0" smtClean="0"/>
              <a:t>A similar method is used in paternity tests to see if bands from the offspring match bands from each of the parents.</a:t>
            </a:r>
            <a:br>
              <a:rPr lang="en-NZ" baseline="0" dirty="0" smtClean="0"/>
            </a:br>
            <a:r>
              <a:rPr lang="en-NZ" baseline="0" dirty="0" smtClean="0"/>
              <a:t>You can also cut out the bands from a gel and clean them to use them for further research.</a:t>
            </a:r>
            <a:br>
              <a:rPr lang="en-NZ" baseline="0" dirty="0" smtClean="0"/>
            </a:br>
            <a:r>
              <a:rPr lang="en-NZ" baseline="0" dirty="0" smtClean="0"/>
              <a:t>Lots of research uses these techniques including work done here at the University of Canterbury.</a:t>
            </a:r>
            <a:endParaRPr lang="en-NZ" dirty="0" smtClean="0"/>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34</a:t>
            </a:fld>
            <a:endParaRPr lang="en-NZ"/>
          </a:p>
        </p:txBody>
      </p:sp>
    </p:spTree>
    <p:extLst>
      <p:ext uri="{BB962C8B-B14F-4D97-AF65-F5344CB8AC3E}">
        <p14:creationId xmlns:p14="http://schemas.microsoft.com/office/powerpoint/2010/main" val="402520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smtClean="0">
                <a:solidFill>
                  <a:schemeClr val="tx1"/>
                </a:solidFill>
                <a:effectLst/>
                <a:latin typeface="+mn-lt"/>
                <a:ea typeface="+mn-ea"/>
                <a:cs typeface="+mn-cs"/>
              </a:rPr>
              <a:t>We cannot easily examine the ‘fossils’ of the protein world, but we have recently gained access to the frozen ‘fossilized’ record of an evolved bacteria. In collaboration with Dr Cooper (University of Houston), this study deciphers (structurally and functionally) the evolution of </a:t>
            </a:r>
            <a:r>
              <a:rPr lang="en-NZ" sz="1200" b="0" i="1" kern="1200" dirty="0" smtClean="0">
                <a:solidFill>
                  <a:schemeClr val="tx1"/>
                </a:solidFill>
                <a:effectLst/>
                <a:latin typeface="+mn-lt"/>
                <a:ea typeface="+mn-ea"/>
                <a:cs typeface="+mn-cs"/>
              </a:rPr>
              <a:t>E. coli</a:t>
            </a:r>
            <a:r>
              <a:rPr lang="en-NZ" sz="1200" b="0" i="0" kern="1200" dirty="0" smtClean="0">
                <a:solidFill>
                  <a:schemeClr val="tx1"/>
                </a:solidFill>
                <a:effectLst/>
                <a:latin typeface="+mn-lt"/>
                <a:ea typeface="+mn-ea"/>
                <a:cs typeface="+mn-cs"/>
              </a:rPr>
              <a:t> pyruvate kinase as the bacterium adapts to various energy limiting environments. Because we can reproduce protein evolution in the laboratory and in real time, implementing the principles of Darwinian evolution to individual genes and enzymes, we can get a glimpse of the evolutionary intermediates, routes, and mechanisms, that may have led the way to the highly proficient enzymes known to us today. </a:t>
            </a:r>
          </a:p>
          <a:p>
            <a:endParaRPr lang="en-NZ" sz="1200" b="0" i="0" kern="1200" dirty="0" smtClean="0">
              <a:solidFill>
                <a:schemeClr val="tx1"/>
              </a:solidFill>
              <a:effectLst/>
              <a:latin typeface="+mn-lt"/>
              <a:ea typeface="+mn-ea"/>
              <a:cs typeface="+mn-cs"/>
            </a:endParaRPr>
          </a:p>
          <a:p>
            <a:r>
              <a:rPr lang="en-NZ" sz="1200" b="0" i="0" kern="1200" dirty="0" smtClean="0">
                <a:solidFill>
                  <a:schemeClr val="tx1"/>
                </a:solidFill>
                <a:effectLst/>
                <a:latin typeface="+mn-lt"/>
                <a:ea typeface="+mn-ea"/>
                <a:cs typeface="+mn-cs"/>
              </a:rPr>
              <a:t>The ability to evolve proteins in the laboratory is also a powerful mean of engineering novel bespoke enzymes for a range of applications, for instance aiding synthetic organic chemistry.</a:t>
            </a:r>
          </a:p>
          <a:p>
            <a:endParaRPr lang="en-NZ" sz="1200" b="0" i="0" kern="1200" dirty="0" smtClean="0">
              <a:solidFill>
                <a:schemeClr val="tx1"/>
              </a:solidFill>
              <a:effectLst/>
              <a:latin typeface="+mn-lt"/>
              <a:ea typeface="+mn-ea"/>
              <a:cs typeface="+mn-cs"/>
            </a:endParaRPr>
          </a:p>
          <a:p>
            <a:r>
              <a:rPr lang="en-NZ" sz="1200" b="0" i="0" kern="1200" dirty="0" smtClean="0">
                <a:solidFill>
                  <a:schemeClr val="tx1"/>
                </a:solidFill>
                <a:effectLst/>
                <a:latin typeface="+mn-lt"/>
                <a:ea typeface="+mn-ea"/>
                <a:cs typeface="+mn-cs"/>
              </a:rPr>
              <a:t>We have been using comparative genomics and </a:t>
            </a:r>
            <a:r>
              <a:rPr lang="en-NZ" sz="1200" b="0" i="0" kern="1200" dirty="0" err="1" smtClean="0">
                <a:solidFill>
                  <a:schemeClr val="tx1"/>
                </a:solidFill>
                <a:effectLst/>
                <a:latin typeface="+mn-lt"/>
                <a:ea typeface="+mn-ea"/>
                <a:cs typeface="+mn-cs"/>
              </a:rPr>
              <a:t>transcriptomics</a:t>
            </a:r>
            <a:r>
              <a:rPr lang="en-NZ" sz="1200" b="0" i="0" kern="1200" dirty="0" smtClean="0">
                <a:solidFill>
                  <a:schemeClr val="tx1"/>
                </a:solidFill>
                <a:effectLst/>
                <a:latin typeface="+mn-lt"/>
                <a:ea typeface="+mn-ea"/>
                <a:cs typeface="+mn-cs"/>
              </a:rPr>
              <a:t> to examine evolution of small RNAs. We find that only a few RNAs appear genuinely ancient (i.e. tracing back to the earliest stages of life), with the vast majority appearing to have much shorter evolutionary histories. As part of this, we have pioneered a phylogeny-informed approach to identification of noncoding RNAs.</a:t>
            </a:r>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35</a:t>
            </a:fld>
            <a:endParaRPr lang="en-NZ"/>
          </a:p>
        </p:txBody>
      </p:sp>
    </p:spTree>
    <p:extLst>
      <p:ext uri="{BB962C8B-B14F-4D97-AF65-F5344CB8AC3E}">
        <p14:creationId xmlns:p14="http://schemas.microsoft.com/office/powerpoint/2010/main" val="448079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NZ" dirty="0"/>
              <a:t>This</a:t>
            </a:r>
            <a:r>
              <a:rPr lang="en-NZ" baseline="0" dirty="0"/>
              <a:t> is some work done by a PhD student at the University. She is studying two species of tree weta found on Banks Peninsula. One of these species, the Banks Peninsula tree weta, is (as its name suggests) only found on the eastern half of Banks Peninsula. It shares some of the areas it lives with another species of tree weta, the Canterbury tree weta, imaginatively named because it is found throughout Canterbury. Previous work found a couple of weta that looked similar to both of these species and conservationists started to worry that the two species might be hybridising. Hybridisation is an important part of the evolutionary process but sometimes human actions can mean it occurs where it normally wouldn’t. Here deforestation is likely to have increased the chances of these two species coming together so hybridisation might not be natural. Furthermore, because the Banks Peninsula weta is rare there is a worry that it might not be able to find a date with members of its own species. It might instead settle for a Canterbury tree weta and overtime genes from the more widespread Canterbury weta might spread throughout the Banks Peninsula weta until there are no pure members of the Banks Peninsula weta left. At this point the Banks Peninsula weta is effectively extinct so we wanted to see if this was likely to happen. </a:t>
            </a:r>
            <a:br>
              <a:rPr lang="en-NZ" baseline="0" dirty="0"/>
            </a:br>
            <a:r>
              <a:rPr lang="en-NZ" baseline="0" dirty="0"/>
              <a:t/>
            </a:r>
            <a:br>
              <a:rPr lang="en-NZ" baseline="0" dirty="0"/>
            </a:br>
            <a:r>
              <a:rPr lang="en-NZ" baseline="0" dirty="0"/>
              <a:t>To do this DNA samples were taken from weta from across the Peninsula, in areas where you only find the Canterbury weta as well as areas where you only find the Banks Peninsula tree weta and in areas (here in green) where you are predicted to find both. Looking at the gel you can see that the DNA from each species gives a different banding pattern. Here we have what looks like a hybrid as it has bands expected from both species. I did confirm that the previous study had found a hybrid but after collecting 100s of samples hybridisation appears to be very rare and so doesn’t pose and immediate threat to the Banks Peninsula tree weta.</a:t>
            </a:r>
            <a:endParaRPr lang="en-NZ" dirty="0"/>
          </a:p>
        </p:txBody>
      </p:sp>
      <p:sp>
        <p:nvSpPr>
          <p:cNvPr id="4" name="Slide Number Placeholder 3"/>
          <p:cNvSpPr>
            <a:spLocks noGrp="1"/>
          </p:cNvSpPr>
          <p:nvPr>
            <p:ph type="sldNum" sz="quarter" idx="10"/>
          </p:nvPr>
        </p:nvSpPr>
        <p:spPr/>
        <p:txBody>
          <a:bodyPr/>
          <a:lstStyle/>
          <a:p>
            <a:pPr>
              <a:defRPr/>
            </a:pPr>
            <a:fld id="{EF264A85-E592-4A1D-A325-ABBBE5AEF5B2}" type="slidenum">
              <a:rPr lang="en-GB" smtClean="0"/>
              <a:pPr>
                <a:defRPr/>
              </a:pPr>
              <a:t>36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Another endangered</a:t>
            </a:r>
            <a:r>
              <a:rPr lang="en-NZ" baseline="0" dirty="0"/>
              <a:t> species being studied at Canterbury is the Black Stilt or Kaki. In order to try and boost their numbers there is a breeding program being undertaken. Scientists at Canterbury have been using gel electrophoresis to tell the gender of the birds because it is important to have a mummy bird AND a daddy bird if you want baby birds. For this they use DNA from the sex chromosomes. In birds the female has the sex chromosomes ZW and the male has two Ws. This means that females are going to have two bands on the gel as the gene on their Z chromosome is a different length to the DNA on their W chromosome. As the DNA from both their W chromosomes is the same length, males only show one band on the gel.</a:t>
            </a:r>
            <a:endParaRPr lang="en-NZ" dirty="0"/>
          </a:p>
        </p:txBody>
      </p:sp>
      <p:sp>
        <p:nvSpPr>
          <p:cNvPr id="4" name="Slide Number Placeholder 3"/>
          <p:cNvSpPr>
            <a:spLocks noGrp="1"/>
          </p:cNvSpPr>
          <p:nvPr>
            <p:ph type="sldNum" sz="quarter" idx="10"/>
          </p:nvPr>
        </p:nvSpPr>
        <p:spPr/>
        <p:txBody>
          <a:bodyPr/>
          <a:lstStyle/>
          <a:p>
            <a:pPr>
              <a:defRPr/>
            </a:pPr>
            <a:fld id="{EF264A85-E592-4A1D-A325-ABBBE5AEF5B2}" type="slidenum">
              <a:rPr lang="en-GB" smtClean="0"/>
              <a:pPr>
                <a:defRPr/>
              </a:pPr>
              <a:t>37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Apart from</a:t>
            </a:r>
            <a:r>
              <a:rPr lang="en-NZ" baseline="0" dirty="0"/>
              <a:t> making sure you are going to get baby Black Stilts the scientists want to see how many males and females they are. Similar to the tree weta, Black Stilts are known to hybridise with Pied Stilts. However, they seem to prefer to mate with other Black Stilts so as long as there are enough males and females to go around with shouldn’t be a problem.</a:t>
            </a:r>
            <a:endParaRPr lang="en-NZ" dirty="0"/>
          </a:p>
        </p:txBody>
      </p:sp>
      <p:sp>
        <p:nvSpPr>
          <p:cNvPr id="4" name="Slide Number Placeholder 3"/>
          <p:cNvSpPr>
            <a:spLocks noGrp="1"/>
          </p:cNvSpPr>
          <p:nvPr>
            <p:ph type="sldNum" sz="quarter" idx="10"/>
          </p:nvPr>
        </p:nvSpPr>
        <p:spPr/>
        <p:txBody>
          <a:bodyPr/>
          <a:lstStyle/>
          <a:p>
            <a:pPr>
              <a:defRPr/>
            </a:pPr>
            <a:fld id="{EF264A85-E592-4A1D-A325-ABBBE5AEF5B2}" type="slidenum">
              <a:rPr lang="en-GB" smtClean="0"/>
              <a:pPr>
                <a:defRPr/>
              </a:pPr>
              <a:t>38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NZ" sz="1200" dirty="0"/>
              <a:t>But it</a:t>
            </a:r>
            <a:r>
              <a:rPr lang="en-NZ" sz="1200" baseline="0" dirty="0"/>
              <a:t> isn’t just animals! Pieter </a:t>
            </a:r>
            <a:r>
              <a:rPr lang="en-NZ" sz="1200" baseline="0" dirty="0" err="1"/>
              <a:t>Pelser</a:t>
            </a:r>
            <a:r>
              <a:rPr lang="en-NZ" sz="1200" baseline="0" dirty="0"/>
              <a:t> uses gel electrophoresis as one of the steps to test he has the DNA segments he needs and do further work and answer questions such as:</a:t>
            </a:r>
            <a:r>
              <a:rPr lang="en-NZ" sz="1200" dirty="0"/>
              <a:t/>
            </a:r>
            <a:br>
              <a:rPr lang="en-NZ" sz="1200" dirty="0"/>
            </a:br>
            <a:r>
              <a:rPr lang="en-NZ" sz="1200" dirty="0"/>
              <a:t/>
            </a:r>
            <a:br>
              <a:rPr lang="en-NZ" sz="1200" dirty="0"/>
            </a:br>
            <a:r>
              <a:rPr lang="en-NZ" sz="1200" dirty="0"/>
              <a:t>1) Are rare plant species still 'genetically healthy'? Why are they rare?</a:t>
            </a:r>
          </a:p>
          <a:p>
            <a:pPr rtl="0"/>
            <a:r>
              <a:rPr lang="en-NZ" sz="1200" dirty="0"/>
              <a:t>2) Where, when, and how fast did certain plant groups evolve?</a:t>
            </a:r>
          </a:p>
          <a:p>
            <a:pPr rtl="0"/>
            <a:r>
              <a:rPr lang="en-NZ" sz="1200" dirty="0"/>
              <a:t>3) Why are there so many species of some plant groups and so few of others?</a:t>
            </a:r>
          </a:p>
          <a:p>
            <a:pPr rtl="0"/>
            <a:r>
              <a:rPr lang="en-NZ" sz="1200" dirty="0"/>
              <a:t>4) How do parasitic plants evolve and do they have a preference for particular host species?</a:t>
            </a:r>
          </a:p>
          <a:p>
            <a:pPr rtl="0"/>
            <a:r>
              <a:rPr lang="en-NZ" sz="1200" dirty="0"/>
              <a:t>5) How important is hybridization in plant evolution?</a:t>
            </a:r>
          </a:p>
          <a:p>
            <a:pPr rtl="0"/>
            <a:r>
              <a:rPr lang="en-NZ" sz="1200" dirty="0"/>
              <a:t>6) What are the more closely related species of a plant group?</a:t>
            </a:r>
            <a:br>
              <a:rPr lang="en-NZ" sz="1200" dirty="0"/>
            </a:br>
            <a:r>
              <a:rPr lang="en-NZ" sz="1200" dirty="0"/>
              <a:t/>
            </a:r>
            <a:br>
              <a:rPr lang="en-NZ" sz="1200" dirty="0"/>
            </a:br>
            <a:r>
              <a:rPr lang="en-NZ" sz="1200" dirty="0"/>
              <a:t>He does this</a:t>
            </a:r>
            <a:r>
              <a:rPr lang="en-NZ" sz="1200" baseline="0" dirty="0"/>
              <a:t> with plants here in New Zealand as well as visiting other countries to get samples.</a:t>
            </a:r>
            <a:endParaRPr lang="en-NZ" sz="1200" dirty="0"/>
          </a:p>
          <a:p>
            <a:endParaRPr lang="en-NZ" dirty="0"/>
          </a:p>
        </p:txBody>
      </p:sp>
      <p:sp>
        <p:nvSpPr>
          <p:cNvPr id="4" name="Slide Number Placeholder 3"/>
          <p:cNvSpPr>
            <a:spLocks noGrp="1"/>
          </p:cNvSpPr>
          <p:nvPr>
            <p:ph type="sldNum" sz="quarter" idx="10"/>
          </p:nvPr>
        </p:nvSpPr>
        <p:spPr/>
        <p:txBody>
          <a:bodyPr/>
          <a:lstStyle/>
          <a:p>
            <a:pPr>
              <a:defRPr/>
            </a:pPr>
            <a:fld id="{EF264A85-E592-4A1D-A325-ABBBE5AEF5B2}" type="slidenum">
              <a:rPr lang="en-GB" smtClean="0"/>
              <a:pPr>
                <a:defRPr/>
              </a:pPr>
              <a:t>39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Gel electrophoresis</a:t>
            </a:r>
            <a:r>
              <a:rPr lang="en-NZ" baseline="0" dirty="0" smtClean="0"/>
              <a:t> is an important technique for studying DNA that allows DNA fragments to be separated by size. The gel acts as a kind of web for the DNA to move through. Short fragments can move easily through the gel while long fragments get caught and so don’t move as far through the gel.</a:t>
            </a:r>
            <a:endParaRPr lang="en-NZ" dirty="0" smtClean="0"/>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3</a:t>
            </a:fld>
            <a:endParaRPr lang="en-NZ"/>
          </a:p>
        </p:txBody>
      </p:sp>
    </p:spTree>
    <p:extLst>
      <p:ext uri="{BB962C8B-B14F-4D97-AF65-F5344CB8AC3E}">
        <p14:creationId xmlns:p14="http://schemas.microsoft.com/office/powerpoint/2010/main" val="171942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After</a:t>
            </a:r>
            <a:r>
              <a:rPr lang="en-NZ" baseline="0" dirty="0"/>
              <a:t> extracting the DNA from a sample, we only have a very small amount. If we want to work with it we need to be able to replicate it. They used to do this by cloning it in cell cultures until it was discovered they could replicate the conditions inside the cell in the lab. The process is known as the polymerase chain reaction or PCR. The process involves a machine that cycles through a number of temperatures like a fancy oven. And like baking in an oven the PCR requires several ingredients. First you need the DNA you wish to copy. Next you need short segments of DNA called primers. The primers bind to the DNA at the ends of the part you wish to copy to they help you to control which bit gets copied. You also need to building blocks of </a:t>
            </a:r>
            <a:r>
              <a:rPr lang="en-NZ" baseline="0" dirty="0" err="1"/>
              <a:t>Dna</a:t>
            </a:r>
            <a:r>
              <a:rPr lang="en-NZ" baseline="0" dirty="0"/>
              <a:t> called nucleotides. There are four of these, adenine, guanine, cytosine and thymine. The nucleotides pair in a certain way (A to T, G to C) so in PCR an enzyme can read the code on the piece of DNA you wish to copy and know which nucleotide to add next. The enzyme that does this is called </a:t>
            </a:r>
            <a:r>
              <a:rPr lang="en-NZ" baseline="0" dirty="0" err="1"/>
              <a:t>Taq</a:t>
            </a:r>
            <a:r>
              <a:rPr lang="en-NZ" baseline="0" dirty="0"/>
              <a:t> and is a DNA polymerase. You have DNA polymerase in your cells too but this DNA polymerase comes from an organism that lives at very high temperatures. This is useful because it means the enzyme only works when we expose it to high temperatures and we can control when the reaction occurs. </a:t>
            </a:r>
            <a:endParaRPr lang="en-NZ" dirty="0"/>
          </a:p>
        </p:txBody>
      </p:sp>
      <p:sp>
        <p:nvSpPr>
          <p:cNvPr id="4" name="Slide Number Placeholder 3"/>
          <p:cNvSpPr>
            <a:spLocks noGrp="1"/>
          </p:cNvSpPr>
          <p:nvPr>
            <p:ph type="sldNum" sz="quarter" idx="10"/>
          </p:nvPr>
        </p:nvSpPr>
        <p:spPr/>
        <p:txBody>
          <a:bodyPr/>
          <a:lstStyle/>
          <a:p>
            <a:pPr>
              <a:defRPr/>
            </a:pPr>
            <a:fld id="{EF264A85-E592-4A1D-A325-ABBBE5AEF5B2}" type="slidenum">
              <a:rPr lang="en-GB" smtClean="0"/>
              <a:pPr>
                <a:defRPr/>
              </a:pPr>
              <a:t>40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So here is our PCR reaction.</a:t>
            </a:r>
            <a:br>
              <a:rPr lang="en-NZ" dirty="0"/>
            </a:br>
            <a:r>
              <a:rPr lang="en-NZ" dirty="0"/>
              <a:t>In</a:t>
            </a:r>
            <a:r>
              <a:rPr lang="en-NZ" baseline="0" dirty="0"/>
              <a:t> green is the segment of DNA we wish to copy. It is called the template DNA because </a:t>
            </a:r>
            <a:r>
              <a:rPr lang="en-NZ" baseline="0" dirty="0" err="1"/>
              <a:t>Taq</a:t>
            </a:r>
            <a:r>
              <a:rPr lang="en-NZ" baseline="0" dirty="0"/>
              <a:t> polymerase enzyme is going to use it as a template to copy from.</a:t>
            </a:r>
            <a:br>
              <a:rPr lang="en-NZ" baseline="0" dirty="0"/>
            </a:br>
            <a:r>
              <a:rPr lang="en-NZ" baseline="0" dirty="0"/>
              <a:t>In red are the primers and the blue bits are the nucleotides, the building blocks the enzyme uses to make the new strand of DNA.</a:t>
            </a:r>
            <a:br>
              <a:rPr lang="en-NZ" baseline="0" dirty="0"/>
            </a:br>
            <a:r>
              <a:rPr lang="en-NZ" baseline="0" dirty="0"/>
              <a:t>The process starts by heating the DNA to around 95 degrees. This is so hot that the DND breaks open and exposes the code. </a:t>
            </a:r>
            <a:br>
              <a:rPr lang="en-NZ" baseline="0" dirty="0"/>
            </a:br>
            <a:r>
              <a:rPr lang="en-NZ" baseline="0" dirty="0"/>
              <a:t>The DNA is then cooled so that the primers can attach. Where they attach is determined by their code, the find the part on the template that matches their strand and the DNA between them is what is going to be copied. </a:t>
            </a:r>
            <a:br>
              <a:rPr lang="en-NZ" baseline="0" dirty="0"/>
            </a:br>
            <a:r>
              <a:rPr lang="en-NZ" baseline="0" dirty="0"/>
              <a:t>The temperature is raised to 72 degrees which is the temperature that </a:t>
            </a:r>
            <a:r>
              <a:rPr lang="en-NZ" baseline="0" dirty="0" err="1"/>
              <a:t>Taq</a:t>
            </a:r>
            <a:r>
              <a:rPr lang="en-NZ" baseline="0" dirty="0"/>
              <a:t> polymerase likes and it begins to add the new nucleotides on creating new strands. It adds these to the primers, the primers work as a place for the enzyme to start from. The process then repeats, each time </a:t>
            </a:r>
            <a:r>
              <a:rPr lang="en-NZ" baseline="0" dirty="0" err="1"/>
              <a:t>Taq</a:t>
            </a:r>
            <a:r>
              <a:rPr lang="en-NZ" baseline="0" dirty="0"/>
              <a:t> uses the existing strands from the previous cycle to guide the formation of new strands until many </a:t>
            </a:r>
            <a:r>
              <a:rPr lang="en-NZ" baseline="0" dirty="0" err="1"/>
              <a:t>many</a:t>
            </a:r>
            <a:r>
              <a:rPr lang="en-NZ" baseline="0" dirty="0"/>
              <a:t> copies of the DNA have been created. </a:t>
            </a:r>
            <a:endParaRPr lang="en-NZ" dirty="0"/>
          </a:p>
        </p:txBody>
      </p:sp>
      <p:sp>
        <p:nvSpPr>
          <p:cNvPr id="4" name="Slide Number Placeholder 3"/>
          <p:cNvSpPr>
            <a:spLocks noGrp="1"/>
          </p:cNvSpPr>
          <p:nvPr>
            <p:ph type="sldNum" sz="quarter" idx="10"/>
          </p:nvPr>
        </p:nvSpPr>
        <p:spPr/>
        <p:txBody>
          <a:bodyPr/>
          <a:lstStyle/>
          <a:p>
            <a:pPr>
              <a:defRPr/>
            </a:pPr>
            <a:fld id="{EF264A85-E592-4A1D-A325-ABBBE5AEF5B2}" type="slidenum">
              <a:rPr lang="en-GB" smtClean="0"/>
              <a:pPr>
                <a:defRPr/>
              </a:pPr>
              <a:t>41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We will now look at a video that might explain this more clearly.</a:t>
            </a:r>
          </a:p>
        </p:txBody>
      </p:sp>
      <p:sp>
        <p:nvSpPr>
          <p:cNvPr id="4" name="Slide Number Placeholder 3"/>
          <p:cNvSpPr>
            <a:spLocks noGrp="1"/>
          </p:cNvSpPr>
          <p:nvPr>
            <p:ph type="sldNum" sz="quarter" idx="10"/>
          </p:nvPr>
        </p:nvSpPr>
        <p:spPr/>
        <p:txBody>
          <a:bodyPr/>
          <a:lstStyle/>
          <a:p>
            <a:pPr>
              <a:defRPr/>
            </a:pPr>
            <a:fld id="{EF264A85-E592-4A1D-A325-ABBBE5AEF5B2}" type="slidenum">
              <a:rPr lang="en-GB" smtClean="0"/>
              <a:pPr>
                <a:defRPr/>
              </a:pPr>
              <a:t>42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chemeClr val="tx1"/>
                </a:solidFill>
                <a:latin typeface="Arial" charset="0"/>
              </a:defRPr>
            </a:lvl1pPr>
            <a:lvl2pPr marL="742950" indent="-285750" algn="ctr" eaLnBrk="0" hangingPunct="0">
              <a:defRPr sz="3200">
                <a:solidFill>
                  <a:schemeClr val="tx1"/>
                </a:solidFill>
                <a:latin typeface="Arial" charset="0"/>
              </a:defRPr>
            </a:lvl2pPr>
            <a:lvl3pPr marL="1143000" indent="-228600" algn="ctr" eaLnBrk="0" hangingPunct="0">
              <a:defRPr sz="3200">
                <a:solidFill>
                  <a:schemeClr val="tx1"/>
                </a:solidFill>
                <a:latin typeface="Arial" charset="0"/>
              </a:defRPr>
            </a:lvl3pPr>
            <a:lvl4pPr marL="1600200" indent="-228600" algn="ctr" eaLnBrk="0" hangingPunct="0">
              <a:defRPr sz="3200">
                <a:solidFill>
                  <a:schemeClr val="tx1"/>
                </a:solidFill>
                <a:latin typeface="Arial" charset="0"/>
              </a:defRPr>
            </a:lvl4pPr>
            <a:lvl5pPr marL="2057400" indent="-228600" algn="ctr"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lgn="r" eaLnBrk="1" hangingPunct="1">
              <a:defRPr/>
            </a:pPr>
            <a:fld id="{0A1C8E5E-9286-4704-A365-F33815DE3AA6}" type="slidenum">
              <a:rPr lang="en-GB" sz="1200" smtClean="0"/>
              <a:pPr algn="r" eaLnBrk="1" hangingPunct="1">
                <a:defRPr/>
              </a:pPr>
              <a:t>43</a:t>
            </a:fld>
            <a:endParaRPr lang="en-GB"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04784" y="4680264"/>
            <a:ext cx="4988109" cy="44372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44</a:t>
            </a:fld>
            <a:endParaRPr lang="en-NZ"/>
          </a:p>
        </p:txBody>
      </p:sp>
    </p:spTree>
    <p:extLst>
      <p:ext uri="{BB962C8B-B14F-4D97-AF65-F5344CB8AC3E}">
        <p14:creationId xmlns:p14="http://schemas.microsoft.com/office/powerpoint/2010/main" val="1934955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The DNA is pulled through the gel because</a:t>
            </a:r>
            <a:r>
              <a:rPr lang="en-NZ" baseline="0" dirty="0" smtClean="0"/>
              <a:t> it is negatively charged, as a result of its phosphate back bone. The negatively charged DNA  is attracted to the positive electrode at the end of the gel and so the DNA is pulled through the web like gel structure.</a:t>
            </a:r>
          </a:p>
          <a:p>
            <a:endParaRPr lang="en-NZ" sz="1200" b="0" i="0" kern="1200" dirty="0" smtClean="0">
              <a:solidFill>
                <a:schemeClr val="tx1"/>
              </a:solidFill>
              <a:effectLst/>
              <a:latin typeface="+mn-lt"/>
              <a:ea typeface="+mn-ea"/>
              <a:cs typeface="+mn-cs"/>
            </a:endParaRPr>
          </a:p>
          <a:p>
            <a:endParaRPr lang="en-NZ" sz="1200" b="0" i="0" kern="1200" dirty="0" smtClean="0">
              <a:solidFill>
                <a:schemeClr val="tx1"/>
              </a:solidFill>
              <a:effectLst/>
              <a:latin typeface="+mn-lt"/>
              <a:ea typeface="+mn-ea"/>
              <a:cs typeface="+mn-cs"/>
            </a:endParaRPr>
          </a:p>
          <a:p>
            <a:endParaRPr lang="en-NZ" sz="1200" b="0" i="0" kern="1200" dirty="0" smtClean="0">
              <a:solidFill>
                <a:schemeClr val="tx1"/>
              </a:solidFill>
              <a:effectLst/>
              <a:latin typeface="+mn-lt"/>
              <a:ea typeface="+mn-ea"/>
              <a:cs typeface="+mn-cs"/>
            </a:endParaRPr>
          </a:p>
          <a:p>
            <a:r>
              <a:rPr lang="en-NZ" sz="1200" b="0" i="0" kern="1200" dirty="0" smtClean="0">
                <a:solidFill>
                  <a:schemeClr val="tx1"/>
                </a:solidFill>
                <a:effectLst/>
                <a:latin typeface="+mn-lt"/>
                <a:ea typeface="+mn-ea"/>
                <a:cs typeface="+mn-cs"/>
              </a:rPr>
              <a:t>Image source: Source: Boundless. “Biology: DNA Structure and Replication.” </a:t>
            </a:r>
            <a:r>
              <a:rPr lang="en-NZ" sz="1200" b="0" i="1" kern="1200" dirty="0" smtClean="0">
                <a:solidFill>
                  <a:schemeClr val="tx1"/>
                </a:solidFill>
                <a:effectLst/>
                <a:latin typeface="+mn-lt"/>
                <a:ea typeface="+mn-ea"/>
                <a:cs typeface="+mn-cs"/>
              </a:rPr>
              <a:t>Boundless Physics</a:t>
            </a:r>
            <a:r>
              <a:rPr lang="en-NZ" sz="1200" b="0" i="0" kern="1200" dirty="0" smtClean="0">
                <a:solidFill>
                  <a:schemeClr val="tx1"/>
                </a:solidFill>
                <a:effectLst/>
                <a:latin typeface="+mn-lt"/>
                <a:ea typeface="+mn-ea"/>
                <a:cs typeface="+mn-cs"/>
              </a:rPr>
              <a:t>. Boundless, 26 May. 2016. Retrieved 25 Aug. 2016 from </a:t>
            </a:r>
            <a:r>
              <a:rPr lang="en-NZ" sz="1200" b="0" i="0" u="sng" kern="1200" dirty="0" smtClean="0">
                <a:solidFill>
                  <a:schemeClr val="tx1"/>
                </a:solidFill>
                <a:effectLst/>
                <a:latin typeface="+mn-lt"/>
                <a:ea typeface="+mn-ea"/>
                <a:cs typeface="+mn-cs"/>
              </a:rPr>
              <a:t>https://www.boundless.com/physics/textbooks/boundless-physics-textbook/electric-charge-and-field-17/applications-of-electrostatics-138/biology-dna-structure-and-replication-494-11195/</a:t>
            </a:r>
            <a:r>
              <a:rPr lang="en-NZ" dirty="0" smtClean="0"/>
              <a:t/>
            </a:r>
            <a:br>
              <a:rPr lang="en-NZ" dirty="0" smtClean="0"/>
            </a:br>
            <a:r>
              <a:rPr lang="en-NZ" dirty="0" smtClean="0"/>
              <a:t/>
            </a:r>
            <a:br>
              <a:rPr lang="en-NZ" dirty="0" smtClean="0"/>
            </a:br>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4</a:t>
            </a:fld>
            <a:endParaRPr lang="en-NZ"/>
          </a:p>
        </p:txBody>
      </p:sp>
    </p:spTree>
    <p:extLst>
      <p:ext uri="{BB962C8B-B14F-4D97-AF65-F5344CB8AC3E}">
        <p14:creationId xmlns:p14="http://schemas.microsoft.com/office/powerpoint/2010/main" val="150370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Here we can see what we expect to happen. The –</a:t>
            </a:r>
            <a:r>
              <a:rPr lang="en-NZ" dirty="0" err="1" smtClean="0"/>
              <a:t>ve</a:t>
            </a:r>
            <a:r>
              <a:rPr lang="en-NZ" dirty="0" smtClean="0"/>
              <a:t> DNA is attracted to the positive</a:t>
            </a:r>
            <a:r>
              <a:rPr lang="en-NZ" baseline="0" dirty="0" smtClean="0"/>
              <a:t> electrode with shorter fragments moving more easily and making it further down the gel.</a:t>
            </a:r>
            <a:endParaRPr lang="en-NZ" dirty="0" smtClean="0"/>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5</a:t>
            </a:fld>
            <a:endParaRPr lang="en-NZ"/>
          </a:p>
        </p:txBody>
      </p:sp>
    </p:spTree>
    <p:extLst>
      <p:ext uri="{BB962C8B-B14F-4D97-AF65-F5344CB8AC3E}">
        <p14:creationId xmlns:p14="http://schemas.microsoft.com/office/powerpoint/2010/main" val="2787694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Here  is an example of what you might see on a gel. In reality</a:t>
            </a:r>
            <a:r>
              <a:rPr lang="en-NZ" baseline="0" dirty="0" smtClean="0"/>
              <a:t> we don’t see sing strands because they are very small but we see bands on the gel made of lots of strands of the same size. You can see the longer strands are at the top of the gel, while the shorter strands have moved further down.</a:t>
            </a:r>
            <a:endParaRPr lang="en-NZ" dirty="0" smtClean="0"/>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6</a:t>
            </a:fld>
            <a:endParaRPr lang="en-NZ"/>
          </a:p>
        </p:txBody>
      </p:sp>
    </p:spTree>
    <p:extLst>
      <p:ext uri="{BB962C8B-B14F-4D97-AF65-F5344CB8AC3E}">
        <p14:creationId xmlns:p14="http://schemas.microsoft.com/office/powerpoint/2010/main" val="383160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All our chemicals are in these little tubes called </a:t>
            </a:r>
            <a:r>
              <a:rPr lang="en-NZ" dirty="0" err="1" smtClean="0"/>
              <a:t>eppendorfs</a:t>
            </a:r>
            <a:r>
              <a:rPr lang="en-NZ" dirty="0" smtClean="0"/>
              <a:t>. It is important to make sure the solutions</a:t>
            </a:r>
            <a:r>
              <a:rPr lang="en-NZ" baseline="0" dirty="0" smtClean="0"/>
              <a:t> are mixed and all at the bottom so you can suck them up. We have done this already using a centrifuge so try not to shake them up.</a:t>
            </a:r>
            <a:endParaRPr lang="en-NZ" dirty="0" smtClean="0"/>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10</a:t>
            </a:fld>
            <a:endParaRPr lang="en-NZ"/>
          </a:p>
        </p:txBody>
      </p:sp>
    </p:spTree>
    <p:extLst>
      <p:ext uri="{BB962C8B-B14F-4D97-AF65-F5344CB8AC3E}">
        <p14:creationId xmlns:p14="http://schemas.microsoft.com/office/powerpoint/2010/main" val="779760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 micropipette has several parts.</a:t>
            </a:r>
          </a:p>
          <a:p>
            <a:pPr>
              <a:buFont typeface="Arial" pitchFamily="34" charset="0"/>
              <a:buChar char="•"/>
            </a:pPr>
            <a:r>
              <a:rPr lang="en-NZ" dirty="0" smtClean="0"/>
              <a:t>It tells you the volumes it is capable of measuring</a:t>
            </a:r>
            <a:r>
              <a:rPr lang="en-NZ" baseline="0" dirty="0" smtClean="0"/>
              <a:t> and on the side tells you what volume it is currently set to. You can adjust this by turning the top of the pipette. It is important not to go beyond the volumes the pipette can manage as this can break it and the pipette will not be accurate.</a:t>
            </a:r>
          </a:p>
          <a:p>
            <a:pPr>
              <a:buFont typeface="Arial" pitchFamily="34" charset="0"/>
              <a:buChar char="•"/>
            </a:pPr>
            <a:r>
              <a:rPr lang="en-NZ" baseline="0" dirty="0" smtClean="0"/>
              <a:t>To suck up a volume we use a pipette tip. We can change this between samples to prevent contamination.</a:t>
            </a:r>
          </a:p>
          <a:p>
            <a:pPr>
              <a:buFont typeface="Arial" pitchFamily="34" charset="0"/>
              <a:buChar char="•"/>
            </a:pPr>
            <a:r>
              <a:rPr lang="en-NZ" baseline="0" dirty="0" smtClean="0"/>
              <a:t>When you use the pipette you will notice it has two “stops”, points of resistance. We push down to the first stop when we want to suck liquid up. Then to make sure we remove all the liquid from the tip we go all the way to the second stop, which pushes extra air out to empty the pipette. </a:t>
            </a:r>
          </a:p>
          <a:p>
            <a:pPr>
              <a:buFont typeface="Arial" pitchFamily="34" charset="0"/>
              <a:buChar char="•"/>
            </a:pPr>
            <a:r>
              <a:rPr lang="en-NZ" baseline="0" dirty="0" smtClean="0"/>
              <a:t>When you are finished with a tip you press this button to eject it into a container.</a:t>
            </a:r>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11</a:t>
            </a:fld>
            <a:endParaRPr lang="en-NZ"/>
          </a:p>
        </p:txBody>
      </p:sp>
    </p:spTree>
    <p:extLst>
      <p:ext uri="{BB962C8B-B14F-4D97-AF65-F5344CB8AC3E}">
        <p14:creationId xmlns:p14="http://schemas.microsoft.com/office/powerpoint/2010/main" val="253946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Now you are going to have a chance</a:t>
            </a:r>
            <a:r>
              <a:rPr lang="en-NZ" baseline="0" dirty="0" smtClean="0"/>
              <a:t> to practise pipetting. You have been given some blue water to practise with and some rubbery plastic called </a:t>
            </a:r>
            <a:r>
              <a:rPr lang="en-NZ" baseline="0" dirty="0" err="1" smtClean="0"/>
              <a:t>parafilm</a:t>
            </a:r>
            <a:r>
              <a:rPr lang="en-NZ" baseline="0" dirty="0" smtClean="0"/>
              <a:t>.</a:t>
            </a:r>
            <a:endParaRPr lang="en-NZ" dirty="0" smtClean="0"/>
          </a:p>
          <a:p>
            <a:endParaRPr lang="en-NZ" dirty="0"/>
          </a:p>
        </p:txBody>
      </p:sp>
      <p:sp>
        <p:nvSpPr>
          <p:cNvPr id="4" name="Slide Number Placeholder 3"/>
          <p:cNvSpPr>
            <a:spLocks noGrp="1"/>
          </p:cNvSpPr>
          <p:nvPr>
            <p:ph type="sldNum" sz="quarter" idx="10"/>
          </p:nvPr>
        </p:nvSpPr>
        <p:spPr/>
        <p:txBody>
          <a:bodyPr/>
          <a:lstStyle/>
          <a:p>
            <a:fld id="{1E4F141E-0AED-4A4A-9923-510CBF1997C7}" type="slidenum">
              <a:rPr lang="en-NZ" smtClean="0"/>
              <a:pPr/>
              <a:t>12</a:t>
            </a:fld>
            <a:endParaRPr lang="en-NZ"/>
          </a:p>
        </p:txBody>
      </p:sp>
    </p:spTree>
    <p:extLst>
      <p:ext uri="{BB962C8B-B14F-4D97-AF65-F5344CB8AC3E}">
        <p14:creationId xmlns:p14="http://schemas.microsoft.com/office/powerpoint/2010/main" val="248244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9"/>
            <a:ext cx="7772400" cy="1225021"/>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90B670-3623-4EE9-AD80-E119262B05A5}"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E4C348-58AB-405A-AAED-F56C08E40F93}"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8000"/>
            <a:ext cx="1943100" cy="45720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85800" y="5080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0A014B-8AEA-4C19-8406-8512ABD8989B}"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Placeholder 2"/>
          <p:cNvSpPr>
            <a:spLocks noGrp="1"/>
          </p:cNvSpPr>
          <p:nvPr>
            <p:ph type="title"/>
          </p:nvPr>
        </p:nvSpPr>
        <p:spPr bwMode="auto">
          <a:xfrm>
            <a:off x="891540" y="886025"/>
            <a:ext cx="5393532" cy="696661"/>
          </a:xfrm>
          <a:prstGeom prst="rect">
            <a:avLst/>
          </a:prstGeom>
          <a:noFill/>
          <a:ln w="9525">
            <a:noFill/>
            <a:miter lim="800000"/>
            <a:headEnd/>
            <a:tailEnd/>
          </a:ln>
        </p:spPr>
        <p:txBody>
          <a:bodyPr/>
          <a:lstStyle/>
          <a:p>
            <a:pPr lvl="0"/>
            <a:r>
              <a:rPr lang="en-US" dirty="0"/>
              <a:t>Click to edit Master title style</a:t>
            </a:r>
          </a:p>
        </p:txBody>
      </p:sp>
      <p:sp>
        <p:nvSpPr>
          <p:cNvPr id="16" name="Text Placeholder 2"/>
          <p:cNvSpPr>
            <a:spLocks noGrp="1"/>
          </p:cNvSpPr>
          <p:nvPr>
            <p:ph type="body" idx="1"/>
          </p:nvPr>
        </p:nvSpPr>
        <p:spPr>
          <a:xfrm>
            <a:off x="891000" y="1597360"/>
            <a:ext cx="5394600" cy="3669000"/>
          </a:xfrm>
          <a:prstGeom prst="rect">
            <a:avLst/>
          </a:prstGeom>
        </p:spPr>
        <p:txBody>
          <a:bodyPr lIns="80977" tIns="40489" rIns="80977" bIns="40489"/>
          <a:lstStyle>
            <a:lvl1pPr marL="0" indent="0" algn="l">
              <a:buNone/>
              <a:defRPr sz="2000" b="0">
                <a:solidFill>
                  <a:schemeClr val="tx1"/>
                </a:solidFill>
              </a:defRPr>
            </a:lvl1pPr>
            <a:lvl2pPr marL="404882" indent="0">
              <a:buNone/>
              <a:defRPr sz="1600">
                <a:solidFill>
                  <a:schemeClr val="tx1">
                    <a:tint val="75000"/>
                  </a:schemeClr>
                </a:solidFill>
              </a:defRPr>
            </a:lvl2pPr>
            <a:lvl3pPr marL="809762" indent="0">
              <a:buNone/>
              <a:defRPr sz="1400">
                <a:solidFill>
                  <a:schemeClr val="tx1">
                    <a:tint val="75000"/>
                  </a:schemeClr>
                </a:solidFill>
              </a:defRPr>
            </a:lvl3pPr>
            <a:lvl4pPr marL="1214643" indent="0">
              <a:buNone/>
              <a:defRPr sz="1400">
                <a:solidFill>
                  <a:schemeClr val="tx1">
                    <a:tint val="75000"/>
                  </a:schemeClr>
                </a:solidFill>
              </a:defRPr>
            </a:lvl4pPr>
            <a:lvl5pPr marL="1619524" indent="0">
              <a:buNone/>
              <a:defRPr sz="1400">
                <a:solidFill>
                  <a:schemeClr val="tx1">
                    <a:tint val="75000"/>
                  </a:schemeClr>
                </a:solidFill>
              </a:defRPr>
            </a:lvl5pPr>
            <a:lvl6pPr marL="2024406" indent="0">
              <a:buNone/>
              <a:defRPr sz="1400">
                <a:solidFill>
                  <a:schemeClr val="tx1">
                    <a:tint val="75000"/>
                  </a:schemeClr>
                </a:solidFill>
              </a:defRPr>
            </a:lvl6pPr>
            <a:lvl7pPr marL="2429286" indent="0">
              <a:buNone/>
              <a:defRPr sz="1400">
                <a:solidFill>
                  <a:schemeClr val="tx1">
                    <a:tint val="75000"/>
                  </a:schemeClr>
                </a:solidFill>
              </a:defRPr>
            </a:lvl7pPr>
            <a:lvl8pPr marL="2834167" indent="0">
              <a:buNone/>
              <a:defRPr sz="1400">
                <a:solidFill>
                  <a:schemeClr val="tx1">
                    <a:tint val="75000"/>
                  </a:schemeClr>
                </a:solidFill>
              </a:defRPr>
            </a:lvl8pPr>
            <a:lvl9pPr marL="3239048"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NZ"/>
          </a:p>
        </p:txBody>
      </p:sp>
      <p:sp>
        <p:nvSpPr>
          <p:cNvPr id="6" name="Content Placeholder 5"/>
          <p:cNvSpPr>
            <a:spLocks noGrp="1"/>
          </p:cNvSpPr>
          <p:nvPr>
            <p:ph sz="quarter" idx="10"/>
          </p:nvPr>
        </p:nvSpPr>
        <p:spPr>
          <a:xfrm>
            <a:off x="892800" y="1599000"/>
            <a:ext cx="5396400" cy="3669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91000" y="3672420"/>
            <a:ext cx="5394600" cy="1757386"/>
          </a:xfrm>
          <a:prstGeom prst="rect">
            <a:avLst/>
          </a:prstGeom>
        </p:spPr>
        <p:txBody>
          <a:bodyPr anchor="t"/>
          <a:lstStyle>
            <a:lvl1pPr algn="l">
              <a:defRPr sz="2600" b="1" cap="none" baseline="0">
                <a:solidFill>
                  <a:schemeClr val="tx1"/>
                </a:solidFill>
              </a:defRPr>
            </a:lvl1pPr>
          </a:lstStyle>
          <a:p>
            <a:r>
              <a:rPr lang="en-AU" dirty="0" smtClean="0"/>
              <a:t>Click to edit Master title style</a:t>
            </a:r>
            <a:endParaRPr lang="en-NZ" dirty="0"/>
          </a:p>
        </p:txBody>
      </p:sp>
      <p:sp>
        <p:nvSpPr>
          <p:cNvPr id="3" name="Text Placeholder 2"/>
          <p:cNvSpPr>
            <a:spLocks noGrp="1"/>
          </p:cNvSpPr>
          <p:nvPr>
            <p:ph type="body" idx="1"/>
          </p:nvPr>
        </p:nvSpPr>
        <p:spPr>
          <a:xfrm>
            <a:off x="891000" y="2911092"/>
            <a:ext cx="5394600" cy="761330"/>
          </a:xfrm>
          <a:prstGeom prst="rect">
            <a:avLst/>
          </a:prstGeom>
        </p:spPr>
        <p:txBody>
          <a:bodyPr lIns="80977" tIns="40489" rIns="80977" bIns="40489" anchor="b"/>
          <a:lstStyle>
            <a:lvl1pPr marL="0" indent="0" algn="l">
              <a:buNone/>
              <a:defRPr sz="1600" b="0">
                <a:solidFill>
                  <a:schemeClr val="tx1"/>
                </a:solidFill>
              </a:defRPr>
            </a:lvl1pPr>
            <a:lvl2pPr marL="404882" indent="0">
              <a:buNone/>
              <a:defRPr sz="1600">
                <a:solidFill>
                  <a:schemeClr val="tx1">
                    <a:tint val="75000"/>
                  </a:schemeClr>
                </a:solidFill>
              </a:defRPr>
            </a:lvl2pPr>
            <a:lvl3pPr marL="809762" indent="0">
              <a:buNone/>
              <a:defRPr sz="1400">
                <a:solidFill>
                  <a:schemeClr val="tx1">
                    <a:tint val="75000"/>
                  </a:schemeClr>
                </a:solidFill>
              </a:defRPr>
            </a:lvl3pPr>
            <a:lvl4pPr marL="1214643" indent="0">
              <a:buNone/>
              <a:defRPr sz="1400">
                <a:solidFill>
                  <a:schemeClr val="tx1">
                    <a:tint val="75000"/>
                  </a:schemeClr>
                </a:solidFill>
              </a:defRPr>
            </a:lvl4pPr>
            <a:lvl5pPr marL="1619524" indent="0">
              <a:buNone/>
              <a:defRPr sz="1400">
                <a:solidFill>
                  <a:schemeClr val="tx1">
                    <a:tint val="75000"/>
                  </a:schemeClr>
                </a:solidFill>
              </a:defRPr>
            </a:lvl5pPr>
            <a:lvl6pPr marL="2024406" indent="0">
              <a:buNone/>
              <a:defRPr sz="1400">
                <a:solidFill>
                  <a:schemeClr val="tx1">
                    <a:tint val="75000"/>
                  </a:schemeClr>
                </a:solidFill>
              </a:defRPr>
            </a:lvl6pPr>
            <a:lvl7pPr marL="2429286" indent="0">
              <a:buNone/>
              <a:defRPr sz="1400">
                <a:solidFill>
                  <a:schemeClr val="tx1">
                    <a:tint val="75000"/>
                  </a:schemeClr>
                </a:solidFill>
              </a:defRPr>
            </a:lvl7pPr>
            <a:lvl8pPr marL="2834167" indent="0">
              <a:buNone/>
              <a:defRPr sz="1400">
                <a:solidFill>
                  <a:schemeClr val="tx1">
                    <a:tint val="75000"/>
                  </a:schemeClr>
                </a:solidFill>
              </a:defRPr>
            </a:lvl8pPr>
            <a:lvl9pPr marL="3239048"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 to edit Master title style</a:t>
            </a:r>
            <a:endParaRPr lang="en-NZ" dirty="0"/>
          </a:p>
        </p:txBody>
      </p:sp>
      <p:sp>
        <p:nvSpPr>
          <p:cNvPr id="7" name="Content Placeholder 6"/>
          <p:cNvSpPr>
            <a:spLocks noGrp="1"/>
          </p:cNvSpPr>
          <p:nvPr>
            <p:ph sz="quarter" idx="10"/>
          </p:nvPr>
        </p:nvSpPr>
        <p:spPr>
          <a:xfrm>
            <a:off x="892800" y="1677000"/>
            <a:ext cx="2617200" cy="3354000"/>
          </a:xfrm>
        </p:spPr>
        <p:txBody>
          <a:bodyPr/>
          <a:lstStyle>
            <a:lvl1pPr>
              <a:defRPr sz="16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8" name="Content Placeholder 6"/>
          <p:cNvSpPr>
            <a:spLocks noGrp="1"/>
          </p:cNvSpPr>
          <p:nvPr>
            <p:ph sz="quarter" idx="11"/>
          </p:nvPr>
        </p:nvSpPr>
        <p:spPr>
          <a:xfrm>
            <a:off x="3672000" y="1677000"/>
            <a:ext cx="2617200" cy="3354000"/>
          </a:xfrm>
        </p:spPr>
        <p:txBody>
          <a:bodyPr/>
          <a:lstStyle>
            <a:lvl1pPr marR="0" indent="-216000" algn="l" defTabSz="914400" rtl="0" eaLnBrk="0" fontAlgn="base" latinLnBrk="0" hangingPunct="0">
              <a:lnSpc>
                <a:spcPct val="100000"/>
              </a:lnSpc>
              <a:spcBef>
                <a:spcPts val="1800"/>
              </a:spcBef>
              <a:spcAft>
                <a:spcPts val="0"/>
              </a:spcAft>
              <a:buClr>
                <a:srgbClr val="A5C9F9"/>
              </a:buClr>
              <a:buSzPct val="80000"/>
              <a:tabLst/>
              <a:defRPr lang="en-US" sz="1600" kern="1200" dirty="0" smtClean="0">
                <a:solidFill>
                  <a:schemeClr val="tx1"/>
                </a:solidFill>
                <a:latin typeface="+mn-lt"/>
                <a:ea typeface="+mn-ea"/>
                <a:cs typeface="+mn-cs"/>
                <a:sym typeface="Arial" charset="0"/>
              </a:defRPr>
            </a:lvl1pPr>
            <a:lvl2pPr marR="0" indent="-216000" algn="l" defTabSz="914400" rtl="0" eaLnBrk="0" fontAlgn="base" latinLnBrk="0" hangingPunct="0">
              <a:lnSpc>
                <a:spcPct val="100000"/>
              </a:lnSpc>
              <a:spcBef>
                <a:spcPts val="1800"/>
              </a:spcBef>
              <a:spcAft>
                <a:spcPts val="0"/>
              </a:spcAft>
              <a:buClr>
                <a:srgbClr val="A5C9F9"/>
              </a:buClr>
              <a:buSzPct val="80000"/>
              <a:tabLst/>
              <a:defRPr lang="en-US" sz="1600" kern="1200" dirty="0" smtClean="0">
                <a:solidFill>
                  <a:schemeClr val="tx1"/>
                </a:solidFill>
                <a:latin typeface="+mn-lt"/>
                <a:ea typeface="+mn-ea"/>
                <a:cs typeface="+mn-cs"/>
                <a:sym typeface="Arial" charset="0"/>
              </a:defRPr>
            </a:lvl2pPr>
            <a:lvl3pPr marR="0" indent="-216000" algn="l" defTabSz="914400" rtl="0" eaLnBrk="0" fontAlgn="base" latinLnBrk="0" hangingPunct="0">
              <a:lnSpc>
                <a:spcPct val="100000"/>
              </a:lnSpc>
              <a:spcBef>
                <a:spcPts val="1800"/>
              </a:spcBef>
              <a:spcAft>
                <a:spcPts val="0"/>
              </a:spcAft>
              <a:buClr>
                <a:srgbClr val="A5C9F9"/>
              </a:buClr>
              <a:buSzPct val="80000"/>
              <a:tabLst/>
              <a:defRPr lang="en-US" sz="1400" kern="1200" dirty="0" smtClean="0">
                <a:solidFill>
                  <a:schemeClr val="tx1"/>
                </a:solidFill>
                <a:latin typeface="+mn-lt"/>
                <a:ea typeface="+mn-ea"/>
                <a:cs typeface="+mn-cs"/>
                <a:sym typeface="Arial" charset="0"/>
              </a:defRPr>
            </a:lvl3pPr>
            <a:lvl4pPr marR="0" indent="-216000" algn="l" defTabSz="914400" rtl="0" eaLnBrk="0" fontAlgn="base" latinLnBrk="0" hangingPunct="0">
              <a:lnSpc>
                <a:spcPct val="100000"/>
              </a:lnSpc>
              <a:spcBef>
                <a:spcPts val="1800"/>
              </a:spcBef>
              <a:spcAft>
                <a:spcPts val="0"/>
              </a:spcAft>
              <a:buClr>
                <a:srgbClr val="A5C9F9"/>
              </a:buClr>
              <a:buSzPct val="80000"/>
              <a:tabLst/>
              <a:defRPr lang="en-US" sz="1400" kern="1200" dirty="0" smtClean="0">
                <a:solidFill>
                  <a:schemeClr val="tx1"/>
                </a:solidFill>
                <a:latin typeface="+mn-lt"/>
                <a:ea typeface="+mn-ea"/>
                <a:cs typeface="+mn-cs"/>
                <a:sym typeface="Arial" charset="0"/>
              </a:defRPr>
            </a:lvl4pPr>
            <a:lvl5pPr marR="0" indent="-216000" algn="l" defTabSz="914400" rtl="0" eaLnBrk="0" fontAlgn="base" latinLnBrk="0" hangingPunct="0">
              <a:lnSpc>
                <a:spcPct val="100000"/>
              </a:lnSpc>
              <a:spcBef>
                <a:spcPts val="1800"/>
              </a:spcBef>
              <a:spcAft>
                <a:spcPts val="0"/>
              </a:spcAft>
              <a:buClr>
                <a:srgbClr val="A5C9F9"/>
              </a:buClr>
              <a:buSzPct val="80000"/>
              <a:tabLst/>
              <a:defRPr lang="en-NZ" sz="1400" kern="1200" dirty="0" smtClean="0">
                <a:solidFill>
                  <a:schemeClr val="tx1"/>
                </a:solidFill>
                <a:latin typeface="+mn-lt"/>
                <a:ea typeface="+mn-ea"/>
                <a:cs typeface="+mn-cs"/>
                <a:sym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Content Placeholder 6"/>
          <p:cNvSpPr>
            <a:spLocks noGrp="1"/>
          </p:cNvSpPr>
          <p:nvPr>
            <p:ph sz="quarter" idx="13"/>
          </p:nvPr>
        </p:nvSpPr>
        <p:spPr>
          <a:xfrm>
            <a:off x="3672000" y="2137420"/>
            <a:ext cx="2617200" cy="2893580"/>
          </a:xfrm>
        </p:spPr>
        <p:txBody>
          <a:bodyPr/>
          <a:lstStyle>
            <a:lvl1pPr marR="0" indent="-216000" algn="l" defTabSz="914400" rtl="0" eaLnBrk="0" fontAlgn="base" latinLnBrk="0" hangingPunct="0">
              <a:lnSpc>
                <a:spcPct val="100000"/>
              </a:lnSpc>
              <a:spcBef>
                <a:spcPts val="1800"/>
              </a:spcBef>
              <a:spcAft>
                <a:spcPts val="0"/>
              </a:spcAft>
              <a:buClr>
                <a:srgbClr val="A5C9F9"/>
              </a:buClr>
              <a:buSzPct val="80000"/>
              <a:tabLst/>
              <a:defRPr lang="en-US" sz="1600" kern="1200" dirty="0" smtClean="0">
                <a:solidFill>
                  <a:schemeClr val="tx1"/>
                </a:solidFill>
                <a:latin typeface="+mn-lt"/>
                <a:ea typeface="+mn-ea"/>
                <a:cs typeface="+mn-cs"/>
                <a:sym typeface="Arial" charset="0"/>
              </a:defRPr>
            </a:lvl1pPr>
            <a:lvl2pPr marR="0" indent="-216000" algn="l" defTabSz="914400" rtl="0" eaLnBrk="0" fontAlgn="base" latinLnBrk="0" hangingPunct="0">
              <a:lnSpc>
                <a:spcPct val="100000"/>
              </a:lnSpc>
              <a:spcBef>
                <a:spcPts val="1800"/>
              </a:spcBef>
              <a:spcAft>
                <a:spcPts val="0"/>
              </a:spcAft>
              <a:buClr>
                <a:srgbClr val="A5C9F9"/>
              </a:buClr>
              <a:buSzPct val="80000"/>
              <a:tabLst/>
              <a:defRPr lang="en-US" sz="1600" kern="1200" dirty="0" smtClean="0">
                <a:solidFill>
                  <a:schemeClr val="tx1"/>
                </a:solidFill>
                <a:latin typeface="+mn-lt"/>
                <a:ea typeface="+mn-ea"/>
                <a:cs typeface="+mn-cs"/>
                <a:sym typeface="Arial" charset="0"/>
              </a:defRPr>
            </a:lvl2pPr>
            <a:lvl3pPr marR="0" indent="-216000" algn="l" defTabSz="914400" rtl="0" eaLnBrk="0" fontAlgn="base" latinLnBrk="0" hangingPunct="0">
              <a:lnSpc>
                <a:spcPct val="100000"/>
              </a:lnSpc>
              <a:spcBef>
                <a:spcPts val="1800"/>
              </a:spcBef>
              <a:spcAft>
                <a:spcPts val="0"/>
              </a:spcAft>
              <a:buClr>
                <a:srgbClr val="A5C9F9"/>
              </a:buClr>
              <a:buSzPct val="80000"/>
              <a:tabLst/>
              <a:defRPr lang="en-US" sz="1400" kern="1200" dirty="0" smtClean="0">
                <a:solidFill>
                  <a:schemeClr val="tx1"/>
                </a:solidFill>
                <a:latin typeface="+mn-lt"/>
                <a:ea typeface="+mn-ea"/>
                <a:cs typeface="+mn-cs"/>
                <a:sym typeface="Arial" charset="0"/>
              </a:defRPr>
            </a:lvl3pPr>
            <a:lvl4pPr marR="0" indent="-216000" algn="l" defTabSz="914400" rtl="0" eaLnBrk="0" fontAlgn="base" latinLnBrk="0" hangingPunct="0">
              <a:lnSpc>
                <a:spcPct val="100000"/>
              </a:lnSpc>
              <a:spcBef>
                <a:spcPts val="1800"/>
              </a:spcBef>
              <a:spcAft>
                <a:spcPts val="0"/>
              </a:spcAft>
              <a:buClr>
                <a:srgbClr val="A5C9F9"/>
              </a:buClr>
              <a:buSzPct val="80000"/>
              <a:tabLst/>
              <a:defRPr lang="en-US" sz="1400" kern="1200" dirty="0" smtClean="0">
                <a:solidFill>
                  <a:schemeClr val="tx1"/>
                </a:solidFill>
                <a:latin typeface="+mn-lt"/>
                <a:ea typeface="+mn-ea"/>
                <a:cs typeface="+mn-cs"/>
                <a:sym typeface="Arial" charset="0"/>
              </a:defRPr>
            </a:lvl4pPr>
            <a:lvl5pPr marR="0" indent="-216000" algn="l" defTabSz="914400" rtl="0" eaLnBrk="0" fontAlgn="base" latinLnBrk="0" hangingPunct="0">
              <a:lnSpc>
                <a:spcPct val="100000"/>
              </a:lnSpc>
              <a:spcBef>
                <a:spcPts val="1800"/>
              </a:spcBef>
              <a:spcAft>
                <a:spcPts val="0"/>
              </a:spcAft>
              <a:buClr>
                <a:srgbClr val="A5C9F9"/>
              </a:buClr>
              <a:buSzPct val="80000"/>
              <a:tabLst/>
              <a:defRPr lang="en-NZ" sz="1400" kern="1200" dirty="0" smtClean="0">
                <a:solidFill>
                  <a:schemeClr val="tx1"/>
                </a:solidFill>
                <a:latin typeface="+mn-lt"/>
                <a:ea typeface="+mn-ea"/>
                <a:cs typeface="+mn-cs"/>
                <a:sym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7" name="Content Placeholder 6"/>
          <p:cNvSpPr>
            <a:spLocks noGrp="1"/>
          </p:cNvSpPr>
          <p:nvPr>
            <p:ph sz="quarter" idx="12"/>
          </p:nvPr>
        </p:nvSpPr>
        <p:spPr>
          <a:xfrm>
            <a:off x="892800" y="2137420"/>
            <a:ext cx="2617200" cy="2893580"/>
          </a:xfrm>
        </p:spPr>
        <p:txBody>
          <a:bodyPr/>
          <a:lstStyle>
            <a:lvl1pPr marR="0" indent="-216000" algn="l" defTabSz="914400" rtl="0" eaLnBrk="0" fontAlgn="base" latinLnBrk="0" hangingPunct="0">
              <a:lnSpc>
                <a:spcPct val="100000"/>
              </a:lnSpc>
              <a:spcBef>
                <a:spcPts val="1800"/>
              </a:spcBef>
              <a:spcAft>
                <a:spcPts val="0"/>
              </a:spcAft>
              <a:buClr>
                <a:srgbClr val="A5C9F9"/>
              </a:buClr>
              <a:buSzPct val="80000"/>
              <a:tabLst/>
              <a:defRPr lang="en-US" sz="1600" kern="1200" dirty="0" smtClean="0">
                <a:solidFill>
                  <a:schemeClr val="tx1"/>
                </a:solidFill>
                <a:latin typeface="+mn-lt"/>
                <a:ea typeface="+mn-ea"/>
                <a:cs typeface="+mn-cs"/>
                <a:sym typeface="Arial" charset="0"/>
              </a:defRPr>
            </a:lvl1pPr>
            <a:lvl2pPr marR="0" indent="-216000" algn="l" defTabSz="914400" rtl="0" eaLnBrk="0" fontAlgn="base" latinLnBrk="0" hangingPunct="0">
              <a:lnSpc>
                <a:spcPct val="100000"/>
              </a:lnSpc>
              <a:spcBef>
                <a:spcPts val="1800"/>
              </a:spcBef>
              <a:spcAft>
                <a:spcPts val="0"/>
              </a:spcAft>
              <a:buClr>
                <a:srgbClr val="A5C9F9"/>
              </a:buClr>
              <a:buSzPct val="80000"/>
              <a:tabLst/>
              <a:defRPr lang="en-US" sz="1600" kern="1200" dirty="0" smtClean="0">
                <a:solidFill>
                  <a:schemeClr val="tx1"/>
                </a:solidFill>
                <a:latin typeface="+mn-lt"/>
                <a:ea typeface="+mn-ea"/>
                <a:cs typeface="+mn-cs"/>
                <a:sym typeface="Arial" charset="0"/>
              </a:defRPr>
            </a:lvl2pPr>
            <a:lvl3pPr marR="0" indent="-216000" algn="l" defTabSz="914400" rtl="0" eaLnBrk="0" fontAlgn="base" latinLnBrk="0" hangingPunct="0">
              <a:lnSpc>
                <a:spcPct val="100000"/>
              </a:lnSpc>
              <a:spcBef>
                <a:spcPts val="1800"/>
              </a:spcBef>
              <a:spcAft>
                <a:spcPts val="0"/>
              </a:spcAft>
              <a:buClr>
                <a:srgbClr val="A5C9F9"/>
              </a:buClr>
              <a:buSzPct val="80000"/>
              <a:tabLst/>
              <a:defRPr lang="en-US" sz="1400" kern="1200" dirty="0" smtClean="0">
                <a:solidFill>
                  <a:schemeClr val="tx1"/>
                </a:solidFill>
                <a:latin typeface="+mn-lt"/>
                <a:ea typeface="+mn-ea"/>
                <a:cs typeface="+mn-cs"/>
                <a:sym typeface="Arial" charset="0"/>
              </a:defRPr>
            </a:lvl3pPr>
            <a:lvl4pPr marR="0" indent="-216000" algn="l" defTabSz="914400" rtl="0" eaLnBrk="0" fontAlgn="base" latinLnBrk="0" hangingPunct="0">
              <a:lnSpc>
                <a:spcPct val="100000"/>
              </a:lnSpc>
              <a:spcBef>
                <a:spcPts val="1800"/>
              </a:spcBef>
              <a:spcAft>
                <a:spcPts val="0"/>
              </a:spcAft>
              <a:buClr>
                <a:srgbClr val="A5C9F9"/>
              </a:buClr>
              <a:buSzPct val="80000"/>
              <a:tabLst/>
              <a:defRPr lang="en-US" sz="1400" kern="1200" dirty="0" smtClean="0">
                <a:solidFill>
                  <a:schemeClr val="tx1"/>
                </a:solidFill>
                <a:latin typeface="+mn-lt"/>
                <a:ea typeface="+mn-ea"/>
                <a:cs typeface="+mn-cs"/>
                <a:sym typeface="Arial" charset="0"/>
              </a:defRPr>
            </a:lvl4pPr>
            <a:lvl5pPr marR="0" indent="-216000" algn="l" defTabSz="914400" rtl="0" eaLnBrk="0" fontAlgn="base" latinLnBrk="0" hangingPunct="0">
              <a:lnSpc>
                <a:spcPct val="100000"/>
              </a:lnSpc>
              <a:spcBef>
                <a:spcPts val="1800"/>
              </a:spcBef>
              <a:spcAft>
                <a:spcPts val="0"/>
              </a:spcAft>
              <a:buClr>
                <a:srgbClr val="A5C9F9"/>
              </a:buClr>
              <a:buSzPct val="80000"/>
              <a:tabLst/>
              <a:defRPr lang="en-NZ" sz="1400" kern="1200" dirty="0" smtClean="0">
                <a:solidFill>
                  <a:schemeClr val="tx1"/>
                </a:solidFill>
                <a:latin typeface="+mn-lt"/>
                <a:ea typeface="+mn-ea"/>
                <a:cs typeface="+mn-cs"/>
                <a:sym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8" name="Title 7"/>
          <p:cNvSpPr>
            <a:spLocks noGrp="1"/>
          </p:cNvSpPr>
          <p:nvPr>
            <p:ph type="title"/>
          </p:nvPr>
        </p:nvSpPr>
        <p:spPr/>
        <p:txBody>
          <a:bodyPr/>
          <a:lstStyle/>
          <a:p>
            <a:r>
              <a:rPr lang="en-US" dirty="0" smtClean="0"/>
              <a:t>Click to edit Master title style</a:t>
            </a:r>
            <a:endParaRPr lang="en-NZ" dirty="0"/>
          </a:p>
        </p:txBody>
      </p:sp>
      <p:sp>
        <p:nvSpPr>
          <p:cNvPr id="11" name="Text Placeholder 2"/>
          <p:cNvSpPr>
            <a:spLocks noGrp="1"/>
          </p:cNvSpPr>
          <p:nvPr>
            <p:ph type="body" idx="1"/>
          </p:nvPr>
        </p:nvSpPr>
        <p:spPr>
          <a:xfrm>
            <a:off x="891000" y="1678530"/>
            <a:ext cx="2617920" cy="425956"/>
          </a:xfrm>
          <a:prstGeom prst="rect">
            <a:avLst/>
          </a:prstGeom>
        </p:spPr>
        <p:txBody>
          <a:bodyPr lIns="80977" tIns="40489" rIns="80977" bIns="40489"/>
          <a:lstStyle>
            <a:lvl1pPr marL="0" indent="0" algn="l">
              <a:buNone/>
              <a:defRPr sz="1400" b="1" i="0" baseline="0">
                <a:solidFill>
                  <a:schemeClr val="tx1"/>
                </a:solidFill>
                <a:latin typeface="+mn-lt"/>
              </a:defRPr>
            </a:lvl1pPr>
            <a:lvl2pPr marL="404882" indent="0">
              <a:buNone/>
              <a:defRPr sz="1800" b="1"/>
            </a:lvl2pPr>
            <a:lvl3pPr marL="809762" indent="0">
              <a:buNone/>
              <a:defRPr sz="1600" b="1"/>
            </a:lvl3pPr>
            <a:lvl4pPr marL="1214643" indent="0">
              <a:buNone/>
              <a:defRPr sz="1400" b="1"/>
            </a:lvl4pPr>
            <a:lvl5pPr marL="1619524" indent="0">
              <a:buNone/>
              <a:defRPr sz="1400" b="1"/>
            </a:lvl5pPr>
            <a:lvl6pPr marL="2024406" indent="0">
              <a:buNone/>
              <a:defRPr sz="1400" b="1"/>
            </a:lvl6pPr>
            <a:lvl7pPr marL="2429286" indent="0">
              <a:buNone/>
              <a:defRPr sz="1400" b="1"/>
            </a:lvl7pPr>
            <a:lvl8pPr marL="2834167" indent="0">
              <a:buNone/>
              <a:defRPr sz="1400" b="1"/>
            </a:lvl8pPr>
            <a:lvl9pPr marL="3239048" indent="0">
              <a:buNone/>
              <a:defRPr sz="1400" b="1"/>
            </a:lvl9pPr>
          </a:lstStyle>
          <a:p>
            <a:pPr lvl="0"/>
            <a:r>
              <a:rPr lang="en-US" dirty="0" smtClean="0"/>
              <a:t>Click to edit Master text styles</a:t>
            </a:r>
          </a:p>
        </p:txBody>
      </p:sp>
      <p:sp>
        <p:nvSpPr>
          <p:cNvPr id="12" name="Text Placeholder 4"/>
          <p:cNvSpPr>
            <a:spLocks noGrp="1"/>
          </p:cNvSpPr>
          <p:nvPr>
            <p:ph type="body" sz="quarter" idx="3"/>
          </p:nvPr>
        </p:nvSpPr>
        <p:spPr>
          <a:xfrm>
            <a:off x="3670920" y="1678530"/>
            <a:ext cx="2617920" cy="425956"/>
          </a:xfrm>
          <a:prstGeom prst="rect">
            <a:avLst/>
          </a:prstGeom>
        </p:spPr>
        <p:txBody>
          <a:bodyPr lIns="80977" tIns="40489" rIns="80977" bIns="40489"/>
          <a:lstStyle>
            <a:lvl1pPr marL="0" indent="0" algn="l">
              <a:buNone/>
              <a:defRPr lang="en-US" sz="1400" b="1" i="0" kern="1200" baseline="0" dirty="0" smtClean="0">
                <a:solidFill>
                  <a:schemeClr val="tx1"/>
                </a:solidFill>
                <a:latin typeface="+mn-lt"/>
                <a:ea typeface="+mn-ea"/>
                <a:cs typeface="+mn-cs"/>
                <a:sym typeface="Arial" charset="0"/>
              </a:defRPr>
            </a:lvl1pPr>
            <a:lvl2pPr marL="404882" indent="0">
              <a:buNone/>
              <a:defRPr sz="1800" b="1"/>
            </a:lvl2pPr>
            <a:lvl3pPr marL="809762" indent="0">
              <a:buNone/>
              <a:defRPr sz="1600" b="1"/>
            </a:lvl3pPr>
            <a:lvl4pPr marL="1214643" indent="0">
              <a:buNone/>
              <a:defRPr sz="1400" b="1"/>
            </a:lvl4pPr>
            <a:lvl5pPr marL="1619524" indent="0">
              <a:buNone/>
              <a:defRPr sz="1400" b="1"/>
            </a:lvl5pPr>
            <a:lvl6pPr marL="2024406" indent="0">
              <a:buNone/>
              <a:defRPr sz="1400" b="1"/>
            </a:lvl6pPr>
            <a:lvl7pPr marL="2429286" indent="0">
              <a:buNone/>
              <a:defRPr sz="1400" b="1"/>
            </a:lvl7pPr>
            <a:lvl8pPr marL="2834167" indent="0">
              <a:buNone/>
              <a:defRPr sz="1400" b="1"/>
            </a:lvl8pPr>
            <a:lvl9pPr marL="3239048" indent="0">
              <a:buNone/>
              <a:defRPr sz="1400" b="1"/>
            </a:lvl9pPr>
          </a:lstStyle>
          <a:p>
            <a:pPr lvl="0"/>
            <a:r>
              <a:rPr lang="en-US" dirty="0"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a:lvl1pPr>
          </a:lstStyle>
          <a:p>
            <a:r>
              <a:rPr lang="en-US" dirty="0" smtClean="0"/>
              <a:t>Click to edit Master title style</a:t>
            </a:r>
            <a:endParaRPr lang="en-NZ"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Content Placeholder 10"/>
          <p:cNvSpPr>
            <a:spLocks noGrp="1"/>
          </p:cNvSpPr>
          <p:nvPr>
            <p:ph sz="quarter" idx="11"/>
          </p:nvPr>
        </p:nvSpPr>
        <p:spPr>
          <a:xfrm>
            <a:off x="3663951" y="1477713"/>
            <a:ext cx="2636242" cy="3959489"/>
          </a:xfrm>
        </p:spPr>
        <p:txBody>
          <a:bodyPr/>
          <a:lstStyle>
            <a:lvl1pPr>
              <a:defRPr>
                <a:solidFill>
                  <a:schemeClr val="tx1"/>
                </a:solidFill>
              </a:defRPr>
            </a:lvl1pPr>
            <a:lvl2pPr>
              <a:defRPr>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8" name="Title 1"/>
          <p:cNvSpPr>
            <a:spLocks noGrp="1"/>
          </p:cNvSpPr>
          <p:nvPr>
            <p:ph type="title"/>
          </p:nvPr>
        </p:nvSpPr>
        <p:spPr>
          <a:xfrm>
            <a:off x="891000" y="1486225"/>
            <a:ext cx="2617920" cy="571619"/>
          </a:xfrm>
          <a:prstGeom prst="rect">
            <a:avLst/>
          </a:prstGeom>
        </p:spPr>
        <p:txBody>
          <a:bodyPr/>
          <a:lstStyle>
            <a:lvl1pPr algn="l">
              <a:defRPr sz="2000" b="1">
                <a:solidFill>
                  <a:schemeClr val="tx1"/>
                </a:solidFill>
              </a:defRPr>
            </a:lvl1pPr>
          </a:lstStyle>
          <a:p>
            <a:r>
              <a:rPr lang="en-AU" dirty="0" smtClean="0"/>
              <a:t>Click to edit Master title style</a:t>
            </a:r>
            <a:endParaRPr lang="en-US" dirty="0"/>
          </a:p>
        </p:txBody>
      </p:sp>
      <p:sp>
        <p:nvSpPr>
          <p:cNvPr id="6" name="Text Placeholder 5"/>
          <p:cNvSpPr>
            <a:spLocks noGrp="1"/>
          </p:cNvSpPr>
          <p:nvPr>
            <p:ph type="body" sz="quarter" idx="10"/>
          </p:nvPr>
        </p:nvSpPr>
        <p:spPr>
          <a:xfrm>
            <a:off x="892800" y="2229000"/>
            <a:ext cx="2617200" cy="3201000"/>
          </a:xfrm>
        </p:spPr>
        <p:txBody>
          <a:bodyPr/>
          <a:lstStyle>
            <a:lvl1pPr marR="0" indent="-216000" algn="l" defTabSz="914400" rtl="0" eaLnBrk="0" fontAlgn="base" latinLnBrk="0" hangingPunct="0">
              <a:lnSpc>
                <a:spcPct val="100000"/>
              </a:lnSpc>
              <a:spcBef>
                <a:spcPts val="1800"/>
              </a:spcBef>
              <a:spcAft>
                <a:spcPts val="0"/>
              </a:spcAft>
              <a:buClr>
                <a:srgbClr val="A5C9F9"/>
              </a:buClr>
              <a:buSzPct val="80000"/>
              <a:tabLst/>
              <a:defRPr lang="en-US" sz="1600" kern="1200" dirty="0" smtClean="0">
                <a:solidFill>
                  <a:schemeClr val="tx1"/>
                </a:solidFill>
                <a:latin typeface="+mn-lt"/>
                <a:ea typeface="+mn-ea"/>
                <a:cs typeface="+mn-cs"/>
                <a:sym typeface="Arial" charset="0"/>
              </a:defRPr>
            </a:lvl1pPr>
            <a:lvl2pPr marR="0" indent="-216000" algn="l" defTabSz="914400" rtl="0" eaLnBrk="0" fontAlgn="base" latinLnBrk="0" hangingPunct="0">
              <a:lnSpc>
                <a:spcPct val="100000"/>
              </a:lnSpc>
              <a:spcBef>
                <a:spcPts val="1800"/>
              </a:spcBef>
              <a:spcAft>
                <a:spcPts val="0"/>
              </a:spcAft>
              <a:buClr>
                <a:srgbClr val="A5C9F9"/>
              </a:buClr>
              <a:buSzPct val="80000"/>
              <a:tabLst/>
              <a:defRPr lang="en-US" sz="1600" kern="1200" dirty="0" smtClean="0">
                <a:solidFill>
                  <a:schemeClr val="tx1"/>
                </a:solidFill>
                <a:latin typeface="+mn-lt"/>
                <a:ea typeface="+mn-ea"/>
                <a:cs typeface="+mn-cs"/>
                <a:sym typeface="Arial" charset="0"/>
              </a:defRPr>
            </a:lvl2pPr>
            <a:lvl3pPr marR="0" indent="-216000" algn="l" defTabSz="914400" rtl="0" eaLnBrk="0" fontAlgn="base" latinLnBrk="0" hangingPunct="0">
              <a:lnSpc>
                <a:spcPct val="100000"/>
              </a:lnSpc>
              <a:spcBef>
                <a:spcPts val="1800"/>
              </a:spcBef>
              <a:spcAft>
                <a:spcPts val="0"/>
              </a:spcAft>
              <a:buClr>
                <a:srgbClr val="A5C9F9"/>
              </a:buClr>
              <a:buSzPct val="80000"/>
              <a:tabLst/>
              <a:defRPr lang="en-US" sz="1400" kern="1200" dirty="0" smtClean="0">
                <a:solidFill>
                  <a:schemeClr val="tx1"/>
                </a:solidFill>
                <a:latin typeface="+mn-lt"/>
                <a:ea typeface="+mn-ea"/>
                <a:cs typeface="+mn-cs"/>
                <a:sym typeface="Arial" charset="0"/>
              </a:defRPr>
            </a:lvl3pPr>
            <a:lvl4pPr marR="0" indent="-216000" algn="l" defTabSz="914400" rtl="0" eaLnBrk="0" fontAlgn="base" latinLnBrk="0" hangingPunct="0">
              <a:lnSpc>
                <a:spcPct val="100000"/>
              </a:lnSpc>
              <a:spcBef>
                <a:spcPts val="1800"/>
              </a:spcBef>
              <a:spcAft>
                <a:spcPts val="0"/>
              </a:spcAft>
              <a:buClr>
                <a:srgbClr val="A5C9F9"/>
              </a:buClr>
              <a:buSzPct val="80000"/>
              <a:tabLst/>
              <a:defRPr lang="en-US" sz="1400" kern="1200" dirty="0" smtClean="0">
                <a:solidFill>
                  <a:schemeClr val="tx1"/>
                </a:solidFill>
                <a:latin typeface="+mn-lt"/>
                <a:ea typeface="+mn-ea"/>
                <a:cs typeface="+mn-cs"/>
                <a:sym typeface="Arial" charset="0"/>
              </a:defRPr>
            </a:lvl4pPr>
            <a:lvl5pPr marR="0" indent="-216000" algn="l" defTabSz="914400" rtl="0" eaLnBrk="0" fontAlgn="base" latinLnBrk="0" hangingPunct="0">
              <a:lnSpc>
                <a:spcPct val="100000"/>
              </a:lnSpc>
              <a:spcBef>
                <a:spcPts val="1800"/>
              </a:spcBef>
              <a:spcAft>
                <a:spcPts val="0"/>
              </a:spcAft>
              <a:buClr>
                <a:srgbClr val="A5C9F9"/>
              </a:buClr>
              <a:buSzPct val="80000"/>
              <a:tabLst/>
              <a:defRPr lang="en-NZ" sz="1400" kern="1200" dirty="0" smtClean="0">
                <a:solidFill>
                  <a:schemeClr val="tx1"/>
                </a:solidFill>
                <a:latin typeface="+mn-lt"/>
                <a:ea typeface="+mn-ea"/>
                <a:cs typeface="+mn-cs"/>
                <a:sym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044334-1A3B-46D8-BF20-FCB8D7255F17}"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7529533" y="1356990"/>
            <a:ext cx="1350178" cy="1018203"/>
          </a:xfrm>
        </p:spPr>
        <p:txBody>
          <a:bodyPr anchor="t"/>
          <a:lstStyle>
            <a:lvl1pPr algn="l">
              <a:defRPr sz="1600" b="1" baseline="0">
                <a:solidFill>
                  <a:schemeClr val="tx1"/>
                </a:solidFill>
              </a:defRPr>
            </a:lvl1pPr>
          </a:lstStyle>
          <a:p>
            <a:r>
              <a:rPr lang="en-AU" dirty="0" smtClean="0"/>
              <a:t>Click to edit Master title style</a:t>
            </a:r>
            <a:endParaRPr lang="en-US" dirty="0"/>
          </a:p>
        </p:txBody>
      </p:sp>
      <p:sp>
        <p:nvSpPr>
          <p:cNvPr id="6" name="Picture Placeholder 2"/>
          <p:cNvSpPr>
            <a:spLocks noGrp="1"/>
          </p:cNvSpPr>
          <p:nvPr>
            <p:ph type="pic" idx="1"/>
          </p:nvPr>
        </p:nvSpPr>
        <p:spPr>
          <a:xfrm>
            <a:off x="0" y="0"/>
            <a:ext cx="7286644" cy="5715000"/>
          </a:xfrm>
        </p:spPr>
        <p:txBody>
          <a:bodyPr rtlCol="0">
            <a:normAutofit/>
          </a:bodyPr>
          <a:lstStyle>
            <a:lvl1pPr marL="0" indent="0">
              <a:buNone/>
              <a:defRPr sz="2600">
                <a:solidFill>
                  <a:schemeClr val="tx1"/>
                </a:solidFill>
              </a:defRPr>
            </a:lvl1pPr>
            <a:lvl2pPr marL="367406" indent="0">
              <a:buNone/>
              <a:defRPr sz="2300"/>
            </a:lvl2pPr>
            <a:lvl3pPr marL="734812" indent="0">
              <a:buNone/>
              <a:defRPr sz="1900"/>
            </a:lvl3pPr>
            <a:lvl4pPr marL="1102218" indent="0">
              <a:buNone/>
              <a:defRPr sz="1600"/>
            </a:lvl4pPr>
            <a:lvl5pPr marL="1469624" indent="0">
              <a:buNone/>
              <a:defRPr sz="1600"/>
            </a:lvl5pPr>
            <a:lvl6pPr marL="1837030" indent="0">
              <a:buNone/>
              <a:defRPr sz="1600"/>
            </a:lvl6pPr>
            <a:lvl7pPr marL="2204436" indent="0">
              <a:buNone/>
              <a:defRPr sz="1600"/>
            </a:lvl7pPr>
            <a:lvl8pPr marL="2571841" indent="0">
              <a:buNone/>
              <a:defRPr sz="1600"/>
            </a:lvl8pPr>
            <a:lvl9pPr marL="2939247" indent="0">
              <a:buNone/>
              <a:defRPr sz="1600"/>
            </a:lvl9pPr>
          </a:lstStyle>
          <a:p>
            <a:pPr lvl="0"/>
            <a:endParaRPr lang="en-US" noProof="0" dirty="0">
              <a:sym typeface="Gill Sans" charset="0"/>
            </a:endParaRPr>
          </a:p>
        </p:txBody>
      </p:sp>
      <p:sp>
        <p:nvSpPr>
          <p:cNvPr id="9" name="Text Placeholder 8"/>
          <p:cNvSpPr>
            <a:spLocks noGrp="1"/>
          </p:cNvSpPr>
          <p:nvPr>
            <p:ph type="body" sz="quarter" idx="10"/>
          </p:nvPr>
        </p:nvSpPr>
        <p:spPr>
          <a:xfrm>
            <a:off x="7529557" y="2536029"/>
            <a:ext cx="1328747" cy="2797968"/>
          </a:xfrm>
        </p:spPr>
        <p:txBody>
          <a:bodyPr/>
          <a:lstStyle>
            <a:lvl1pPr marL="216000" indent="-216000">
              <a:spcBef>
                <a:spcPts val="1200"/>
              </a:spcBef>
              <a:defRPr sz="1200">
                <a:solidFill>
                  <a:schemeClr val="tx1"/>
                </a:solidFill>
              </a:defRPr>
            </a:lvl1pPr>
            <a:lvl2pPr marL="216000" indent="-216000">
              <a:spcBef>
                <a:spcPts val="1200"/>
              </a:spcBef>
              <a:defRPr sz="1200">
                <a:solidFill>
                  <a:schemeClr val="tx1"/>
                </a:solidFill>
              </a:defRPr>
            </a:lvl2pPr>
            <a:lvl3pPr marL="216000" indent="-216000">
              <a:spcBef>
                <a:spcPts val="1200"/>
              </a:spcBef>
              <a:defRPr sz="1200">
                <a:solidFill>
                  <a:schemeClr val="tx1"/>
                </a:solidFill>
              </a:defRPr>
            </a:lvl3pPr>
            <a:lvl4pPr marL="216000" indent="-216000">
              <a:spcBef>
                <a:spcPts val="1200"/>
              </a:spcBef>
              <a:defRPr sz="1200">
                <a:solidFill>
                  <a:schemeClr val="tx1"/>
                </a:solidFill>
              </a:defRPr>
            </a:lvl4pPr>
            <a:lvl5pPr marL="216000" indent="-216000">
              <a:spcBef>
                <a:spcPts val="1200"/>
              </a:spcBef>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Placeholder 2"/>
          <p:cNvSpPr>
            <a:spLocks noGrp="1"/>
          </p:cNvSpPr>
          <p:nvPr>
            <p:ph type="title"/>
          </p:nvPr>
        </p:nvSpPr>
        <p:spPr bwMode="auto">
          <a:xfrm>
            <a:off x="891540" y="886025"/>
            <a:ext cx="5393532" cy="696661"/>
          </a:xfrm>
          <a:prstGeom prst="rect">
            <a:avLst/>
          </a:prstGeom>
          <a:noFill/>
          <a:ln w="9525">
            <a:noFill/>
            <a:miter lim="800000"/>
            <a:headEnd/>
            <a:tailEnd/>
          </a:ln>
        </p:spPr>
        <p:txBody>
          <a:bodyPr/>
          <a:lstStyle/>
          <a:p>
            <a:pPr lvl="0"/>
            <a:r>
              <a:rPr lang="en-US" dirty="0"/>
              <a:t>Click to edit Master title style</a:t>
            </a:r>
          </a:p>
        </p:txBody>
      </p:sp>
      <p:sp>
        <p:nvSpPr>
          <p:cNvPr id="16" name="Text Placeholder 2"/>
          <p:cNvSpPr>
            <a:spLocks noGrp="1"/>
          </p:cNvSpPr>
          <p:nvPr>
            <p:ph type="body" idx="1"/>
          </p:nvPr>
        </p:nvSpPr>
        <p:spPr>
          <a:xfrm>
            <a:off x="891000" y="1597360"/>
            <a:ext cx="5394600" cy="3669000"/>
          </a:xfrm>
          <a:prstGeom prst="rect">
            <a:avLst/>
          </a:prstGeom>
        </p:spPr>
        <p:txBody>
          <a:bodyPr lIns="80977" tIns="40489" rIns="80977" bIns="40489"/>
          <a:lstStyle>
            <a:lvl1pPr marL="0" indent="0" algn="l">
              <a:buNone/>
              <a:defRPr sz="2000" b="0">
                <a:solidFill>
                  <a:schemeClr val="tx1"/>
                </a:solidFill>
              </a:defRPr>
            </a:lvl1pPr>
            <a:lvl2pPr marL="404882" indent="0">
              <a:buNone/>
              <a:defRPr sz="1600">
                <a:solidFill>
                  <a:schemeClr val="tx1">
                    <a:tint val="75000"/>
                  </a:schemeClr>
                </a:solidFill>
              </a:defRPr>
            </a:lvl2pPr>
            <a:lvl3pPr marL="809762" indent="0">
              <a:buNone/>
              <a:defRPr sz="1400">
                <a:solidFill>
                  <a:schemeClr val="tx1">
                    <a:tint val="75000"/>
                  </a:schemeClr>
                </a:solidFill>
              </a:defRPr>
            </a:lvl3pPr>
            <a:lvl4pPr marL="1214643" indent="0">
              <a:buNone/>
              <a:defRPr sz="1400">
                <a:solidFill>
                  <a:schemeClr val="tx1">
                    <a:tint val="75000"/>
                  </a:schemeClr>
                </a:solidFill>
              </a:defRPr>
            </a:lvl4pPr>
            <a:lvl5pPr marL="1619524" indent="0">
              <a:buNone/>
              <a:defRPr sz="1400">
                <a:solidFill>
                  <a:schemeClr val="tx1">
                    <a:tint val="75000"/>
                  </a:schemeClr>
                </a:solidFill>
              </a:defRPr>
            </a:lvl5pPr>
            <a:lvl6pPr marL="2024406" indent="0">
              <a:buNone/>
              <a:defRPr sz="1400">
                <a:solidFill>
                  <a:schemeClr val="tx1">
                    <a:tint val="75000"/>
                  </a:schemeClr>
                </a:solidFill>
              </a:defRPr>
            </a:lvl6pPr>
            <a:lvl7pPr marL="2429286" indent="0">
              <a:buNone/>
              <a:defRPr sz="1400">
                <a:solidFill>
                  <a:schemeClr val="tx1">
                    <a:tint val="75000"/>
                  </a:schemeClr>
                </a:solidFill>
              </a:defRPr>
            </a:lvl7pPr>
            <a:lvl8pPr marL="2834167" indent="0">
              <a:buNone/>
              <a:defRPr sz="1400">
                <a:solidFill>
                  <a:schemeClr val="tx1">
                    <a:tint val="75000"/>
                  </a:schemeClr>
                </a:solidFill>
              </a:defRPr>
            </a:lvl8pPr>
            <a:lvl9pPr marL="3239048"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NZ"/>
          </a:p>
        </p:txBody>
      </p:sp>
      <p:sp>
        <p:nvSpPr>
          <p:cNvPr id="6" name="Content Placeholder 5"/>
          <p:cNvSpPr>
            <a:spLocks noGrp="1"/>
          </p:cNvSpPr>
          <p:nvPr>
            <p:ph sz="quarter" idx="10"/>
          </p:nvPr>
        </p:nvSpPr>
        <p:spPr>
          <a:xfrm>
            <a:off x="892800" y="1599000"/>
            <a:ext cx="5396400" cy="3669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91000" y="3672420"/>
            <a:ext cx="5394600" cy="1757386"/>
          </a:xfrm>
          <a:prstGeom prst="rect">
            <a:avLst/>
          </a:prstGeom>
        </p:spPr>
        <p:txBody>
          <a:bodyPr anchor="t"/>
          <a:lstStyle>
            <a:lvl1pPr algn="l">
              <a:defRPr sz="2600" b="1" cap="none" baseline="0">
                <a:solidFill>
                  <a:schemeClr val="tx1"/>
                </a:solidFill>
              </a:defRPr>
            </a:lvl1pPr>
          </a:lstStyle>
          <a:p>
            <a:r>
              <a:rPr lang="en-AU" dirty="0" smtClean="0"/>
              <a:t>Click to edit Master title style</a:t>
            </a:r>
            <a:endParaRPr lang="en-NZ" dirty="0"/>
          </a:p>
        </p:txBody>
      </p:sp>
      <p:sp>
        <p:nvSpPr>
          <p:cNvPr id="3" name="Text Placeholder 2"/>
          <p:cNvSpPr>
            <a:spLocks noGrp="1"/>
          </p:cNvSpPr>
          <p:nvPr>
            <p:ph type="body" idx="1"/>
          </p:nvPr>
        </p:nvSpPr>
        <p:spPr>
          <a:xfrm>
            <a:off x="891000" y="2911092"/>
            <a:ext cx="5394600" cy="761330"/>
          </a:xfrm>
          <a:prstGeom prst="rect">
            <a:avLst/>
          </a:prstGeom>
        </p:spPr>
        <p:txBody>
          <a:bodyPr lIns="80977" tIns="40489" rIns="80977" bIns="40489" anchor="b"/>
          <a:lstStyle>
            <a:lvl1pPr marL="0" indent="0" algn="l">
              <a:buNone/>
              <a:defRPr sz="1600" b="0">
                <a:solidFill>
                  <a:schemeClr val="tx1"/>
                </a:solidFill>
              </a:defRPr>
            </a:lvl1pPr>
            <a:lvl2pPr marL="404882" indent="0">
              <a:buNone/>
              <a:defRPr sz="1600">
                <a:solidFill>
                  <a:schemeClr val="tx1">
                    <a:tint val="75000"/>
                  </a:schemeClr>
                </a:solidFill>
              </a:defRPr>
            </a:lvl2pPr>
            <a:lvl3pPr marL="809762" indent="0">
              <a:buNone/>
              <a:defRPr sz="1400">
                <a:solidFill>
                  <a:schemeClr val="tx1">
                    <a:tint val="75000"/>
                  </a:schemeClr>
                </a:solidFill>
              </a:defRPr>
            </a:lvl3pPr>
            <a:lvl4pPr marL="1214643" indent="0">
              <a:buNone/>
              <a:defRPr sz="1400">
                <a:solidFill>
                  <a:schemeClr val="tx1">
                    <a:tint val="75000"/>
                  </a:schemeClr>
                </a:solidFill>
              </a:defRPr>
            </a:lvl4pPr>
            <a:lvl5pPr marL="1619524" indent="0">
              <a:buNone/>
              <a:defRPr sz="1400">
                <a:solidFill>
                  <a:schemeClr val="tx1">
                    <a:tint val="75000"/>
                  </a:schemeClr>
                </a:solidFill>
              </a:defRPr>
            </a:lvl5pPr>
            <a:lvl6pPr marL="2024406" indent="0">
              <a:buNone/>
              <a:defRPr sz="1400">
                <a:solidFill>
                  <a:schemeClr val="tx1">
                    <a:tint val="75000"/>
                  </a:schemeClr>
                </a:solidFill>
              </a:defRPr>
            </a:lvl6pPr>
            <a:lvl7pPr marL="2429286" indent="0">
              <a:buNone/>
              <a:defRPr sz="1400">
                <a:solidFill>
                  <a:schemeClr val="tx1">
                    <a:tint val="75000"/>
                  </a:schemeClr>
                </a:solidFill>
              </a:defRPr>
            </a:lvl7pPr>
            <a:lvl8pPr marL="2834167" indent="0">
              <a:buNone/>
              <a:defRPr sz="1400">
                <a:solidFill>
                  <a:schemeClr val="tx1">
                    <a:tint val="75000"/>
                  </a:schemeClr>
                </a:solidFill>
              </a:defRPr>
            </a:lvl8pPr>
            <a:lvl9pPr marL="3239048"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 to edit Master title style</a:t>
            </a:r>
            <a:endParaRPr lang="en-NZ" dirty="0"/>
          </a:p>
        </p:txBody>
      </p:sp>
      <p:sp>
        <p:nvSpPr>
          <p:cNvPr id="7" name="Content Placeholder 6"/>
          <p:cNvSpPr>
            <a:spLocks noGrp="1"/>
          </p:cNvSpPr>
          <p:nvPr>
            <p:ph sz="quarter" idx="10"/>
          </p:nvPr>
        </p:nvSpPr>
        <p:spPr>
          <a:xfrm>
            <a:off x="892800" y="1677000"/>
            <a:ext cx="2617200" cy="3354000"/>
          </a:xfrm>
        </p:spPr>
        <p:txBody>
          <a:bodyPr/>
          <a:lstStyle>
            <a:lvl1pPr>
              <a:defRPr sz="16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8" name="Content Placeholder 6"/>
          <p:cNvSpPr>
            <a:spLocks noGrp="1"/>
          </p:cNvSpPr>
          <p:nvPr>
            <p:ph sz="quarter" idx="11"/>
          </p:nvPr>
        </p:nvSpPr>
        <p:spPr>
          <a:xfrm>
            <a:off x="3672000" y="1677000"/>
            <a:ext cx="2617200" cy="3354000"/>
          </a:xfrm>
        </p:spPr>
        <p:txBody>
          <a:bodyPr/>
          <a:lstStyle>
            <a:lvl1pPr marR="0" indent="-216000" algn="l" defTabSz="914400" rtl="0" eaLnBrk="0" fontAlgn="base" latinLnBrk="0" hangingPunct="0">
              <a:lnSpc>
                <a:spcPct val="100000"/>
              </a:lnSpc>
              <a:spcBef>
                <a:spcPts val="1800"/>
              </a:spcBef>
              <a:spcAft>
                <a:spcPts val="0"/>
              </a:spcAft>
              <a:buClr>
                <a:srgbClr val="A5C9F9"/>
              </a:buClr>
              <a:buSzPct val="80000"/>
              <a:tabLst/>
              <a:defRPr lang="en-US" sz="1600" kern="1200" dirty="0" smtClean="0">
                <a:solidFill>
                  <a:schemeClr val="tx1"/>
                </a:solidFill>
                <a:latin typeface="+mn-lt"/>
                <a:ea typeface="+mn-ea"/>
                <a:cs typeface="+mn-cs"/>
                <a:sym typeface="Arial" charset="0"/>
              </a:defRPr>
            </a:lvl1pPr>
            <a:lvl2pPr marR="0" indent="-216000" algn="l" defTabSz="914400" rtl="0" eaLnBrk="0" fontAlgn="base" latinLnBrk="0" hangingPunct="0">
              <a:lnSpc>
                <a:spcPct val="100000"/>
              </a:lnSpc>
              <a:spcBef>
                <a:spcPts val="1800"/>
              </a:spcBef>
              <a:spcAft>
                <a:spcPts val="0"/>
              </a:spcAft>
              <a:buClr>
                <a:srgbClr val="A5C9F9"/>
              </a:buClr>
              <a:buSzPct val="80000"/>
              <a:tabLst/>
              <a:defRPr lang="en-US" sz="1600" kern="1200" dirty="0" smtClean="0">
                <a:solidFill>
                  <a:schemeClr val="tx1"/>
                </a:solidFill>
                <a:latin typeface="+mn-lt"/>
                <a:ea typeface="+mn-ea"/>
                <a:cs typeface="+mn-cs"/>
                <a:sym typeface="Arial" charset="0"/>
              </a:defRPr>
            </a:lvl2pPr>
            <a:lvl3pPr marR="0" indent="-216000" algn="l" defTabSz="914400" rtl="0" eaLnBrk="0" fontAlgn="base" latinLnBrk="0" hangingPunct="0">
              <a:lnSpc>
                <a:spcPct val="100000"/>
              </a:lnSpc>
              <a:spcBef>
                <a:spcPts val="1800"/>
              </a:spcBef>
              <a:spcAft>
                <a:spcPts val="0"/>
              </a:spcAft>
              <a:buClr>
                <a:srgbClr val="A5C9F9"/>
              </a:buClr>
              <a:buSzPct val="80000"/>
              <a:tabLst/>
              <a:defRPr lang="en-US" sz="1400" kern="1200" dirty="0" smtClean="0">
                <a:solidFill>
                  <a:schemeClr val="tx1"/>
                </a:solidFill>
                <a:latin typeface="+mn-lt"/>
                <a:ea typeface="+mn-ea"/>
                <a:cs typeface="+mn-cs"/>
                <a:sym typeface="Arial" charset="0"/>
              </a:defRPr>
            </a:lvl3pPr>
            <a:lvl4pPr marR="0" indent="-216000" algn="l" defTabSz="914400" rtl="0" eaLnBrk="0" fontAlgn="base" latinLnBrk="0" hangingPunct="0">
              <a:lnSpc>
                <a:spcPct val="100000"/>
              </a:lnSpc>
              <a:spcBef>
                <a:spcPts val="1800"/>
              </a:spcBef>
              <a:spcAft>
                <a:spcPts val="0"/>
              </a:spcAft>
              <a:buClr>
                <a:srgbClr val="A5C9F9"/>
              </a:buClr>
              <a:buSzPct val="80000"/>
              <a:tabLst/>
              <a:defRPr lang="en-US" sz="1400" kern="1200" dirty="0" smtClean="0">
                <a:solidFill>
                  <a:schemeClr val="tx1"/>
                </a:solidFill>
                <a:latin typeface="+mn-lt"/>
                <a:ea typeface="+mn-ea"/>
                <a:cs typeface="+mn-cs"/>
                <a:sym typeface="Arial" charset="0"/>
              </a:defRPr>
            </a:lvl4pPr>
            <a:lvl5pPr marR="0" indent="-216000" algn="l" defTabSz="914400" rtl="0" eaLnBrk="0" fontAlgn="base" latinLnBrk="0" hangingPunct="0">
              <a:lnSpc>
                <a:spcPct val="100000"/>
              </a:lnSpc>
              <a:spcBef>
                <a:spcPts val="1800"/>
              </a:spcBef>
              <a:spcAft>
                <a:spcPts val="0"/>
              </a:spcAft>
              <a:buClr>
                <a:srgbClr val="A5C9F9"/>
              </a:buClr>
              <a:buSzPct val="80000"/>
              <a:tabLst/>
              <a:defRPr lang="en-NZ" sz="1400" kern="1200" dirty="0" smtClean="0">
                <a:solidFill>
                  <a:schemeClr val="tx1"/>
                </a:solidFill>
                <a:latin typeface="+mn-lt"/>
                <a:ea typeface="+mn-ea"/>
                <a:cs typeface="+mn-cs"/>
                <a:sym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Content Placeholder 6"/>
          <p:cNvSpPr>
            <a:spLocks noGrp="1"/>
          </p:cNvSpPr>
          <p:nvPr>
            <p:ph sz="quarter" idx="13"/>
          </p:nvPr>
        </p:nvSpPr>
        <p:spPr>
          <a:xfrm>
            <a:off x="3672000" y="2137420"/>
            <a:ext cx="2617200" cy="2893580"/>
          </a:xfrm>
        </p:spPr>
        <p:txBody>
          <a:bodyPr/>
          <a:lstStyle>
            <a:lvl1pPr marR="0" indent="-216000" algn="l" defTabSz="914400" rtl="0" eaLnBrk="0" fontAlgn="base" latinLnBrk="0" hangingPunct="0">
              <a:lnSpc>
                <a:spcPct val="100000"/>
              </a:lnSpc>
              <a:spcBef>
                <a:spcPts val="1800"/>
              </a:spcBef>
              <a:spcAft>
                <a:spcPts val="0"/>
              </a:spcAft>
              <a:buClr>
                <a:srgbClr val="A5C9F9"/>
              </a:buClr>
              <a:buSzPct val="80000"/>
              <a:tabLst/>
              <a:defRPr lang="en-US" sz="1600" kern="1200" dirty="0" smtClean="0">
                <a:solidFill>
                  <a:schemeClr val="tx1"/>
                </a:solidFill>
                <a:latin typeface="+mn-lt"/>
                <a:ea typeface="+mn-ea"/>
                <a:cs typeface="+mn-cs"/>
                <a:sym typeface="Arial" charset="0"/>
              </a:defRPr>
            </a:lvl1pPr>
            <a:lvl2pPr marR="0" indent="-216000" algn="l" defTabSz="914400" rtl="0" eaLnBrk="0" fontAlgn="base" latinLnBrk="0" hangingPunct="0">
              <a:lnSpc>
                <a:spcPct val="100000"/>
              </a:lnSpc>
              <a:spcBef>
                <a:spcPts val="1800"/>
              </a:spcBef>
              <a:spcAft>
                <a:spcPts val="0"/>
              </a:spcAft>
              <a:buClr>
                <a:srgbClr val="A5C9F9"/>
              </a:buClr>
              <a:buSzPct val="80000"/>
              <a:tabLst/>
              <a:defRPr lang="en-US" sz="1600" kern="1200" dirty="0" smtClean="0">
                <a:solidFill>
                  <a:schemeClr val="tx1"/>
                </a:solidFill>
                <a:latin typeface="+mn-lt"/>
                <a:ea typeface="+mn-ea"/>
                <a:cs typeface="+mn-cs"/>
                <a:sym typeface="Arial" charset="0"/>
              </a:defRPr>
            </a:lvl2pPr>
            <a:lvl3pPr marR="0" indent="-216000" algn="l" defTabSz="914400" rtl="0" eaLnBrk="0" fontAlgn="base" latinLnBrk="0" hangingPunct="0">
              <a:lnSpc>
                <a:spcPct val="100000"/>
              </a:lnSpc>
              <a:spcBef>
                <a:spcPts val="1800"/>
              </a:spcBef>
              <a:spcAft>
                <a:spcPts val="0"/>
              </a:spcAft>
              <a:buClr>
                <a:srgbClr val="A5C9F9"/>
              </a:buClr>
              <a:buSzPct val="80000"/>
              <a:tabLst/>
              <a:defRPr lang="en-US" sz="1400" kern="1200" dirty="0" smtClean="0">
                <a:solidFill>
                  <a:schemeClr val="tx1"/>
                </a:solidFill>
                <a:latin typeface="+mn-lt"/>
                <a:ea typeface="+mn-ea"/>
                <a:cs typeface="+mn-cs"/>
                <a:sym typeface="Arial" charset="0"/>
              </a:defRPr>
            </a:lvl3pPr>
            <a:lvl4pPr marR="0" indent="-216000" algn="l" defTabSz="914400" rtl="0" eaLnBrk="0" fontAlgn="base" latinLnBrk="0" hangingPunct="0">
              <a:lnSpc>
                <a:spcPct val="100000"/>
              </a:lnSpc>
              <a:spcBef>
                <a:spcPts val="1800"/>
              </a:spcBef>
              <a:spcAft>
                <a:spcPts val="0"/>
              </a:spcAft>
              <a:buClr>
                <a:srgbClr val="A5C9F9"/>
              </a:buClr>
              <a:buSzPct val="80000"/>
              <a:tabLst/>
              <a:defRPr lang="en-US" sz="1400" kern="1200" dirty="0" smtClean="0">
                <a:solidFill>
                  <a:schemeClr val="tx1"/>
                </a:solidFill>
                <a:latin typeface="+mn-lt"/>
                <a:ea typeface="+mn-ea"/>
                <a:cs typeface="+mn-cs"/>
                <a:sym typeface="Arial" charset="0"/>
              </a:defRPr>
            </a:lvl4pPr>
            <a:lvl5pPr marR="0" indent="-216000" algn="l" defTabSz="914400" rtl="0" eaLnBrk="0" fontAlgn="base" latinLnBrk="0" hangingPunct="0">
              <a:lnSpc>
                <a:spcPct val="100000"/>
              </a:lnSpc>
              <a:spcBef>
                <a:spcPts val="1800"/>
              </a:spcBef>
              <a:spcAft>
                <a:spcPts val="0"/>
              </a:spcAft>
              <a:buClr>
                <a:srgbClr val="A5C9F9"/>
              </a:buClr>
              <a:buSzPct val="80000"/>
              <a:tabLst/>
              <a:defRPr lang="en-NZ" sz="1400" kern="1200" dirty="0" smtClean="0">
                <a:solidFill>
                  <a:schemeClr val="tx1"/>
                </a:solidFill>
                <a:latin typeface="+mn-lt"/>
                <a:ea typeface="+mn-ea"/>
                <a:cs typeface="+mn-cs"/>
                <a:sym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7" name="Content Placeholder 6"/>
          <p:cNvSpPr>
            <a:spLocks noGrp="1"/>
          </p:cNvSpPr>
          <p:nvPr>
            <p:ph sz="quarter" idx="12"/>
          </p:nvPr>
        </p:nvSpPr>
        <p:spPr>
          <a:xfrm>
            <a:off x="892800" y="2137420"/>
            <a:ext cx="2617200" cy="2893580"/>
          </a:xfrm>
        </p:spPr>
        <p:txBody>
          <a:bodyPr/>
          <a:lstStyle>
            <a:lvl1pPr marR="0" indent="-216000" algn="l" defTabSz="914400" rtl="0" eaLnBrk="0" fontAlgn="base" latinLnBrk="0" hangingPunct="0">
              <a:lnSpc>
                <a:spcPct val="100000"/>
              </a:lnSpc>
              <a:spcBef>
                <a:spcPts val="1800"/>
              </a:spcBef>
              <a:spcAft>
                <a:spcPts val="0"/>
              </a:spcAft>
              <a:buClr>
                <a:srgbClr val="A5C9F9"/>
              </a:buClr>
              <a:buSzPct val="80000"/>
              <a:tabLst/>
              <a:defRPr lang="en-US" sz="1600" kern="1200" dirty="0" smtClean="0">
                <a:solidFill>
                  <a:schemeClr val="tx1"/>
                </a:solidFill>
                <a:latin typeface="+mn-lt"/>
                <a:ea typeface="+mn-ea"/>
                <a:cs typeface="+mn-cs"/>
                <a:sym typeface="Arial" charset="0"/>
              </a:defRPr>
            </a:lvl1pPr>
            <a:lvl2pPr marR="0" indent="-216000" algn="l" defTabSz="914400" rtl="0" eaLnBrk="0" fontAlgn="base" latinLnBrk="0" hangingPunct="0">
              <a:lnSpc>
                <a:spcPct val="100000"/>
              </a:lnSpc>
              <a:spcBef>
                <a:spcPts val="1800"/>
              </a:spcBef>
              <a:spcAft>
                <a:spcPts val="0"/>
              </a:spcAft>
              <a:buClr>
                <a:srgbClr val="A5C9F9"/>
              </a:buClr>
              <a:buSzPct val="80000"/>
              <a:tabLst/>
              <a:defRPr lang="en-US" sz="1600" kern="1200" dirty="0" smtClean="0">
                <a:solidFill>
                  <a:schemeClr val="tx1"/>
                </a:solidFill>
                <a:latin typeface="+mn-lt"/>
                <a:ea typeface="+mn-ea"/>
                <a:cs typeface="+mn-cs"/>
                <a:sym typeface="Arial" charset="0"/>
              </a:defRPr>
            </a:lvl2pPr>
            <a:lvl3pPr marR="0" indent="-216000" algn="l" defTabSz="914400" rtl="0" eaLnBrk="0" fontAlgn="base" latinLnBrk="0" hangingPunct="0">
              <a:lnSpc>
                <a:spcPct val="100000"/>
              </a:lnSpc>
              <a:spcBef>
                <a:spcPts val="1800"/>
              </a:spcBef>
              <a:spcAft>
                <a:spcPts val="0"/>
              </a:spcAft>
              <a:buClr>
                <a:srgbClr val="A5C9F9"/>
              </a:buClr>
              <a:buSzPct val="80000"/>
              <a:tabLst/>
              <a:defRPr lang="en-US" sz="1400" kern="1200" dirty="0" smtClean="0">
                <a:solidFill>
                  <a:schemeClr val="tx1"/>
                </a:solidFill>
                <a:latin typeface="+mn-lt"/>
                <a:ea typeface="+mn-ea"/>
                <a:cs typeface="+mn-cs"/>
                <a:sym typeface="Arial" charset="0"/>
              </a:defRPr>
            </a:lvl3pPr>
            <a:lvl4pPr marR="0" indent="-216000" algn="l" defTabSz="914400" rtl="0" eaLnBrk="0" fontAlgn="base" latinLnBrk="0" hangingPunct="0">
              <a:lnSpc>
                <a:spcPct val="100000"/>
              </a:lnSpc>
              <a:spcBef>
                <a:spcPts val="1800"/>
              </a:spcBef>
              <a:spcAft>
                <a:spcPts val="0"/>
              </a:spcAft>
              <a:buClr>
                <a:srgbClr val="A5C9F9"/>
              </a:buClr>
              <a:buSzPct val="80000"/>
              <a:tabLst/>
              <a:defRPr lang="en-US" sz="1400" kern="1200" dirty="0" smtClean="0">
                <a:solidFill>
                  <a:schemeClr val="tx1"/>
                </a:solidFill>
                <a:latin typeface="+mn-lt"/>
                <a:ea typeface="+mn-ea"/>
                <a:cs typeface="+mn-cs"/>
                <a:sym typeface="Arial" charset="0"/>
              </a:defRPr>
            </a:lvl4pPr>
            <a:lvl5pPr marR="0" indent="-216000" algn="l" defTabSz="914400" rtl="0" eaLnBrk="0" fontAlgn="base" latinLnBrk="0" hangingPunct="0">
              <a:lnSpc>
                <a:spcPct val="100000"/>
              </a:lnSpc>
              <a:spcBef>
                <a:spcPts val="1800"/>
              </a:spcBef>
              <a:spcAft>
                <a:spcPts val="0"/>
              </a:spcAft>
              <a:buClr>
                <a:srgbClr val="A5C9F9"/>
              </a:buClr>
              <a:buSzPct val="80000"/>
              <a:tabLst/>
              <a:defRPr lang="en-NZ" sz="1400" kern="1200" dirty="0" smtClean="0">
                <a:solidFill>
                  <a:schemeClr val="tx1"/>
                </a:solidFill>
                <a:latin typeface="+mn-lt"/>
                <a:ea typeface="+mn-ea"/>
                <a:cs typeface="+mn-cs"/>
                <a:sym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8" name="Title 7"/>
          <p:cNvSpPr>
            <a:spLocks noGrp="1"/>
          </p:cNvSpPr>
          <p:nvPr>
            <p:ph type="title"/>
          </p:nvPr>
        </p:nvSpPr>
        <p:spPr/>
        <p:txBody>
          <a:bodyPr/>
          <a:lstStyle/>
          <a:p>
            <a:r>
              <a:rPr lang="en-US" dirty="0" smtClean="0"/>
              <a:t>Click to edit Master title style</a:t>
            </a:r>
            <a:endParaRPr lang="en-NZ" dirty="0"/>
          </a:p>
        </p:txBody>
      </p:sp>
      <p:sp>
        <p:nvSpPr>
          <p:cNvPr id="11" name="Text Placeholder 2"/>
          <p:cNvSpPr>
            <a:spLocks noGrp="1"/>
          </p:cNvSpPr>
          <p:nvPr>
            <p:ph type="body" idx="1"/>
          </p:nvPr>
        </p:nvSpPr>
        <p:spPr>
          <a:xfrm>
            <a:off x="891000" y="1678530"/>
            <a:ext cx="2617920" cy="425956"/>
          </a:xfrm>
          <a:prstGeom prst="rect">
            <a:avLst/>
          </a:prstGeom>
        </p:spPr>
        <p:txBody>
          <a:bodyPr lIns="80977" tIns="40489" rIns="80977" bIns="40489"/>
          <a:lstStyle>
            <a:lvl1pPr marL="0" indent="0" algn="l">
              <a:buNone/>
              <a:defRPr sz="1400" b="1" i="0" baseline="0">
                <a:solidFill>
                  <a:schemeClr val="tx1"/>
                </a:solidFill>
                <a:latin typeface="+mn-lt"/>
              </a:defRPr>
            </a:lvl1pPr>
            <a:lvl2pPr marL="404882" indent="0">
              <a:buNone/>
              <a:defRPr sz="1800" b="1"/>
            </a:lvl2pPr>
            <a:lvl3pPr marL="809762" indent="0">
              <a:buNone/>
              <a:defRPr sz="1600" b="1"/>
            </a:lvl3pPr>
            <a:lvl4pPr marL="1214643" indent="0">
              <a:buNone/>
              <a:defRPr sz="1400" b="1"/>
            </a:lvl4pPr>
            <a:lvl5pPr marL="1619524" indent="0">
              <a:buNone/>
              <a:defRPr sz="1400" b="1"/>
            </a:lvl5pPr>
            <a:lvl6pPr marL="2024406" indent="0">
              <a:buNone/>
              <a:defRPr sz="1400" b="1"/>
            </a:lvl6pPr>
            <a:lvl7pPr marL="2429286" indent="0">
              <a:buNone/>
              <a:defRPr sz="1400" b="1"/>
            </a:lvl7pPr>
            <a:lvl8pPr marL="2834167" indent="0">
              <a:buNone/>
              <a:defRPr sz="1400" b="1"/>
            </a:lvl8pPr>
            <a:lvl9pPr marL="3239048" indent="0">
              <a:buNone/>
              <a:defRPr sz="1400" b="1"/>
            </a:lvl9pPr>
          </a:lstStyle>
          <a:p>
            <a:pPr lvl="0"/>
            <a:r>
              <a:rPr lang="en-US" dirty="0" smtClean="0"/>
              <a:t>Click to edit Master text styles</a:t>
            </a:r>
          </a:p>
        </p:txBody>
      </p:sp>
      <p:sp>
        <p:nvSpPr>
          <p:cNvPr id="12" name="Text Placeholder 4"/>
          <p:cNvSpPr>
            <a:spLocks noGrp="1"/>
          </p:cNvSpPr>
          <p:nvPr>
            <p:ph type="body" sz="quarter" idx="3"/>
          </p:nvPr>
        </p:nvSpPr>
        <p:spPr>
          <a:xfrm>
            <a:off x="3670920" y="1678530"/>
            <a:ext cx="2617920" cy="425956"/>
          </a:xfrm>
          <a:prstGeom prst="rect">
            <a:avLst/>
          </a:prstGeom>
        </p:spPr>
        <p:txBody>
          <a:bodyPr lIns="80977" tIns="40489" rIns="80977" bIns="40489"/>
          <a:lstStyle>
            <a:lvl1pPr marL="0" indent="0" algn="l">
              <a:buNone/>
              <a:defRPr lang="en-US" sz="1400" b="1" i="0" kern="1200" baseline="0" dirty="0" smtClean="0">
                <a:solidFill>
                  <a:schemeClr val="tx1"/>
                </a:solidFill>
                <a:latin typeface="+mn-lt"/>
                <a:ea typeface="+mn-ea"/>
                <a:cs typeface="+mn-cs"/>
                <a:sym typeface="Arial" charset="0"/>
              </a:defRPr>
            </a:lvl1pPr>
            <a:lvl2pPr marL="404882" indent="0">
              <a:buNone/>
              <a:defRPr sz="1800" b="1"/>
            </a:lvl2pPr>
            <a:lvl3pPr marL="809762" indent="0">
              <a:buNone/>
              <a:defRPr sz="1600" b="1"/>
            </a:lvl3pPr>
            <a:lvl4pPr marL="1214643" indent="0">
              <a:buNone/>
              <a:defRPr sz="1400" b="1"/>
            </a:lvl4pPr>
            <a:lvl5pPr marL="1619524" indent="0">
              <a:buNone/>
              <a:defRPr sz="1400" b="1"/>
            </a:lvl5pPr>
            <a:lvl6pPr marL="2024406" indent="0">
              <a:buNone/>
              <a:defRPr sz="1400" b="1"/>
            </a:lvl6pPr>
            <a:lvl7pPr marL="2429286" indent="0">
              <a:buNone/>
              <a:defRPr sz="1400" b="1"/>
            </a:lvl7pPr>
            <a:lvl8pPr marL="2834167" indent="0">
              <a:buNone/>
              <a:defRPr sz="1400" b="1"/>
            </a:lvl8pPr>
            <a:lvl9pPr marL="3239048" indent="0">
              <a:buNone/>
              <a:defRPr sz="1400" b="1"/>
            </a:lvl9pPr>
          </a:lstStyle>
          <a:p>
            <a:pPr lvl="0"/>
            <a:r>
              <a:rPr lang="en-US" dirty="0"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2400"/>
            </a:lvl1pPr>
          </a:lstStyle>
          <a:p>
            <a:r>
              <a:rPr lang="en-US" dirty="0" smtClean="0"/>
              <a:t>Click to edit Master title style</a:t>
            </a:r>
            <a:endParaRPr lang="en-NZ"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Content Placeholder 10"/>
          <p:cNvSpPr>
            <a:spLocks noGrp="1"/>
          </p:cNvSpPr>
          <p:nvPr>
            <p:ph sz="quarter" idx="11"/>
          </p:nvPr>
        </p:nvSpPr>
        <p:spPr>
          <a:xfrm>
            <a:off x="3663951" y="1477713"/>
            <a:ext cx="2636242" cy="3959489"/>
          </a:xfrm>
        </p:spPr>
        <p:txBody>
          <a:bodyPr/>
          <a:lstStyle>
            <a:lvl1pPr>
              <a:defRPr>
                <a:solidFill>
                  <a:schemeClr val="tx1"/>
                </a:solidFill>
              </a:defRPr>
            </a:lvl1pPr>
            <a:lvl2pPr>
              <a:defRPr>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8" name="Title 1"/>
          <p:cNvSpPr>
            <a:spLocks noGrp="1"/>
          </p:cNvSpPr>
          <p:nvPr>
            <p:ph type="title"/>
          </p:nvPr>
        </p:nvSpPr>
        <p:spPr>
          <a:xfrm>
            <a:off x="891000" y="1486225"/>
            <a:ext cx="2617920" cy="571619"/>
          </a:xfrm>
          <a:prstGeom prst="rect">
            <a:avLst/>
          </a:prstGeom>
        </p:spPr>
        <p:txBody>
          <a:bodyPr/>
          <a:lstStyle>
            <a:lvl1pPr algn="l">
              <a:defRPr sz="2000" b="1">
                <a:solidFill>
                  <a:schemeClr val="tx1"/>
                </a:solidFill>
              </a:defRPr>
            </a:lvl1pPr>
          </a:lstStyle>
          <a:p>
            <a:r>
              <a:rPr lang="en-AU" dirty="0" smtClean="0"/>
              <a:t>Click to edit Master title style</a:t>
            </a:r>
            <a:endParaRPr lang="en-US" dirty="0"/>
          </a:p>
        </p:txBody>
      </p:sp>
      <p:sp>
        <p:nvSpPr>
          <p:cNvPr id="6" name="Text Placeholder 5"/>
          <p:cNvSpPr>
            <a:spLocks noGrp="1"/>
          </p:cNvSpPr>
          <p:nvPr>
            <p:ph type="body" sz="quarter" idx="10"/>
          </p:nvPr>
        </p:nvSpPr>
        <p:spPr>
          <a:xfrm>
            <a:off x="892800" y="2229000"/>
            <a:ext cx="2617200" cy="3201000"/>
          </a:xfrm>
        </p:spPr>
        <p:txBody>
          <a:bodyPr/>
          <a:lstStyle>
            <a:lvl1pPr marR="0" indent="-216000" algn="l" defTabSz="914400" rtl="0" eaLnBrk="0" fontAlgn="base" latinLnBrk="0" hangingPunct="0">
              <a:lnSpc>
                <a:spcPct val="100000"/>
              </a:lnSpc>
              <a:spcBef>
                <a:spcPts val="1800"/>
              </a:spcBef>
              <a:spcAft>
                <a:spcPts val="0"/>
              </a:spcAft>
              <a:buClr>
                <a:srgbClr val="A5C9F9"/>
              </a:buClr>
              <a:buSzPct val="80000"/>
              <a:tabLst/>
              <a:defRPr lang="en-US" sz="1600" kern="1200" dirty="0" smtClean="0">
                <a:solidFill>
                  <a:schemeClr val="tx1"/>
                </a:solidFill>
                <a:latin typeface="+mn-lt"/>
                <a:ea typeface="+mn-ea"/>
                <a:cs typeface="+mn-cs"/>
                <a:sym typeface="Arial" charset="0"/>
              </a:defRPr>
            </a:lvl1pPr>
            <a:lvl2pPr marR="0" indent="-216000" algn="l" defTabSz="914400" rtl="0" eaLnBrk="0" fontAlgn="base" latinLnBrk="0" hangingPunct="0">
              <a:lnSpc>
                <a:spcPct val="100000"/>
              </a:lnSpc>
              <a:spcBef>
                <a:spcPts val="1800"/>
              </a:spcBef>
              <a:spcAft>
                <a:spcPts val="0"/>
              </a:spcAft>
              <a:buClr>
                <a:srgbClr val="A5C9F9"/>
              </a:buClr>
              <a:buSzPct val="80000"/>
              <a:tabLst/>
              <a:defRPr lang="en-US" sz="1600" kern="1200" dirty="0" smtClean="0">
                <a:solidFill>
                  <a:schemeClr val="tx1"/>
                </a:solidFill>
                <a:latin typeface="+mn-lt"/>
                <a:ea typeface="+mn-ea"/>
                <a:cs typeface="+mn-cs"/>
                <a:sym typeface="Arial" charset="0"/>
              </a:defRPr>
            </a:lvl2pPr>
            <a:lvl3pPr marR="0" indent="-216000" algn="l" defTabSz="914400" rtl="0" eaLnBrk="0" fontAlgn="base" latinLnBrk="0" hangingPunct="0">
              <a:lnSpc>
                <a:spcPct val="100000"/>
              </a:lnSpc>
              <a:spcBef>
                <a:spcPts val="1800"/>
              </a:spcBef>
              <a:spcAft>
                <a:spcPts val="0"/>
              </a:spcAft>
              <a:buClr>
                <a:srgbClr val="A5C9F9"/>
              </a:buClr>
              <a:buSzPct val="80000"/>
              <a:tabLst/>
              <a:defRPr lang="en-US" sz="1400" kern="1200" dirty="0" smtClean="0">
                <a:solidFill>
                  <a:schemeClr val="tx1"/>
                </a:solidFill>
                <a:latin typeface="+mn-lt"/>
                <a:ea typeface="+mn-ea"/>
                <a:cs typeface="+mn-cs"/>
                <a:sym typeface="Arial" charset="0"/>
              </a:defRPr>
            </a:lvl3pPr>
            <a:lvl4pPr marR="0" indent="-216000" algn="l" defTabSz="914400" rtl="0" eaLnBrk="0" fontAlgn="base" latinLnBrk="0" hangingPunct="0">
              <a:lnSpc>
                <a:spcPct val="100000"/>
              </a:lnSpc>
              <a:spcBef>
                <a:spcPts val="1800"/>
              </a:spcBef>
              <a:spcAft>
                <a:spcPts val="0"/>
              </a:spcAft>
              <a:buClr>
                <a:srgbClr val="A5C9F9"/>
              </a:buClr>
              <a:buSzPct val="80000"/>
              <a:tabLst/>
              <a:defRPr lang="en-US" sz="1400" kern="1200" dirty="0" smtClean="0">
                <a:solidFill>
                  <a:schemeClr val="tx1"/>
                </a:solidFill>
                <a:latin typeface="+mn-lt"/>
                <a:ea typeface="+mn-ea"/>
                <a:cs typeface="+mn-cs"/>
                <a:sym typeface="Arial" charset="0"/>
              </a:defRPr>
            </a:lvl4pPr>
            <a:lvl5pPr marR="0" indent="-216000" algn="l" defTabSz="914400" rtl="0" eaLnBrk="0" fontAlgn="base" latinLnBrk="0" hangingPunct="0">
              <a:lnSpc>
                <a:spcPct val="100000"/>
              </a:lnSpc>
              <a:spcBef>
                <a:spcPts val="1800"/>
              </a:spcBef>
              <a:spcAft>
                <a:spcPts val="0"/>
              </a:spcAft>
              <a:buClr>
                <a:srgbClr val="A5C9F9"/>
              </a:buClr>
              <a:buSzPct val="80000"/>
              <a:tabLst/>
              <a:defRPr lang="en-NZ" sz="1400" kern="1200" dirty="0" smtClean="0">
                <a:solidFill>
                  <a:schemeClr val="tx1"/>
                </a:solidFill>
                <a:latin typeface="+mn-lt"/>
                <a:ea typeface="+mn-ea"/>
                <a:cs typeface="+mn-cs"/>
                <a:sym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7529533" y="1356990"/>
            <a:ext cx="1350178" cy="1018203"/>
          </a:xfrm>
        </p:spPr>
        <p:txBody>
          <a:bodyPr anchor="t"/>
          <a:lstStyle>
            <a:lvl1pPr algn="l">
              <a:defRPr sz="1600" b="1" baseline="0">
                <a:solidFill>
                  <a:schemeClr val="tx1"/>
                </a:solidFill>
              </a:defRPr>
            </a:lvl1pPr>
          </a:lstStyle>
          <a:p>
            <a:r>
              <a:rPr lang="en-AU" dirty="0" smtClean="0"/>
              <a:t>Click to edit Master title style</a:t>
            </a:r>
            <a:endParaRPr lang="en-US" dirty="0"/>
          </a:p>
        </p:txBody>
      </p:sp>
      <p:sp>
        <p:nvSpPr>
          <p:cNvPr id="6" name="Picture Placeholder 2"/>
          <p:cNvSpPr>
            <a:spLocks noGrp="1"/>
          </p:cNvSpPr>
          <p:nvPr>
            <p:ph type="pic" idx="1"/>
          </p:nvPr>
        </p:nvSpPr>
        <p:spPr>
          <a:xfrm>
            <a:off x="0" y="0"/>
            <a:ext cx="7286644" cy="5715000"/>
          </a:xfrm>
        </p:spPr>
        <p:txBody>
          <a:bodyPr rtlCol="0">
            <a:normAutofit/>
          </a:bodyPr>
          <a:lstStyle>
            <a:lvl1pPr marL="0" indent="0">
              <a:buNone/>
              <a:defRPr sz="2600">
                <a:solidFill>
                  <a:schemeClr val="tx1"/>
                </a:solidFill>
              </a:defRPr>
            </a:lvl1pPr>
            <a:lvl2pPr marL="367406" indent="0">
              <a:buNone/>
              <a:defRPr sz="2300"/>
            </a:lvl2pPr>
            <a:lvl3pPr marL="734812" indent="0">
              <a:buNone/>
              <a:defRPr sz="1900"/>
            </a:lvl3pPr>
            <a:lvl4pPr marL="1102218" indent="0">
              <a:buNone/>
              <a:defRPr sz="1600"/>
            </a:lvl4pPr>
            <a:lvl5pPr marL="1469624" indent="0">
              <a:buNone/>
              <a:defRPr sz="1600"/>
            </a:lvl5pPr>
            <a:lvl6pPr marL="1837030" indent="0">
              <a:buNone/>
              <a:defRPr sz="1600"/>
            </a:lvl6pPr>
            <a:lvl7pPr marL="2204436" indent="0">
              <a:buNone/>
              <a:defRPr sz="1600"/>
            </a:lvl7pPr>
            <a:lvl8pPr marL="2571841" indent="0">
              <a:buNone/>
              <a:defRPr sz="1600"/>
            </a:lvl8pPr>
            <a:lvl9pPr marL="2939247" indent="0">
              <a:buNone/>
              <a:defRPr sz="1600"/>
            </a:lvl9pPr>
          </a:lstStyle>
          <a:p>
            <a:pPr lvl="0"/>
            <a:endParaRPr lang="en-US" noProof="0" dirty="0">
              <a:sym typeface="Gill Sans" charset="0"/>
            </a:endParaRPr>
          </a:p>
        </p:txBody>
      </p:sp>
      <p:sp>
        <p:nvSpPr>
          <p:cNvPr id="9" name="Text Placeholder 8"/>
          <p:cNvSpPr>
            <a:spLocks noGrp="1"/>
          </p:cNvSpPr>
          <p:nvPr>
            <p:ph type="body" sz="quarter" idx="10"/>
          </p:nvPr>
        </p:nvSpPr>
        <p:spPr>
          <a:xfrm>
            <a:off x="7529557" y="2536029"/>
            <a:ext cx="1328747" cy="2797968"/>
          </a:xfrm>
        </p:spPr>
        <p:txBody>
          <a:bodyPr/>
          <a:lstStyle>
            <a:lvl1pPr marL="216000" indent="-216000">
              <a:spcBef>
                <a:spcPts val="1200"/>
              </a:spcBef>
              <a:defRPr sz="1200">
                <a:solidFill>
                  <a:schemeClr val="tx1"/>
                </a:solidFill>
              </a:defRPr>
            </a:lvl1pPr>
            <a:lvl2pPr marL="216000" indent="-216000">
              <a:spcBef>
                <a:spcPts val="1200"/>
              </a:spcBef>
              <a:defRPr sz="1200">
                <a:solidFill>
                  <a:schemeClr val="tx1"/>
                </a:solidFill>
              </a:defRPr>
            </a:lvl2pPr>
            <a:lvl3pPr marL="216000" indent="-216000">
              <a:spcBef>
                <a:spcPts val="1200"/>
              </a:spcBef>
              <a:defRPr sz="1200">
                <a:solidFill>
                  <a:schemeClr val="tx1"/>
                </a:solidFill>
              </a:defRPr>
            </a:lvl3pPr>
            <a:lvl4pPr marL="216000" indent="-216000">
              <a:spcBef>
                <a:spcPts val="1200"/>
              </a:spcBef>
              <a:defRPr sz="1200">
                <a:solidFill>
                  <a:schemeClr val="tx1"/>
                </a:solidFill>
              </a:defRPr>
            </a:lvl4pPr>
            <a:lvl5pPr marL="216000" indent="-216000">
              <a:spcBef>
                <a:spcPts val="1200"/>
              </a:spcBef>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7B799-6E8B-4334-BE5E-52E4D08739FD}"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858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AB11FE-128C-47D4-95EB-295F09FEEC82}"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33"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6D934A2-D935-4714-AECE-EA4326972673}"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F0B297D-B837-4C62-950A-5020288035C1}"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411F51-F50B-4F20-813A-9CB75E6B52F4}"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5"/>
            <a:ext cx="3008313" cy="968376"/>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27546"/>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D210F9-70B4-4EE6-96C1-F2026B84883F}" type="slidenum">
              <a:rPr lang="en-AU">
                <a:solidFill>
                  <a:srgbClr val="000000"/>
                </a:solidFill>
              </a:rPr>
              <a:pPr>
                <a:defRPr/>
              </a:pPr>
              <a:t>‹#›</a:t>
            </a:fld>
            <a:endParaRPr lang="en-AU">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C35065-BCBD-4F1E-9A57-7E6C88A953FB}" type="slidenum">
              <a:rPr lang="en-AU">
                <a:solidFill>
                  <a:srgbClr val="000000"/>
                </a:solidFill>
              </a:rPr>
              <a:pPr>
                <a:defRPr/>
              </a:pPr>
              <a:t>‹#›</a:t>
            </a:fld>
            <a:endParaRPr lang="en-AU">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e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508000"/>
            <a:ext cx="77724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5123" name="Rectangle 3"/>
          <p:cNvSpPr>
            <a:spLocks noGrp="1" noChangeArrowheads="1"/>
          </p:cNvSpPr>
          <p:nvPr>
            <p:ph type="body" idx="1"/>
          </p:nvPr>
        </p:nvSpPr>
        <p:spPr bwMode="auto">
          <a:xfrm>
            <a:off x="685800" y="1651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AU">
              <a:solidFill>
                <a:srgbClr val="000000"/>
              </a:solidFill>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AU">
              <a:solidFill>
                <a:srgbClr val="000000"/>
              </a:solidFill>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F4B8A977-8FDA-4019-BE2D-169F5DE95E89}" type="slidenum">
              <a:rPr lang="en-AU">
                <a:solidFill>
                  <a:srgbClr val="000000"/>
                </a:solidFill>
              </a:rPr>
              <a:pPr>
                <a:defRPr/>
              </a:pPr>
              <a:t>‹#›</a:t>
            </a:fld>
            <a:endParaRPr lang="en-AU">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pic>
        <p:nvPicPr>
          <p:cNvPr id="4098" name="Picture 6" descr="blue_stripe_vbody.jpg"/>
          <p:cNvPicPr>
            <a:picLocks noChangeAspect="1"/>
          </p:cNvPicPr>
          <p:nvPr/>
        </p:nvPicPr>
        <p:blipFill>
          <a:blip r:embed="rId12" cstate="print"/>
          <a:srcRect/>
          <a:stretch>
            <a:fillRect/>
          </a:stretch>
        </p:blipFill>
        <p:spPr bwMode="auto">
          <a:xfrm>
            <a:off x="0" y="0"/>
            <a:ext cx="9144000" cy="5715000"/>
          </a:xfrm>
          <a:prstGeom prst="rect">
            <a:avLst/>
          </a:prstGeom>
          <a:noFill/>
          <a:ln w="9525">
            <a:noFill/>
            <a:miter lim="800000"/>
            <a:headEnd/>
            <a:tailEnd/>
          </a:ln>
        </p:spPr>
      </p:pic>
      <p:sp>
        <p:nvSpPr>
          <p:cNvPr id="4100" name="Text Placeholder 3"/>
          <p:cNvSpPr>
            <a:spLocks noGrp="1"/>
          </p:cNvSpPr>
          <p:nvPr>
            <p:ph type="body" idx="1"/>
          </p:nvPr>
        </p:nvSpPr>
        <p:spPr bwMode="auto">
          <a:xfrm>
            <a:off x="3505200" y="1651000"/>
            <a:ext cx="5392738" cy="3353593"/>
          </a:xfrm>
          <a:prstGeom prst="rect">
            <a:avLst/>
          </a:prstGeom>
          <a:noFill/>
          <a:ln w="9525">
            <a:noFill/>
            <a:miter lim="800000"/>
            <a:headEnd/>
            <a:tailEnd/>
          </a:ln>
        </p:spPr>
        <p:txBody>
          <a:bodyPr vert="horz" wrap="square" lIns="73481" tIns="36741" rIns="73481" bIns="36741"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8" name="Rectangle 7"/>
          <p:cNvSpPr/>
          <p:nvPr/>
        </p:nvSpPr>
        <p:spPr>
          <a:xfrm>
            <a:off x="0" y="0"/>
            <a:ext cx="9137650"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3481" tIns="36741" rIns="73481" bIns="36741" anchor="ctr"/>
          <a:lstStyle/>
          <a:p>
            <a:pPr defTabSz="808803">
              <a:defRPr/>
            </a:pPr>
            <a:endParaRPr lang="en-NZ" sz="1600">
              <a:solidFill>
                <a:srgbClr val="000000"/>
              </a:solidFill>
            </a:endParaRPr>
          </a:p>
        </p:txBody>
      </p:sp>
      <p:pic>
        <p:nvPicPr>
          <p:cNvPr id="4102" name="Picture 5" descr="UCWhitetransparent.gif"/>
          <p:cNvPicPr>
            <a:picLocks noChangeAspect="1"/>
          </p:cNvPicPr>
          <p:nvPr/>
        </p:nvPicPr>
        <p:blipFill>
          <a:blip r:embed="rId13" cstate="print"/>
          <a:srcRect/>
          <a:stretch>
            <a:fillRect/>
          </a:stretch>
        </p:blipFill>
        <p:spPr bwMode="auto">
          <a:xfrm>
            <a:off x="7640638" y="164043"/>
            <a:ext cx="1155700" cy="738188"/>
          </a:xfrm>
          <a:prstGeom prst="rect">
            <a:avLst/>
          </a:prstGeom>
          <a:noFill/>
          <a:ln w="9525">
            <a:noFill/>
            <a:miter lim="800000"/>
            <a:headEnd/>
            <a:tailEnd/>
          </a:ln>
        </p:spPr>
      </p:pic>
      <p:sp>
        <p:nvSpPr>
          <p:cNvPr id="4099" name="Title Placeholder 2"/>
          <p:cNvSpPr>
            <a:spLocks noGrp="1"/>
          </p:cNvSpPr>
          <p:nvPr>
            <p:ph type="title"/>
          </p:nvPr>
        </p:nvSpPr>
        <p:spPr bwMode="auto">
          <a:xfrm>
            <a:off x="914400" y="190502"/>
            <a:ext cx="5392738" cy="695854"/>
          </a:xfrm>
          <a:prstGeom prst="rect">
            <a:avLst/>
          </a:prstGeom>
          <a:noFill/>
          <a:ln w="9525">
            <a:noFill/>
            <a:miter lim="800000"/>
            <a:headEnd/>
            <a:tailEnd/>
          </a:ln>
        </p:spPr>
        <p:txBody>
          <a:bodyPr vert="horz" wrap="square" lIns="73481" tIns="0" rIns="73481" bIns="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txStyles>
    <p:titleStyle>
      <a:lvl1pPr algn="l" defTabSz="808038" rtl="0" eaLnBrk="0" fontAlgn="base" hangingPunct="0">
        <a:spcBef>
          <a:spcPct val="0"/>
        </a:spcBef>
        <a:spcAft>
          <a:spcPct val="0"/>
        </a:spcAft>
        <a:defRPr sz="3200" b="1" kern="1200">
          <a:solidFill>
            <a:schemeClr val="tx1"/>
          </a:solidFill>
          <a:latin typeface="+mj-lt"/>
          <a:ea typeface="+mj-ea"/>
          <a:cs typeface="+mj-cs"/>
        </a:defRPr>
      </a:lvl1pPr>
      <a:lvl2pPr algn="l" defTabSz="808038" rtl="0" eaLnBrk="0" fontAlgn="base" hangingPunct="0">
        <a:spcBef>
          <a:spcPct val="0"/>
        </a:spcBef>
        <a:spcAft>
          <a:spcPct val="0"/>
        </a:spcAft>
        <a:defRPr sz="2400" b="1">
          <a:solidFill>
            <a:schemeClr val="tx1"/>
          </a:solidFill>
          <a:latin typeface="Cambria" pitchFamily="18" charset="0"/>
        </a:defRPr>
      </a:lvl2pPr>
      <a:lvl3pPr algn="l" defTabSz="808038" rtl="0" eaLnBrk="0" fontAlgn="base" hangingPunct="0">
        <a:spcBef>
          <a:spcPct val="0"/>
        </a:spcBef>
        <a:spcAft>
          <a:spcPct val="0"/>
        </a:spcAft>
        <a:defRPr sz="2400" b="1">
          <a:solidFill>
            <a:schemeClr val="tx1"/>
          </a:solidFill>
          <a:latin typeface="Cambria" pitchFamily="18" charset="0"/>
        </a:defRPr>
      </a:lvl3pPr>
      <a:lvl4pPr algn="l" defTabSz="808038" rtl="0" eaLnBrk="0" fontAlgn="base" hangingPunct="0">
        <a:spcBef>
          <a:spcPct val="0"/>
        </a:spcBef>
        <a:spcAft>
          <a:spcPct val="0"/>
        </a:spcAft>
        <a:defRPr sz="2400" b="1">
          <a:solidFill>
            <a:schemeClr val="tx1"/>
          </a:solidFill>
          <a:latin typeface="Cambria" pitchFamily="18" charset="0"/>
        </a:defRPr>
      </a:lvl4pPr>
      <a:lvl5pPr algn="l" defTabSz="808038" rtl="0" eaLnBrk="0" fontAlgn="base" hangingPunct="0">
        <a:spcBef>
          <a:spcPct val="0"/>
        </a:spcBef>
        <a:spcAft>
          <a:spcPct val="0"/>
        </a:spcAft>
        <a:defRPr sz="2400" b="1">
          <a:solidFill>
            <a:schemeClr val="tx1"/>
          </a:solidFill>
          <a:latin typeface="Cambria" pitchFamily="18" charset="0"/>
        </a:defRPr>
      </a:lvl5pPr>
      <a:lvl6pPr marL="367406" algn="l" defTabSz="808803" rtl="0" fontAlgn="base">
        <a:spcBef>
          <a:spcPct val="0"/>
        </a:spcBef>
        <a:spcAft>
          <a:spcPct val="0"/>
        </a:spcAft>
        <a:defRPr sz="3200">
          <a:solidFill>
            <a:schemeClr val="bg1"/>
          </a:solidFill>
          <a:latin typeface="Cambria" pitchFamily="18" charset="0"/>
        </a:defRPr>
      </a:lvl6pPr>
      <a:lvl7pPr marL="734812" algn="l" defTabSz="808803" rtl="0" fontAlgn="base">
        <a:spcBef>
          <a:spcPct val="0"/>
        </a:spcBef>
        <a:spcAft>
          <a:spcPct val="0"/>
        </a:spcAft>
        <a:defRPr sz="3200">
          <a:solidFill>
            <a:schemeClr val="bg1"/>
          </a:solidFill>
          <a:latin typeface="Cambria" pitchFamily="18" charset="0"/>
        </a:defRPr>
      </a:lvl7pPr>
      <a:lvl8pPr marL="1102218" algn="l" defTabSz="808803" rtl="0" fontAlgn="base">
        <a:spcBef>
          <a:spcPct val="0"/>
        </a:spcBef>
        <a:spcAft>
          <a:spcPct val="0"/>
        </a:spcAft>
        <a:defRPr sz="3200">
          <a:solidFill>
            <a:schemeClr val="bg1"/>
          </a:solidFill>
          <a:latin typeface="Cambria" pitchFamily="18" charset="0"/>
        </a:defRPr>
      </a:lvl8pPr>
      <a:lvl9pPr marL="1469624" algn="l" defTabSz="808803" rtl="0" fontAlgn="base">
        <a:spcBef>
          <a:spcPct val="0"/>
        </a:spcBef>
        <a:spcAft>
          <a:spcPct val="0"/>
        </a:spcAft>
        <a:defRPr sz="3200">
          <a:solidFill>
            <a:schemeClr val="bg1"/>
          </a:solidFill>
          <a:latin typeface="Cambria" pitchFamily="18" charset="0"/>
        </a:defRPr>
      </a:lvl9pPr>
    </p:titleStyle>
    <p:bodyStyle>
      <a:lvl1pPr marL="215900" indent="-215900" algn="l" rtl="0" eaLnBrk="0" fontAlgn="base" hangingPunct="0">
        <a:spcBef>
          <a:spcPts val="1800"/>
        </a:spcBef>
        <a:spcAft>
          <a:spcPct val="0"/>
        </a:spcAft>
        <a:buClr>
          <a:srgbClr val="A5C9F9"/>
        </a:buClr>
        <a:buSzPct val="80000"/>
        <a:buFont typeface="Arial" charset="0"/>
        <a:buChar char="•"/>
        <a:defRPr lang="en-US" sz="2400" kern="1200" dirty="0">
          <a:solidFill>
            <a:schemeClr val="tx1"/>
          </a:solidFill>
          <a:latin typeface="+mn-lt"/>
          <a:ea typeface="+mn-ea"/>
          <a:cs typeface="+mn-cs"/>
          <a:sym typeface="Arial" charset="0"/>
        </a:defRPr>
      </a:lvl1pPr>
      <a:lvl2pPr marL="431800" indent="-215900" algn="l" rtl="0" eaLnBrk="0" fontAlgn="base" hangingPunct="0">
        <a:spcBef>
          <a:spcPts val="1800"/>
        </a:spcBef>
        <a:spcAft>
          <a:spcPct val="0"/>
        </a:spcAft>
        <a:buClr>
          <a:srgbClr val="A5C9F9"/>
        </a:buClr>
        <a:buSzPct val="80000"/>
        <a:buFont typeface="Arial" charset="0"/>
        <a:buChar char="•"/>
        <a:defRPr lang="en-US" sz="2000" kern="1200" dirty="0">
          <a:solidFill>
            <a:schemeClr val="tx1"/>
          </a:solidFill>
          <a:latin typeface="+mn-lt"/>
          <a:ea typeface="ヒラギノ角ゴ Pro W3" charset="-128"/>
          <a:cs typeface="ヒラギノ角ゴ Pro W3"/>
          <a:sym typeface="Arial" charset="0"/>
        </a:defRPr>
      </a:lvl2pPr>
      <a:lvl3pPr marL="647700" indent="-215900" algn="l" rtl="0" eaLnBrk="0" fontAlgn="base" hangingPunct="0">
        <a:spcBef>
          <a:spcPts val="1800"/>
        </a:spcBef>
        <a:spcAft>
          <a:spcPct val="0"/>
        </a:spcAft>
        <a:buClr>
          <a:srgbClr val="A5C9F9"/>
        </a:buClr>
        <a:buSzPct val="80000"/>
        <a:buFont typeface="Arial" charset="0"/>
        <a:buChar char="-"/>
        <a:defRPr lang="en-US" kern="1200" dirty="0">
          <a:solidFill>
            <a:schemeClr val="tx1"/>
          </a:solidFill>
          <a:latin typeface="+mn-lt"/>
          <a:ea typeface="ヒラギノ角ゴ Pro W3" charset="-128"/>
          <a:cs typeface="ヒラギノ角ゴ Pro W3"/>
          <a:sym typeface="Arial" charset="0"/>
        </a:defRPr>
      </a:lvl3pPr>
      <a:lvl4pPr marL="863600" indent="-215900" algn="l" rtl="0" eaLnBrk="0" fontAlgn="base" hangingPunct="0">
        <a:spcBef>
          <a:spcPts val="1800"/>
        </a:spcBef>
        <a:spcAft>
          <a:spcPct val="0"/>
        </a:spcAft>
        <a:buClr>
          <a:srgbClr val="A5C9F9"/>
        </a:buClr>
        <a:buSzPct val="80000"/>
        <a:buFont typeface="Arial" charset="0"/>
        <a:buChar char="•"/>
        <a:defRPr lang="en-US" kern="1200" dirty="0">
          <a:solidFill>
            <a:schemeClr val="tx1"/>
          </a:solidFill>
          <a:latin typeface="+mn-lt"/>
          <a:ea typeface="ヒラギノ角ゴ Pro W3" charset="-128"/>
          <a:cs typeface="ヒラギノ角ゴ Pro W3"/>
          <a:sym typeface="Arial" charset="0"/>
        </a:defRPr>
      </a:lvl4pPr>
      <a:lvl5pPr marL="1079500" indent="-215900" algn="l" rtl="0" eaLnBrk="0" fontAlgn="base" hangingPunct="0">
        <a:spcBef>
          <a:spcPts val="1800"/>
        </a:spcBef>
        <a:spcAft>
          <a:spcPct val="0"/>
        </a:spcAft>
        <a:buClr>
          <a:srgbClr val="A5C9F9"/>
        </a:buClr>
        <a:buSzPct val="80000"/>
        <a:buFont typeface="Arial" charset="0"/>
        <a:buChar char="-"/>
        <a:defRPr lang="en-NZ" kern="1200" dirty="0">
          <a:solidFill>
            <a:schemeClr val="tx1"/>
          </a:solidFill>
          <a:latin typeface="+mn-lt"/>
          <a:ea typeface="ヒラギノ角ゴ Pro W3" charset="-128"/>
          <a:cs typeface="ヒラギノ角ゴ Pro W3"/>
          <a:sym typeface="Arial" charset="0"/>
        </a:defRPr>
      </a:lvl5pPr>
      <a:lvl6pPr marL="2226845" indent="-202441" algn="l" defTabSz="80976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1727" indent="-202441" algn="l" defTabSz="80976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6608" indent="-202441" algn="l" defTabSz="80976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1489" indent="-202441" algn="l" defTabSz="809762"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09762" rtl="0" eaLnBrk="1" latinLnBrk="0" hangingPunct="1">
        <a:defRPr sz="1600" kern="1200">
          <a:solidFill>
            <a:schemeClr val="tx1"/>
          </a:solidFill>
          <a:latin typeface="+mn-lt"/>
          <a:ea typeface="+mn-ea"/>
          <a:cs typeface="+mn-cs"/>
        </a:defRPr>
      </a:lvl1pPr>
      <a:lvl2pPr marL="404882" algn="l" defTabSz="809762" rtl="0" eaLnBrk="1" latinLnBrk="0" hangingPunct="1">
        <a:defRPr sz="1600" kern="1200">
          <a:solidFill>
            <a:schemeClr val="tx1"/>
          </a:solidFill>
          <a:latin typeface="+mn-lt"/>
          <a:ea typeface="+mn-ea"/>
          <a:cs typeface="+mn-cs"/>
        </a:defRPr>
      </a:lvl2pPr>
      <a:lvl3pPr marL="809762" algn="l" defTabSz="809762" rtl="0" eaLnBrk="1" latinLnBrk="0" hangingPunct="1">
        <a:defRPr sz="1600" kern="1200">
          <a:solidFill>
            <a:schemeClr val="tx1"/>
          </a:solidFill>
          <a:latin typeface="+mn-lt"/>
          <a:ea typeface="+mn-ea"/>
          <a:cs typeface="+mn-cs"/>
        </a:defRPr>
      </a:lvl3pPr>
      <a:lvl4pPr marL="1214643" algn="l" defTabSz="809762" rtl="0" eaLnBrk="1" latinLnBrk="0" hangingPunct="1">
        <a:defRPr sz="1600" kern="1200">
          <a:solidFill>
            <a:schemeClr val="tx1"/>
          </a:solidFill>
          <a:latin typeface="+mn-lt"/>
          <a:ea typeface="+mn-ea"/>
          <a:cs typeface="+mn-cs"/>
        </a:defRPr>
      </a:lvl4pPr>
      <a:lvl5pPr marL="1619524" algn="l" defTabSz="809762" rtl="0" eaLnBrk="1" latinLnBrk="0" hangingPunct="1">
        <a:defRPr sz="1600" kern="1200">
          <a:solidFill>
            <a:schemeClr val="tx1"/>
          </a:solidFill>
          <a:latin typeface="+mn-lt"/>
          <a:ea typeface="+mn-ea"/>
          <a:cs typeface="+mn-cs"/>
        </a:defRPr>
      </a:lvl5pPr>
      <a:lvl6pPr marL="2024406" algn="l" defTabSz="809762" rtl="0" eaLnBrk="1" latinLnBrk="0" hangingPunct="1">
        <a:defRPr sz="1600" kern="1200">
          <a:solidFill>
            <a:schemeClr val="tx1"/>
          </a:solidFill>
          <a:latin typeface="+mn-lt"/>
          <a:ea typeface="+mn-ea"/>
          <a:cs typeface="+mn-cs"/>
        </a:defRPr>
      </a:lvl6pPr>
      <a:lvl7pPr marL="2429286" algn="l" defTabSz="809762" rtl="0" eaLnBrk="1" latinLnBrk="0" hangingPunct="1">
        <a:defRPr sz="1600" kern="1200">
          <a:solidFill>
            <a:schemeClr val="tx1"/>
          </a:solidFill>
          <a:latin typeface="+mn-lt"/>
          <a:ea typeface="+mn-ea"/>
          <a:cs typeface="+mn-cs"/>
        </a:defRPr>
      </a:lvl7pPr>
      <a:lvl8pPr marL="2834167" algn="l" defTabSz="809762" rtl="0" eaLnBrk="1" latinLnBrk="0" hangingPunct="1">
        <a:defRPr sz="1600" kern="1200">
          <a:solidFill>
            <a:schemeClr val="tx1"/>
          </a:solidFill>
          <a:latin typeface="+mn-lt"/>
          <a:ea typeface="+mn-ea"/>
          <a:cs typeface="+mn-cs"/>
        </a:defRPr>
      </a:lvl8pPr>
      <a:lvl9pPr marL="3239048" algn="l" defTabSz="809762"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pic>
        <p:nvPicPr>
          <p:cNvPr id="4098" name="Picture 6" descr="blue_stripe_vbody.jpg"/>
          <p:cNvPicPr>
            <a:picLocks noChangeAspect="1"/>
          </p:cNvPicPr>
          <p:nvPr/>
        </p:nvPicPr>
        <p:blipFill>
          <a:blip r:embed="rId12" cstate="print"/>
          <a:srcRect/>
          <a:stretch>
            <a:fillRect/>
          </a:stretch>
        </p:blipFill>
        <p:spPr bwMode="auto">
          <a:xfrm>
            <a:off x="0" y="0"/>
            <a:ext cx="9144000" cy="5715000"/>
          </a:xfrm>
          <a:prstGeom prst="rect">
            <a:avLst/>
          </a:prstGeom>
          <a:noFill/>
          <a:ln w="9525">
            <a:noFill/>
            <a:miter lim="800000"/>
            <a:headEnd/>
            <a:tailEnd/>
          </a:ln>
        </p:spPr>
      </p:pic>
      <p:sp>
        <p:nvSpPr>
          <p:cNvPr id="4100" name="Text Placeholder 3"/>
          <p:cNvSpPr>
            <a:spLocks noGrp="1"/>
          </p:cNvSpPr>
          <p:nvPr>
            <p:ph type="body" idx="1"/>
          </p:nvPr>
        </p:nvSpPr>
        <p:spPr bwMode="auto">
          <a:xfrm>
            <a:off x="3505200" y="1651000"/>
            <a:ext cx="5392738" cy="3353593"/>
          </a:xfrm>
          <a:prstGeom prst="rect">
            <a:avLst/>
          </a:prstGeom>
          <a:noFill/>
          <a:ln w="9525">
            <a:noFill/>
            <a:miter lim="800000"/>
            <a:headEnd/>
            <a:tailEnd/>
          </a:ln>
        </p:spPr>
        <p:txBody>
          <a:bodyPr vert="horz" wrap="square" lIns="73481" tIns="36741" rIns="73481" bIns="36741"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8" name="Rectangle 7"/>
          <p:cNvSpPr/>
          <p:nvPr/>
        </p:nvSpPr>
        <p:spPr>
          <a:xfrm>
            <a:off x="0" y="0"/>
            <a:ext cx="9137650"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3481" tIns="36741" rIns="73481" bIns="36741" anchor="ctr"/>
          <a:lstStyle/>
          <a:p>
            <a:pPr defTabSz="808803">
              <a:defRPr/>
            </a:pPr>
            <a:endParaRPr lang="en-NZ" sz="1600">
              <a:solidFill>
                <a:srgbClr val="000000"/>
              </a:solidFill>
            </a:endParaRPr>
          </a:p>
        </p:txBody>
      </p:sp>
      <p:pic>
        <p:nvPicPr>
          <p:cNvPr id="4102" name="Picture 5" descr="UCWhitetransparent.gif"/>
          <p:cNvPicPr>
            <a:picLocks noChangeAspect="1"/>
          </p:cNvPicPr>
          <p:nvPr/>
        </p:nvPicPr>
        <p:blipFill>
          <a:blip r:embed="rId13" cstate="print"/>
          <a:srcRect/>
          <a:stretch>
            <a:fillRect/>
          </a:stretch>
        </p:blipFill>
        <p:spPr bwMode="auto">
          <a:xfrm>
            <a:off x="7640638" y="164043"/>
            <a:ext cx="1155700" cy="738188"/>
          </a:xfrm>
          <a:prstGeom prst="rect">
            <a:avLst/>
          </a:prstGeom>
          <a:noFill/>
          <a:ln w="9525">
            <a:noFill/>
            <a:miter lim="800000"/>
            <a:headEnd/>
            <a:tailEnd/>
          </a:ln>
        </p:spPr>
      </p:pic>
      <p:sp>
        <p:nvSpPr>
          <p:cNvPr id="4099" name="Title Placeholder 2"/>
          <p:cNvSpPr>
            <a:spLocks noGrp="1"/>
          </p:cNvSpPr>
          <p:nvPr>
            <p:ph type="title"/>
          </p:nvPr>
        </p:nvSpPr>
        <p:spPr bwMode="auto">
          <a:xfrm>
            <a:off x="914400" y="190502"/>
            <a:ext cx="5392738" cy="695854"/>
          </a:xfrm>
          <a:prstGeom prst="rect">
            <a:avLst/>
          </a:prstGeom>
          <a:noFill/>
          <a:ln w="9525">
            <a:noFill/>
            <a:miter lim="800000"/>
            <a:headEnd/>
            <a:tailEnd/>
          </a:ln>
        </p:spPr>
        <p:txBody>
          <a:bodyPr vert="horz" wrap="square" lIns="73481" tIns="0" rIns="73481" bIns="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txStyles>
    <p:titleStyle>
      <a:lvl1pPr algn="l" defTabSz="808038" rtl="0" eaLnBrk="0" fontAlgn="base" hangingPunct="0">
        <a:spcBef>
          <a:spcPct val="0"/>
        </a:spcBef>
        <a:spcAft>
          <a:spcPct val="0"/>
        </a:spcAft>
        <a:defRPr sz="3200" b="1" kern="1200">
          <a:solidFill>
            <a:schemeClr val="tx1"/>
          </a:solidFill>
          <a:latin typeface="+mj-lt"/>
          <a:ea typeface="+mj-ea"/>
          <a:cs typeface="+mj-cs"/>
        </a:defRPr>
      </a:lvl1pPr>
      <a:lvl2pPr algn="l" defTabSz="808038" rtl="0" eaLnBrk="0" fontAlgn="base" hangingPunct="0">
        <a:spcBef>
          <a:spcPct val="0"/>
        </a:spcBef>
        <a:spcAft>
          <a:spcPct val="0"/>
        </a:spcAft>
        <a:defRPr sz="2400" b="1">
          <a:solidFill>
            <a:schemeClr val="tx1"/>
          </a:solidFill>
          <a:latin typeface="Cambria" pitchFamily="18" charset="0"/>
        </a:defRPr>
      </a:lvl2pPr>
      <a:lvl3pPr algn="l" defTabSz="808038" rtl="0" eaLnBrk="0" fontAlgn="base" hangingPunct="0">
        <a:spcBef>
          <a:spcPct val="0"/>
        </a:spcBef>
        <a:spcAft>
          <a:spcPct val="0"/>
        </a:spcAft>
        <a:defRPr sz="2400" b="1">
          <a:solidFill>
            <a:schemeClr val="tx1"/>
          </a:solidFill>
          <a:latin typeface="Cambria" pitchFamily="18" charset="0"/>
        </a:defRPr>
      </a:lvl3pPr>
      <a:lvl4pPr algn="l" defTabSz="808038" rtl="0" eaLnBrk="0" fontAlgn="base" hangingPunct="0">
        <a:spcBef>
          <a:spcPct val="0"/>
        </a:spcBef>
        <a:spcAft>
          <a:spcPct val="0"/>
        </a:spcAft>
        <a:defRPr sz="2400" b="1">
          <a:solidFill>
            <a:schemeClr val="tx1"/>
          </a:solidFill>
          <a:latin typeface="Cambria" pitchFamily="18" charset="0"/>
        </a:defRPr>
      </a:lvl4pPr>
      <a:lvl5pPr algn="l" defTabSz="808038" rtl="0" eaLnBrk="0" fontAlgn="base" hangingPunct="0">
        <a:spcBef>
          <a:spcPct val="0"/>
        </a:spcBef>
        <a:spcAft>
          <a:spcPct val="0"/>
        </a:spcAft>
        <a:defRPr sz="2400" b="1">
          <a:solidFill>
            <a:schemeClr val="tx1"/>
          </a:solidFill>
          <a:latin typeface="Cambria" pitchFamily="18" charset="0"/>
        </a:defRPr>
      </a:lvl5pPr>
      <a:lvl6pPr marL="367406" algn="l" defTabSz="808803" rtl="0" fontAlgn="base">
        <a:spcBef>
          <a:spcPct val="0"/>
        </a:spcBef>
        <a:spcAft>
          <a:spcPct val="0"/>
        </a:spcAft>
        <a:defRPr sz="3200">
          <a:solidFill>
            <a:schemeClr val="bg1"/>
          </a:solidFill>
          <a:latin typeface="Cambria" pitchFamily="18" charset="0"/>
        </a:defRPr>
      </a:lvl6pPr>
      <a:lvl7pPr marL="734812" algn="l" defTabSz="808803" rtl="0" fontAlgn="base">
        <a:spcBef>
          <a:spcPct val="0"/>
        </a:spcBef>
        <a:spcAft>
          <a:spcPct val="0"/>
        </a:spcAft>
        <a:defRPr sz="3200">
          <a:solidFill>
            <a:schemeClr val="bg1"/>
          </a:solidFill>
          <a:latin typeface="Cambria" pitchFamily="18" charset="0"/>
        </a:defRPr>
      </a:lvl7pPr>
      <a:lvl8pPr marL="1102218" algn="l" defTabSz="808803" rtl="0" fontAlgn="base">
        <a:spcBef>
          <a:spcPct val="0"/>
        </a:spcBef>
        <a:spcAft>
          <a:spcPct val="0"/>
        </a:spcAft>
        <a:defRPr sz="3200">
          <a:solidFill>
            <a:schemeClr val="bg1"/>
          </a:solidFill>
          <a:latin typeface="Cambria" pitchFamily="18" charset="0"/>
        </a:defRPr>
      </a:lvl8pPr>
      <a:lvl9pPr marL="1469624" algn="l" defTabSz="808803" rtl="0" fontAlgn="base">
        <a:spcBef>
          <a:spcPct val="0"/>
        </a:spcBef>
        <a:spcAft>
          <a:spcPct val="0"/>
        </a:spcAft>
        <a:defRPr sz="3200">
          <a:solidFill>
            <a:schemeClr val="bg1"/>
          </a:solidFill>
          <a:latin typeface="Cambria" pitchFamily="18" charset="0"/>
        </a:defRPr>
      </a:lvl9pPr>
    </p:titleStyle>
    <p:bodyStyle>
      <a:lvl1pPr marL="215900" indent="-215900" algn="l" rtl="0" eaLnBrk="0" fontAlgn="base" hangingPunct="0">
        <a:spcBef>
          <a:spcPts val="1800"/>
        </a:spcBef>
        <a:spcAft>
          <a:spcPct val="0"/>
        </a:spcAft>
        <a:buClr>
          <a:srgbClr val="A5C9F9"/>
        </a:buClr>
        <a:buSzPct val="80000"/>
        <a:buFont typeface="Arial" charset="0"/>
        <a:buChar char="•"/>
        <a:defRPr lang="en-US" sz="2400" kern="1200" dirty="0">
          <a:solidFill>
            <a:schemeClr val="tx1"/>
          </a:solidFill>
          <a:latin typeface="+mn-lt"/>
          <a:ea typeface="+mn-ea"/>
          <a:cs typeface="+mn-cs"/>
          <a:sym typeface="Arial" charset="0"/>
        </a:defRPr>
      </a:lvl1pPr>
      <a:lvl2pPr marL="431800" indent="-215900" algn="l" rtl="0" eaLnBrk="0" fontAlgn="base" hangingPunct="0">
        <a:spcBef>
          <a:spcPts val="1800"/>
        </a:spcBef>
        <a:spcAft>
          <a:spcPct val="0"/>
        </a:spcAft>
        <a:buClr>
          <a:srgbClr val="A5C9F9"/>
        </a:buClr>
        <a:buSzPct val="80000"/>
        <a:buFont typeface="Arial" charset="0"/>
        <a:buChar char="•"/>
        <a:defRPr lang="en-US" sz="2000" kern="1200" dirty="0">
          <a:solidFill>
            <a:schemeClr val="tx1"/>
          </a:solidFill>
          <a:latin typeface="+mn-lt"/>
          <a:ea typeface="ヒラギノ角ゴ Pro W3" charset="-128"/>
          <a:cs typeface="ヒラギノ角ゴ Pro W3"/>
          <a:sym typeface="Arial" charset="0"/>
        </a:defRPr>
      </a:lvl2pPr>
      <a:lvl3pPr marL="647700" indent="-215900" algn="l" rtl="0" eaLnBrk="0" fontAlgn="base" hangingPunct="0">
        <a:spcBef>
          <a:spcPts val="1800"/>
        </a:spcBef>
        <a:spcAft>
          <a:spcPct val="0"/>
        </a:spcAft>
        <a:buClr>
          <a:srgbClr val="A5C9F9"/>
        </a:buClr>
        <a:buSzPct val="80000"/>
        <a:buFont typeface="Arial" charset="0"/>
        <a:buChar char="-"/>
        <a:defRPr lang="en-US" kern="1200" dirty="0">
          <a:solidFill>
            <a:schemeClr val="tx1"/>
          </a:solidFill>
          <a:latin typeface="+mn-lt"/>
          <a:ea typeface="ヒラギノ角ゴ Pro W3" charset="-128"/>
          <a:cs typeface="ヒラギノ角ゴ Pro W3"/>
          <a:sym typeface="Arial" charset="0"/>
        </a:defRPr>
      </a:lvl3pPr>
      <a:lvl4pPr marL="863600" indent="-215900" algn="l" rtl="0" eaLnBrk="0" fontAlgn="base" hangingPunct="0">
        <a:spcBef>
          <a:spcPts val="1800"/>
        </a:spcBef>
        <a:spcAft>
          <a:spcPct val="0"/>
        </a:spcAft>
        <a:buClr>
          <a:srgbClr val="A5C9F9"/>
        </a:buClr>
        <a:buSzPct val="80000"/>
        <a:buFont typeface="Arial" charset="0"/>
        <a:buChar char="•"/>
        <a:defRPr lang="en-US" kern="1200" dirty="0">
          <a:solidFill>
            <a:schemeClr val="tx1"/>
          </a:solidFill>
          <a:latin typeface="+mn-lt"/>
          <a:ea typeface="ヒラギノ角ゴ Pro W3" charset="-128"/>
          <a:cs typeface="ヒラギノ角ゴ Pro W3"/>
          <a:sym typeface="Arial" charset="0"/>
        </a:defRPr>
      </a:lvl4pPr>
      <a:lvl5pPr marL="1079500" indent="-215900" algn="l" rtl="0" eaLnBrk="0" fontAlgn="base" hangingPunct="0">
        <a:spcBef>
          <a:spcPts val="1800"/>
        </a:spcBef>
        <a:spcAft>
          <a:spcPct val="0"/>
        </a:spcAft>
        <a:buClr>
          <a:srgbClr val="A5C9F9"/>
        </a:buClr>
        <a:buSzPct val="80000"/>
        <a:buFont typeface="Arial" charset="0"/>
        <a:buChar char="-"/>
        <a:defRPr lang="en-NZ" kern="1200" dirty="0">
          <a:solidFill>
            <a:schemeClr val="tx1"/>
          </a:solidFill>
          <a:latin typeface="+mn-lt"/>
          <a:ea typeface="ヒラギノ角ゴ Pro W3" charset="-128"/>
          <a:cs typeface="ヒラギノ角ゴ Pro W3"/>
          <a:sym typeface="Arial" charset="0"/>
        </a:defRPr>
      </a:lvl5pPr>
      <a:lvl6pPr marL="2226845" indent="-202441" algn="l" defTabSz="80976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1727" indent="-202441" algn="l" defTabSz="80976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6608" indent="-202441" algn="l" defTabSz="80976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1489" indent="-202441" algn="l" defTabSz="809762"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09762" rtl="0" eaLnBrk="1" latinLnBrk="0" hangingPunct="1">
        <a:defRPr sz="1600" kern="1200">
          <a:solidFill>
            <a:schemeClr val="tx1"/>
          </a:solidFill>
          <a:latin typeface="+mn-lt"/>
          <a:ea typeface="+mn-ea"/>
          <a:cs typeface="+mn-cs"/>
        </a:defRPr>
      </a:lvl1pPr>
      <a:lvl2pPr marL="404882" algn="l" defTabSz="809762" rtl="0" eaLnBrk="1" latinLnBrk="0" hangingPunct="1">
        <a:defRPr sz="1600" kern="1200">
          <a:solidFill>
            <a:schemeClr val="tx1"/>
          </a:solidFill>
          <a:latin typeface="+mn-lt"/>
          <a:ea typeface="+mn-ea"/>
          <a:cs typeface="+mn-cs"/>
        </a:defRPr>
      </a:lvl2pPr>
      <a:lvl3pPr marL="809762" algn="l" defTabSz="809762" rtl="0" eaLnBrk="1" latinLnBrk="0" hangingPunct="1">
        <a:defRPr sz="1600" kern="1200">
          <a:solidFill>
            <a:schemeClr val="tx1"/>
          </a:solidFill>
          <a:latin typeface="+mn-lt"/>
          <a:ea typeface="+mn-ea"/>
          <a:cs typeface="+mn-cs"/>
        </a:defRPr>
      </a:lvl3pPr>
      <a:lvl4pPr marL="1214643" algn="l" defTabSz="809762" rtl="0" eaLnBrk="1" latinLnBrk="0" hangingPunct="1">
        <a:defRPr sz="1600" kern="1200">
          <a:solidFill>
            <a:schemeClr val="tx1"/>
          </a:solidFill>
          <a:latin typeface="+mn-lt"/>
          <a:ea typeface="+mn-ea"/>
          <a:cs typeface="+mn-cs"/>
        </a:defRPr>
      </a:lvl4pPr>
      <a:lvl5pPr marL="1619524" algn="l" defTabSz="809762" rtl="0" eaLnBrk="1" latinLnBrk="0" hangingPunct="1">
        <a:defRPr sz="1600" kern="1200">
          <a:solidFill>
            <a:schemeClr val="tx1"/>
          </a:solidFill>
          <a:latin typeface="+mn-lt"/>
          <a:ea typeface="+mn-ea"/>
          <a:cs typeface="+mn-cs"/>
        </a:defRPr>
      </a:lvl5pPr>
      <a:lvl6pPr marL="2024406" algn="l" defTabSz="809762" rtl="0" eaLnBrk="1" latinLnBrk="0" hangingPunct="1">
        <a:defRPr sz="1600" kern="1200">
          <a:solidFill>
            <a:schemeClr val="tx1"/>
          </a:solidFill>
          <a:latin typeface="+mn-lt"/>
          <a:ea typeface="+mn-ea"/>
          <a:cs typeface="+mn-cs"/>
        </a:defRPr>
      </a:lvl6pPr>
      <a:lvl7pPr marL="2429286" algn="l" defTabSz="809762" rtl="0" eaLnBrk="1" latinLnBrk="0" hangingPunct="1">
        <a:defRPr sz="1600" kern="1200">
          <a:solidFill>
            <a:schemeClr val="tx1"/>
          </a:solidFill>
          <a:latin typeface="+mn-lt"/>
          <a:ea typeface="+mn-ea"/>
          <a:cs typeface="+mn-cs"/>
        </a:defRPr>
      </a:lvl7pPr>
      <a:lvl8pPr marL="2834167" algn="l" defTabSz="809762" rtl="0" eaLnBrk="1" latinLnBrk="0" hangingPunct="1">
        <a:defRPr sz="1600" kern="1200">
          <a:solidFill>
            <a:schemeClr val="tx1"/>
          </a:solidFill>
          <a:latin typeface="+mn-lt"/>
          <a:ea typeface="+mn-ea"/>
          <a:cs typeface="+mn-cs"/>
        </a:defRPr>
      </a:lvl8pPr>
      <a:lvl9pPr marL="3239048" algn="l" defTabSz="80976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steve.gb.com/images/science/lambdaphage.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2.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1.png"/><Relationship Id="rId4" Type="http://schemas.openxmlformats.org/officeDocument/2006/relationships/oleObject" Target="../embeddings/oleObject2.bin"/><Relationship Id="rId9"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75556" y="1422564"/>
            <a:ext cx="7992888" cy="2308324"/>
          </a:xfrm>
          <a:prstGeom prst="rect">
            <a:avLst/>
          </a:prstGeom>
          <a:noFill/>
        </p:spPr>
        <p:txBody>
          <a:bodyPr wrap="square" rtlCol="0">
            <a:spAutoFit/>
          </a:bodyPr>
          <a:lstStyle/>
          <a:p>
            <a:r>
              <a:rPr lang="en-NZ" sz="7200" b="1" dirty="0">
                <a:solidFill>
                  <a:schemeClr val="bg1"/>
                </a:solidFill>
              </a:rPr>
              <a:t>Gel  Electrophoresis</a:t>
            </a:r>
            <a:r>
              <a:rPr lang="en-NZ" sz="7200" b="1" dirty="0">
                <a:solidFill>
                  <a:srgbClr val="CCFFCC"/>
                </a:solidFill>
              </a:rPr>
              <a:t> </a:t>
            </a:r>
            <a:r>
              <a:rPr lang="en-NZ" sz="7200" dirty="0"/>
              <a:t> </a:t>
            </a:r>
            <a:endParaRPr lang="en-GB" sz="7200" dirty="0"/>
          </a:p>
        </p:txBody>
      </p:sp>
      <p:sp>
        <p:nvSpPr>
          <p:cNvPr id="2" name="TextBox 1"/>
          <p:cNvSpPr txBox="1"/>
          <p:nvPr/>
        </p:nvSpPr>
        <p:spPr>
          <a:xfrm>
            <a:off x="476780" y="4163208"/>
            <a:ext cx="6192688" cy="1200329"/>
          </a:xfrm>
          <a:prstGeom prst="rect">
            <a:avLst/>
          </a:prstGeom>
          <a:noFill/>
        </p:spPr>
        <p:txBody>
          <a:bodyPr wrap="square" rtlCol="0">
            <a:spAutoFit/>
          </a:bodyPr>
          <a:lstStyle/>
          <a:p>
            <a:pPr lvl="0" algn="l"/>
            <a:r>
              <a:rPr lang="en-NZ" b="1" dirty="0" smtClean="0">
                <a:solidFill>
                  <a:srgbClr val="000000"/>
                </a:solidFill>
                <a:latin typeface="Calibri" pitchFamily="34" charset="0"/>
              </a:rPr>
              <a:t/>
            </a:r>
            <a:br>
              <a:rPr lang="en-NZ" b="1" dirty="0" smtClean="0">
                <a:solidFill>
                  <a:srgbClr val="000000"/>
                </a:solidFill>
                <a:latin typeface="Calibri" pitchFamily="34" charset="0"/>
              </a:rPr>
            </a:br>
            <a:r>
              <a:rPr lang="en-NZ" b="1" dirty="0" smtClean="0">
                <a:solidFill>
                  <a:srgbClr val="000000"/>
                </a:solidFill>
                <a:latin typeface="Calibri" pitchFamily="34" charset="0"/>
              </a:rPr>
              <a:t/>
            </a:r>
            <a:br>
              <a:rPr lang="en-NZ" b="1" dirty="0" smtClean="0">
                <a:solidFill>
                  <a:srgbClr val="000000"/>
                </a:solidFill>
                <a:latin typeface="Calibri" pitchFamily="34" charset="0"/>
              </a:rPr>
            </a:br>
            <a:r>
              <a:rPr lang="en-NZ" b="1" dirty="0" smtClean="0">
                <a:solidFill>
                  <a:srgbClr val="000000"/>
                </a:solidFill>
                <a:latin typeface="Calibri" pitchFamily="34" charset="0"/>
              </a:rPr>
              <a:t>School </a:t>
            </a:r>
            <a:r>
              <a:rPr lang="en-NZ" b="1" dirty="0">
                <a:solidFill>
                  <a:srgbClr val="000000"/>
                </a:solidFill>
                <a:latin typeface="Calibri" pitchFamily="34" charset="0"/>
              </a:rPr>
              <a:t>of </a:t>
            </a:r>
            <a:r>
              <a:rPr lang="en-NZ" b="1" dirty="0" smtClean="0">
                <a:solidFill>
                  <a:srgbClr val="000000"/>
                </a:solidFill>
                <a:latin typeface="Calibri" pitchFamily="34" charset="0"/>
              </a:rPr>
              <a:t>Biological </a:t>
            </a:r>
            <a:r>
              <a:rPr lang="en-NZ" b="1" dirty="0">
                <a:solidFill>
                  <a:srgbClr val="000000"/>
                </a:solidFill>
                <a:latin typeface="Calibri" pitchFamily="34" charset="0"/>
              </a:rPr>
              <a:t>Sciences</a:t>
            </a:r>
          </a:p>
          <a:p>
            <a:pPr lvl="0" algn="l"/>
            <a:r>
              <a:rPr lang="en-NZ" b="1" i="1" dirty="0">
                <a:solidFill>
                  <a:srgbClr val="000000"/>
                </a:solidFill>
                <a:latin typeface="Calibri" pitchFamily="34" charset="0"/>
              </a:rPr>
              <a:t>College of </a:t>
            </a:r>
            <a:r>
              <a:rPr lang="en-NZ" b="1" i="1" dirty="0" smtClean="0">
                <a:solidFill>
                  <a:srgbClr val="000000"/>
                </a:solidFill>
                <a:latin typeface="Calibri" pitchFamily="34" charset="0"/>
              </a:rPr>
              <a:t>Science, University of Canterbury</a:t>
            </a:r>
            <a:endParaRPr lang="en-NZ"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000 Outreach\Gel Electrophoresis\photos\1 eppendorf D7X_19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29" y="1417340"/>
            <a:ext cx="2745962" cy="4127276"/>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title"/>
          </p:nvPr>
        </p:nvSpPr>
        <p:spPr>
          <a:xfrm>
            <a:off x="251520" y="337220"/>
            <a:ext cx="7772400" cy="648072"/>
          </a:xfrm>
        </p:spPr>
        <p:txBody>
          <a:bodyPr/>
          <a:lstStyle/>
          <a:p>
            <a:pPr algn="l" eaLnBrk="1" hangingPunct="1"/>
            <a:r>
              <a:rPr lang="en-NZ" sz="3200" b="1" dirty="0" smtClean="0">
                <a:solidFill>
                  <a:schemeClr val="bg1"/>
                </a:solidFill>
              </a:rPr>
              <a:t>Working with small volumes</a:t>
            </a:r>
            <a:endParaRPr lang="en-GB" sz="3200" b="1" dirty="0" smtClean="0">
              <a:solidFill>
                <a:schemeClr val="bg1"/>
              </a:solidFill>
            </a:endParaRPr>
          </a:p>
        </p:txBody>
      </p:sp>
      <p:sp>
        <p:nvSpPr>
          <p:cNvPr id="26627" name="Rectangle 3"/>
          <p:cNvSpPr>
            <a:spLocks noGrp="1" noChangeArrowheads="1"/>
          </p:cNvSpPr>
          <p:nvPr>
            <p:ph type="body" idx="1"/>
          </p:nvPr>
        </p:nvSpPr>
        <p:spPr>
          <a:xfrm>
            <a:off x="2847990" y="2281436"/>
            <a:ext cx="6188506" cy="1364571"/>
          </a:xfrm>
        </p:spPr>
        <p:txBody>
          <a:bodyPr/>
          <a:lstStyle/>
          <a:p>
            <a:pPr eaLnBrk="1" hangingPunct="1"/>
            <a:r>
              <a:rPr lang="en-NZ" sz="2800" dirty="0" smtClean="0"/>
              <a:t>Need to be accurate</a:t>
            </a:r>
          </a:p>
          <a:p>
            <a:pPr eaLnBrk="1" hangingPunct="1"/>
            <a:r>
              <a:rPr lang="en-NZ" sz="2800" dirty="0" smtClean="0"/>
              <a:t>1000 </a:t>
            </a:r>
            <a:r>
              <a:rPr lang="en-NZ" sz="2800" dirty="0" err="1" smtClean="0"/>
              <a:t>microlitres</a:t>
            </a:r>
            <a:r>
              <a:rPr lang="en-NZ" sz="2800" dirty="0" smtClean="0"/>
              <a:t> (</a:t>
            </a:r>
            <a:r>
              <a:rPr lang="en-US" sz="2800" dirty="0" smtClean="0">
                <a:cs typeface="Arial" charset="0"/>
              </a:rPr>
              <a:t>µL) </a:t>
            </a:r>
            <a:r>
              <a:rPr lang="en-NZ" sz="2800" dirty="0" smtClean="0"/>
              <a:t>= 1 millilitre (mL)   </a:t>
            </a:r>
            <a:endParaRPr lang="en-GB" sz="2800" dirty="0" smtClean="0"/>
          </a:p>
        </p:txBody>
      </p:sp>
      <p:sp>
        <p:nvSpPr>
          <p:cNvPr id="26629" name="Text Box 5"/>
          <p:cNvSpPr txBox="1">
            <a:spLocks noChangeArrowheads="1"/>
          </p:cNvSpPr>
          <p:nvPr/>
        </p:nvSpPr>
        <p:spPr bwMode="auto">
          <a:xfrm>
            <a:off x="827584" y="1705372"/>
            <a:ext cx="14403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000" b="1" dirty="0">
                <a:latin typeface="+mn-lt"/>
              </a:rPr>
              <a:t>micro pipette</a:t>
            </a:r>
            <a:endParaRPr lang="en-GB" sz="2000" b="1" dirty="0">
              <a:latin typeface="+mn-lt"/>
            </a:endParaRPr>
          </a:p>
        </p:txBody>
      </p:sp>
      <p:sp>
        <p:nvSpPr>
          <p:cNvPr id="26632" name="Text Box 8"/>
          <p:cNvSpPr txBox="1">
            <a:spLocks noChangeArrowheads="1"/>
          </p:cNvSpPr>
          <p:nvPr/>
        </p:nvSpPr>
        <p:spPr bwMode="auto">
          <a:xfrm>
            <a:off x="1763688" y="4346728"/>
            <a:ext cx="13282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000" b="1" dirty="0" err="1">
                <a:latin typeface="+mn-lt"/>
              </a:rPr>
              <a:t>Eppendorf</a:t>
            </a:r>
            <a:r>
              <a:rPr lang="en-NZ" sz="2000" b="1" dirty="0">
                <a:latin typeface="+mn-lt"/>
              </a:rPr>
              <a:t> tube</a:t>
            </a:r>
            <a:endParaRPr lang="en-GB" sz="2000" b="1" dirty="0">
              <a:latin typeface="+mn-lt"/>
            </a:endParaRPr>
          </a:p>
        </p:txBody>
      </p:sp>
    </p:spTree>
    <p:extLst>
      <p:ext uri="{BB962C8B-B14F-4D97-AF65-F5344CB8AC3E}">
        <p14:creationId xmlns:p14="http://schemas.microsoft.com/office/powerpoint/2010/main" val="1660712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bwMode="auto">
          <a:xfrm>
            <a:off x="707341" y="3477804"/>
            <a:ext cx="1817578" cy="1817578"/>
          </a:xfrm>
          <a:prstGeom prst="ellipse">
            <a:avLst/>
          </a:prstGeom>
          <a:noFill/>
          <a:ln w="1397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2" name="Oval 1"/>
          <p:cNvSpPr/>
          <p:nvPr/>
        </p:nvSpPr>
        <p:spPr bwMode="auto">
          <a:xfrm>
            <a:off x="724727" y="3505571"/>
            <a:ext cx="1748659" cy="1748659"/>
          </a:xfrm>
          <a:prstGeom prst="ellipse">
            <a:avLst/>
          </a:prstGeom>
          <a:noFill/>
          <a:ln w="101600" cap="flat" cmpd="sng" algn="ctr">
            <a:solidFill>
              <a:srgbClr val="FF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28680" name="Text Box 11"/>
          <p:cNvSpPr txBox="1">
            <a:spLocks noChangeArrowheads="1"/>
          </p:cNvSpPr>
          <p:nvPr/>
        </p:nvSpPr>
        <p:spPr bwMode="auto">
          <a:xfrm>
            <a:off x="272083" y="1345332"/>
            <a:ext cx="518477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800" dirty="0" smtClean="0">
                <a:latin typeface="+mn-lt"/>
              </a:rPr>
              <a:t>For measuring </a:t>
            </a:r>
            <a:r>
              <a:rPr lang="en-NZ" sz="2800" dirty="0">
                <a:latin typeface="+mn-lt"/>
              </a:rPr>
              <a:t>small volumes of liquid in </a:t>
            </a:r>
            <a:r>
              <a:rPr lang="en-NZ" sz="2800" dirty="0" err="1">
                <a:latin typeface="+mn-lt"/>
              </a:rPr>
              <a:t>microlitres</a:t>
            </a:r>
            <a:r>
              <a:rPr lang="en-NZ" sz="2800" dirty="0">
                <a:latin typeface="+mn-lt"/>
              </a:rPr>
              <a:t> ( </a:t>
            </a:r>
            <a:r>
              <a:rPr lang="en-US" sz="2800" dirty="0">
                <a:latin typeface="+mn-lt"/>
              </a:rPr>
              <a:t>µL </a:t>
            </a:r>
            <a:r>
              <a:rPr lang="en-US" sz="2800" dirty="0" smtClean="0">
                <a:latin typeface="+mn-lt"/>
              </a:rPr>
              <a:t>)</a:t>
            </a:r>
            <a:endParaRPr lang="en-US" sz="2800" dirty="0">
              <a:latin typeface="+mn-lt"/>
            </a:endParaRPr>
          </a:p>
          <a:p>
            <a:pPr algn="l" eaLnBrk="1" hangingPunct="1">
              <a:spcBef>
                <a:spcPct val="50000"/>
              </a:spcBef>
            </a:pPr>
            <a:r>
              <a:rPr lang="en-US" sz="2800" b="1" dirty="0" smtClean="0">
                <a:latin typeface="+mn-lt"/>
              </a:rPr>
              <a:t>1000 </a:t>
            </a:r>
            <a:r>
              <a:rPr lang="en-US" sz="2800" b="1" dirty="0">
                <a:latin typeface="+mn-lt"/>
              </a:rPr>
              <a:t>µL = 1 mL</a:t>
            </a:r>
            <a:endParaRPr lang="en-GB" sz="2800" b="1" dirty="0">
              <a:latin typeface="+mn-lt"/>
            </a:endParaRPr>
          </a:p>
        </p:txBody>
      </p:sp>
      <p:sp>
        <p:nvSpPr>
          <p:cNvPr id="10" name="Rectangle 2"/>
          <p:cNvSpPr txBox="1">
            <a:spLocks noChangeArrowheads="1"/>
          </p:cNvSpPr>
          <p:nvPr/>
        </p:nvSpPr>
        <p:spPr>
          <a:xfrm>
            <a:off x="251520" y="337220"/>
            <a:ext cx="7772400" cy="64807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smtClean="0">
                <a:solidFill>
                  <a:schemeClr val="bg1"/>
                </a:solidFill>
              </a:rPr>
              <a:t>Micropipettes</a:t>
            </a:r>
            <a:endParaRPr lang="en-GB" sz="3200" b="1" dirty="0" smtClean="0">
              <a:solidFill>
                <a:schemeClr val="bg1"/>
              </a:solidFill>
            </a:endParaRPr>
          </a:p>
        </p:txBody>
      </p:sp>
      <p:pic>
        <p:nvPicPr>
          <p:cNvPr id="33794" name="Picture 2" descr="M:\000 Outreach\Gel Electrophoresis\photos\1 depress 1 D7X_195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152"/>
          <a:stretch/>
        </p:blipFill>
        <p:spPr bwMode="auto">
          <a:xfrm>
            <a:off x="5796136" y="1094022"/>
            <a:ext cx="3341018" cy="466252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bwMode="auto">
          <a:xfrm>
            <a:off x="1006565" y="4386658"/>
            <a:ext cx="1219129" cy="0"/>
          </a:xfrm>
          <a:prstGeom prst="line">
            <a:avLst/>
          </a:prstGeom>
          <a:noFill/>
          <a:ln w="28575" cap="flat" cmpd="sng" algn="ctr">
            <a:solidFill>
              <a:schemeClr val="tx1"/>
            </a:solidFill>
            <a:prstDash val="solid"/>
            <a:round/>
            <a:headEnd type="none" w="med" len="med"/>
            <a:tailEnd type="none" w="med" len="med"/>
          </a:ln>
          <a:effectLst/>
        </p:spPr>
      </p:cxnSp>
      <p:sp>
        <p:nvSpPr>
          <p:cNvPr id="5" name="TextBox 4"/>
          <p:cNvSpPr txBox="1"/>
          <p:nvPr/>
        </p:nvSpPr>
        <p:spPr>
          <a:xfrm>
            <a:off x="554940" y="3786428"/>
            <a:ext cx="2088232" cy="1200329"/>
          </a:xfrm>
          <a:prstGeom prst="rect">
            <a:avLst/>
          </a:prstGeom>
          <a:noFill/>
        </p:spPr>
        <p:txBody>
          <a:bodyPr wrap="square" rtlCol="0">
            <a:spAutoFit/>
          </a:bodyPr>
          <a:lstStyle/>
          <a:p>
            <a:r>
              <a:rPr lang="en-NZ" sz="2400" b="1" dirty="0" smtClean="0"/>
              <a:t>2</a:t>
            </a:r>
          </a:p>
          <a:p>
            <a:endParaRPr lang="en-NZ" sz="2400" b="1" dirty="0" smtClean="0"/>
          </a:p>
          <a:p>
            <a:r>
              <a:rPr lang="en-NZ" sz="2400" b="1" dirty="0" smtClean="0"/>
              <a:t>20</a:t>
            </a:r>
            <a:endParaRPr lang="en-NZ" sz="2400" b="1" dirty="0"/>
          </a:p>
        </p:txBody>
      </p:sp>
      <p:sp>
        <p:nvSpPr>
          <p:cNvPr id="17" name="Text Box 11"/>
          <p:cNvSpPr txBox="1">
            <a:spLocks noChangeArrowheads="1"/>
          </p:cNvSpPr>
          <p:nvPr/>
        </p:nvSpPr>
        <p:spPr bwMode="auto">
          <a:xfrm>
            <a:off x="2864470" y="3858061"/>
            <a:ext cx="26352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000" b="1" dirty="0" smtClean="0">
                <a:latin typeface="+mn-lt"/>
              </a:rPr>
              <a:t>This pipette can be used for volumes between 2 and 20 </a:t>
            </a:r>
            <a:r>
              <a:rPr lang="en-US" sz="2000" b="1" dirty="0">
                <a:latin typeface="+mn-lt"/>
              </a:rPr>
              <a:t>µ</a:t>
            </a:r>
            <a:r>
              <a:rPr lang="en-NZ" sz="2000" b="1" dirty="0" smtClean="0">
                <a:latin typeface="+mn-lt"/>
              </a:rPr>
              <a:t>L</a:t>
            </a:r>
            <a:endParaRPr lang="en-GB" sz="2000" b="1" dirty="0">
              <a:latin typeface="+mn-lt"/>
            </a:endParaRPr>
          </a:p>
        </p:txBody>
      </p:sp>
    </p:spTree>
    <p:extLst>
      <p:ext uri="{BB962C8B-B14F-4D97-AF65-F5344CB8AC3E}">
        <p14:creationId xmlns:p14="http://schemas.microsoft.com/office/powerpoint/2010/main" val="1347456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7544" y="1705372"/>
            <a:ext cx="7740351" cy="2496029"/>
          </a:xfrm>
        </p:spPr>
        <p:txBody>
          <a:bodyPr/>
          <a:lstStyle/>
          <a:p>
            <a:pPr algn="l" eaLnBrk="1" hangingPunct="1"/>
            <a:r>
              <a:rPr lang="en-NZ" sz="3200" dirty="0" smtClean="0">
                <a:latin typeface="+mn-lt"/>
              </a:rPr>
              <a:t>Practise filling and emptying  the pipette with </a:t>
            </a:r>
            <a:r>
              <a:rPr lang="en-NZ" sz="3200" b="1" dirty="0" smtClean="0">
                <a:latin typeface="+mn-lt"/>
              </a:rPr>
              <a:t>10 </a:t>
            </a:r>
            <a:r>
              <a:rPr lang="en-US" sz="3200" b="1" dirty="0" smtClean="0">
                <a:solidFill>
                  <a:schemeClr val="tx1"/>
                </a:solidFill>
                <a:latin typeface="+mn-lt"/>
              </a:rPr>
              <a:t>µL</a:t>
            </a:r>
            <a:r>
              <a:rPr lang="en-US" sz="3200" dirty="0" smtClean="0">
                <a:solidFill>
                  <a:schemeClr val="tx1"/>
                </a:solidFill>
                <a:latin typeface="+mn-lt"/>
              </a:rPr>
              <a:t> of water. </a:t>
            </a:r>
            <a:br>
              <a:rPr lang="en-US" sz="3200" dirty="0" smtClean="0">
                <a:solidFill>
                  <a:schemeClr val="tx1"/>
                </a:solidFill>
                <a:latin typeface="+mn-lt"/>
              </a:rPr>
            </a:br>
            <a:r>
              <a:rPr lang="en-US" sz="3200" dirty="0">
                <a:solidFill>
                  <a:schemeClr val="tx1"/>
                </a:solidFill>
                <a:latin typeface="+mn-lt"/>
              </a:rPr>
              <a:t/>
            </a:r>
            <a:br>
              <a:rPr lang="en-US" sz="3200" dirty="0">
                <a:solidFill>
                  <a:schemeClr val="tx1"/>
                </a:solidFill>
                <a:latin typeface="+mn-lt"/>
              </a:rPr>
            </a:br>
            <a:r>
              <a:rPr lang="en-US" sz="3200" dirty="0" smtClean="0">
                <a:solidFill>
                  <a:schemeClr val="tx1"/>
                </a:solidFill>
                <a:latin typeface="+mn-lt"/>
              </a:rPr>
              <a:t>Put the droplets onto the </a:t>
            </a:r>
            <a:r>
              <a:rPr lang="en-US" sz="3200" dirty="0" err="1" smtClean="0">
                <a:solidFill>
                  <a:schemeClr val="tx1"/>
                </a:solidFill>
                <a:latin typeface="+mn-lt"/>
              </a:rPr>
              <a:t>Parafilm</a:t>
            </a:r>
            <a:r>
              <a:rPr lang="en-US" sz="3200" dirty="0" smtClean="0">
                <a:solidFill>
                  <a:schemeClr val="tx1"/>
                </a:solidFill>
                <a:latin typeface="+mn-lt"/>
              </a:rPr>
              <a:t> – do they look the same size?</a:t>
            </a:r>
            <a:endParaRPr lang="en-GB" sz="3200" dirty="0" smtClean="0">
              <a:solidFill>
                <a:schemeClr val="tx1"/>
              </a:solidFill>
              <a:latin typeface="+mn-lt"/>
            </a:endParaRPr>
          </a:p>
        </p:txBody>
      </p:sp>
      <p:sp>
        <p:nvSpPr>
          <p:cNvPr id="5" name="Rectangle 2"/>
          <p:cNvSpPr txBox="1">
            <a:spLocks noChangeArrowheads="1"/>
          </p:cNvSpPr>
          <p:nvPr/>
        </p:nvSpPr>
        <p:spPr bwMode="auto">
          <a:xfrm>
            <a:off x="251520" y="337220"/>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smtClean="0">
                <a:solidFill>
                  <a:schemeClr val="bg1"/>
                </a:solidFill>
              </a:rPr>
              <a:t>Activity</a:t>
            </a:r>
            <a:endParaRPr lang="en-GB" sz="3200" b="1" dirty="0" smtClean="0">
              <a:solidFill>
                <a:schemeClr val="bg1"/>
              </a:solidFill>
            </a:endParaRPr>
          </a:p>
        </p:txBody>
      </p:sp>
    </p:spTree>
    <p:extLst>
      <p:ext uri="{BB962C8B-B14F-4D97-AF65-F5344CB8AC3E}">
        <p14:creationId xmlns:p14="http://schemas.microsoft.com/office/powerpoint/2010/main" val="10276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73324"/>
            <a:ext cx="7560840" cy="660073"/>
          </a:xfrm>
        </p:spPr>
        <p:txBody>
          <a:bodyPr/>
          <a:lstStyle/>
          <a:p>
            <a:pPr marL="0" indent="0">
              <a:buNone/>
            </a:pPr>
            <a:r>
              <a:rPr lang="en-NZ" sz="2800" dirty="0"/>
              <a:t>DNA from </a:t>
            </a:r>
            <a:r>
              <a:rPr lang="en-AU" sz="2800" b="1" dirty="0"/>
              <a:t>λ </a:t>
            </a:r>
            <a:r>
              <a:rPr lang="en-AU" sz="2800" b="1" dirty="0" err="1"/>
              <a:t>bacteriophage</a:t>
            </a:r>
            <a:r>
              <a:rPr lang="en-AU" sz="2800" dirty="0"/>
              <a:t>  or  </a:t>
            </a:r>
            <a:r>
              <a:rPr lang="en-AU" sz="2800" b="1" dirty="0"/>
              <a:t>lambda phage</a:t>
            </a:r>
            <a:endParaRPr lang="en-NZ" sz="2800" dirty="0"/>
          </a:p>
        </p:txBody>
      </p:sp>
      <p:pic>
        <p:nvPicPr>
          <p:cNvPr id="4" name="Picture 3" descr="Lambda_phage.jpg"/>
          <p:cNvPicPr>
            <a:picLocks noChangeAspect="1"/>
          </p:cNvPicPr>
          <p:nvPr/>
        </p:nvPicPr>
        <p:blipFill>
          <a:blip r:embed="rId3" cstate="print"/>
          <a:stretch>
            <a:fillRect/>
          </a:stretch>
        </p:blipFill>
        <p:spPr>
          <a:xfrm>
            <a:off x="755576" y="1974726"/>
            <a:ext cx="3029016" cy="3096344"/>
          </a:xfrm>
          <a:prstGeom prst="rect">
            <a:avLst/>
          </a:prstGeom>
        </p:spPr>
      </p:pic>
      <p:pic>
        <p:nvPicPr>
          <p:cNvPr id="6" name="Picture 2" descr="Lambda phage.">
            <a:hlinkClick r:id="rId4"/>
          </p:cNvPr>
          <p:cNvPicPr>
            <a:picLocks noChangeAspect="1" noChangeArrowheads="1"/>
          </p:cNvPicPr>
          <p:nvPr/>
        </p:nvPicPr>
        <p:blipFill>
          <a:blip r:embed="rId5" cstate="print"/>
          <a:srcRect/>
          <a:stretch>
            <a:fillRect/>
          </a:stretch>
        </p:blipFill>
        <p:spPr bwMode="auto">
          <a:xfrm>
            <a:off x="4644206" y="1993404"/>
            <a:ext cx="4032250" cy="2520280"/>
          </a:xfrm>
          <a:prstGeom prst="rect">
            <a:avLst/>
          </a:prstGeom>
          <a:noFill/>
          <a:ln w="9525">
            <a:noFill/>
            <a:miter lim="800000"/>
            <a:headEnd/>
            <a:tailEnd/>
          </a:ln>
        </p:spPr>
      </p:pic>
      <p:sp>
        <p:nvSpPr>
          <p:cNvPr id="7" name="Oval 4"/>
          <p:cNvSpPr>
            <a:spLocks noChangeArrowheads="1"/>
          </p:cNvSpPr>
          <p:nvPr/>
        </p:nvSpPr>
        <p:spPr bwMode="auto">
          <a:xfrm>
            <a:off x="6844035" y="2883034"/>
            <a:ext cx="358775" cy="119063"/>
          </a:xfrm>
          <a:prstGeom prst="ellipse">
            <a:avLst/>
          </a:prstGeom>
          <a:noFill/>
          <a:ln w="25400" algn="ctr">
            <a:solidFill>
              <a:schemeClr val="tx1"/>
            </a:solidFill>
            <a:round/>
            <a:headEnd/>
            <a:tailEnd/>
          </a:ln>
        </p:spPr>
        <p:txBody>
          <a:bodyPr wrap="none" anchor="ctr"/>
          <a:lstStyle/>
          <a:p>
            <a:pPr algn="ctr"/>
            <a:endParaRPr lang="en-NZ"/>
          </a:p>
        </p:txBody>
      </p:sp>
      <p:sp>
        <p:nvSpPr>
          <p:cNvPr id="9" name="Text Box 3"/>
          <p:cNvSpPr txBox="1">
            <a:spLocks noChangeArrowheads="1"/>
          </p:cNvSpPr>
          <p:nvPr/>
        </p:nvSpPr>
        <p:spPr bwMode="auto">
          <a:xfrm>
            <a:off x="4644206" y="4875465"/>
            <a:ext cx="2699866" cy="646331"/>
          </a:xfrm>
          <a:prstGeom prst="rect">
            <a:avLst/>
          </a:prstGeom>
          <a:noFill/>
          <a:ln w="9525" algn="ctr">
            <a:noFill/>
            <a:miter lim="800000"/>
            <a:headEnd/>
            <a:tailEnd/>
          </a:ln>
        </p:spPr>
        <p:txBody>
          <a:bodyPr wrap="square">
            <a:spAutoFit/>
          </a:bodyPr>
          <a:lstStyle/>
          <a:p>
            <a:pPr algn="l">
              <a:spcBef>
                <a:spcPct val="50000"/>
              </a:spcBef>
            </a:pPr>
            <a:r>
              <a:rPr lang="en-NZ" dirty="0"/>
              <a:t>A circular piece of </a:t>
            </a:r>
            <a:r>
              <a:rPr lang="en-NZ" b="1" dirty="0"/>
              <a:t>DNA</a:t>
            </a:r>
            <a:r>
              <a:rPr lang="en-NZ" dirty="0"/>
              <a:t> called a </a:t>
            </a:r>
            <a:r>
              <a:rPr lang="en-NZ" b="1" dirty="0"/>
              <a:t>plasmid.</a:t>
            </a:r>
            <a:endParaRPr lang="en-GB" b="1" dirty="0"/>
          </a:p>
        </p:txBody>
      </p:sp>
      <p:sp>
        <p:nvSpPr>
          <p:cNvPr id="10" name="Rectangle 2"/>
          <p:cNvSpPr txBox="1">
            <a:spLocks noChangeArrowheads="1"/>
          </p:cNvSpPr>
          <p:nvPr/>
        </p:nvSpPr>
        <p:spPr bwMode="auto">
          <a:xfrm>
            <a:off x="251520" y="331771"/>
            <a:ext cx="6800850" cy="65352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a:solidFill>
                  <a:schemeClr val="bg1"/>
                </a:solidFill>
                <a:cs typeface="Arial" pitchFamily="34" charset="0"/>
              </a:rPr>
              <a:t>Today: The DNA</a:t>
            </a:r>
            <a:endParaRPr lang="en-AU" sz="3200" b="1" dirty="0" smtClean="0">
              <a:solidFill>
                <a:schemeClr val="bg1"/>
              </a:solidFill>
              <a:cs typeface="Arial" pitchFamily="34" charset="0"/>
            </a:endParaRPr>
          </a:p>
        </p:txBody>
      </p:sp>
      <p:cxnSp>
        <p:nvCxnSpPr>
          <p:cNvPr id="12" name="Straight Arrow Connector 11"/>
          <p:cNvCxnSpPr/>
          <p:nvPr/>
        </p:nvCxnSpPr>
        <p:spPr bwMode="auto">
          <a:xfrm flipV="1">
            <a:off x="5508104" y="3105522"/>
            <a:ext cx="1335931" cy="1696194"/>
          </a:xfrm>
          <a:prstGeom prst="straightConnector1">
            <a:avLst/>
          </a:prstGeom>
          <a:noFill/>
          <a:ln w="76200" cap="flat" cmpd="sng" algn="ctr">
            <a:solidFill>
              <a:srgbClr val="00B0F0"/>
            </a:solidFill>
            <a:prstDash val="solid"/>
            <a:round/>
            <a:headEnd type="none" w="med" len="med"/>
            <a:tailEnd type="arrow"/>
          </a:ln>
          <a:effectLst/>
        </p:spPr>
      </p:cxnSp>
    </p:spTree>
    <p:extLst>
      <p:ext uri="{BB962C8B-B14F-4D97-AF65-F5344CB8AC3E}">
        <p14:creationId xmlns:p14="http://schemas.microsoft.com/office/powerpoint/2010/main" val="287605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000 Outreach\Gel Electrophoresis\Bacteriophage_lambda_genome_insertion_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148654"/>
            <a:ext cx="4784626" cy="44926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251520" y="331771"/>
            <a:ext cx="6800850" cy="653521"/>
          </a:xfrm>
          <a:prstGeom prst="rect">
            <a:avLst/>
          </a:prstGeom>
        </p:spPr>
        <p:txBody>
          <a:bodyPr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ct val="50000"/>
              </a:spcBef>
            </a:pPr>
            <a:r>
              <a:rPr lang="en-NZ" sz="3200" b="1" dirty="0" smtClean="0">
                <a:solidFill>
                  <a:schemeClr val="bg1"/>
                </a:solidFill>
                <a:cs typeface="Arial" pitchFamily="34" charset="0"/>
              </a:rPr>
              <a:t>Virus building instructions</a:t>
            </a:r>
            <a:endParaRPr lang="en-NZ" sz="3200" b="1" dirty="0">
              <a:solidFill>
                <a:schemeClr val="bg1"/>
              </a:solidFill>
              <a:cs typeface="Arial" pitchFamily="34" charset="0"/>
            </a:endParaRPr>
          </a:p>
        </p:txBody>
      </p:sp>
      <p:pic>
        <p:nvPicPr>
          <p:cNvPr id="5" name="Picture 2" descr="M:\000 Outreach\Gel Electrophoresis\Bacteriophage_lambda_genome_insertion_cropped.jpg"/>
          <p:cNvPicPr>
            <a:picLocks noChangeAspect="1" noChangeArrowheads="1"/>
          </p:cNvPicPr>
          <p:nvPr/>
        </p:nvPicPr>
        <p:blipFill rotWithShape="1">
          <a:blip r:embed="rId3">
            <a:extLst>
              <a:ext uri="{28A0092B-C50C-407E-A947-70E740481C1C}">
                <a14:useLocalDpi xmlns:a14="http://schemas.microsoft.com/office/drawing/2010/main" val="0"/>
              </a:ext>
            </a:extLst>
          </a:blip>
          <a:srcRect l="63033" t="30360" b="11760"/>
          <a:stretch/>
        </p:blipFill>
        <p:spPr bwMode="auto">
          <a:xfrm>
            <a:off x="5220072" y="1201316"/>
            <a:ext cx="3064868" cy="450587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bwMode="auto">
          <a:xfrm flipV="1">
            <a:off x="5041057" y="3505572"/>
            <a:ext cx="1728192" cy="216024"/>
          </a:xfrm>
          <a:prstGeom prst="straightConnector1">
            <a:avLst/>
          </a:prstGeom>
          <a:noFill/>
          <a:ln w="76200" cap="flat" cmpd="sng" algn="ctr">
            <a:solidFill>
              <a:srgbClr val="00B0F0"/>
            </a:solidFill>
            <a:prstDash val="solid"/>
            <a:round/>
            <a:headEnd type="none" w="med" len="med"/>
            <a:tailEnd type="arrow"/>
          </a:ln>
          <a:effectLst/>
        </p:spPr>
      </p:cxnSp>
    </p:spTree>
    <p:extLst>
      <p:ext uri="{BB962C8B-B14F-4D97-AF65-F5344CB8AC3E}">
        <p14:creationId xmlns:p14="http://schemas.microsoft.com/office/powerpoint/2010/main" val="463819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10044">
            <a:off x="1737576" y="1725539"/>
            <a:ext cx="12287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a:xfrm>
            <a:off x="251520" y="331771"/>
            <a:ext cx="6800850" cy="653521"/>
          </a:xfrm>
          <a:prstGeom prst="rect">
            <a:avLst/>
          </a:prstGeom>
        </p:spPr>
        <p:txBody>
          <a:bodyPr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ct val="50000"/>
              </a:spcBef>
            </a:pPr>
            <a:r>
              <a:rPr lang="en-NZ" sz="3200" b="1" dirty="0">
                <a:solidFill>
                  <a:schemeClr val="bg1"/>
                </a:solidFill>
                <a:cs typeface="Arial" pitchFamily="34" charset="0"/>
              </a:rPr>
              <a:t>Bacteria fight back!</a:t>
            </a:r>
          </a:p>
        </p:txBody>
      </p:sp>
      <p:sp>
        <p:nvSpPr>
          <p:cNvPr id="3" name="Rectangle 2"/>
          <p:cNvSpPr/>
          <p:nvPr/>
        </p:nvSpPr>
        <p:spPr>
          <a:xfrm>
            <a:off x="1259632" y="2497460"/>
            <a:ext cx="1542578" cy="707886"/>
          </a:xfrm>
          <a:prstGeom prst="rect">
            <a:avLst/>
          </a:prstGeom>
        </p:spPr>
        <p:txBody>
          <a:bodyPr wrap="square">
            <a:spAutoFit/>
          </a:bodyPr>
          <a:lstStyle/>
          <a:p>
            <a:pPr algn="l"/>
            <a:r>
              <a:rPr lang="en-NZ" sz="2000" b="1" dirty="0">
                <a:latin typeface="+mn-lt"/>
              </a:rPr>
              <a:t>Restriction </a:t>
            </a:r>
            <a:r>
              <a:rPr lang="en-NZ" sz="2000" b="1" dirty="0" smtClean="0">
                <a:latin typeface="+mn-lt"/>
              </a:rPr>
              <a:t>enzyme</a:t>
            </a:r>
            <a:endParaRPr lang="en-NZ" sz="2000" b="1" dirty="0">
              <a:latin typeface="+mn-lt"/>
            </a:endParaRPr>
          </a:p>
        </p:txBody>
      </p:sp>
      <p:pic>
        <p:nvPicPr>
          <p:cNvPr id="4" name="Picture 4" descr="EM of Lambda attacking coli"/>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948" r="4242"/>
          <a:stretch/>
        </p:blipFill>
        <p:spPr bwMode="auto">
          <a:xfrm>
            <a:off x="5938192" y="1190651"/>
            <a:ext cx="3098304" cy="442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3171331" y="2385916"/>
            <a:ext cx="16451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spcBef>
                <a:spcPct val="50000"/>
              </a:spcBef>
            </a:pPr>
            <a:r>
              <a:rPr lang="en-NZ" sz="2000" b="1" dirty="0">
                <a:solidFill>
                  <a:srgbClr val="3399FF"/>
                </a:solidFill>
                <a:latin typeface="+mn-lt"/>
              </a:rPr>
              <a:t>DNA </a:t>
            </a:r>
            <a:br>
              <a:rPr lang="en-NZ" sz="2000" b="1" dirty="0">
                <a:solidFill>
                  <a:srgbClr val="3399FF"/>
                </a:solidFill>
                <a:latin typeface="+mn-lt"/>
              </a:rPr>
            </a:br>
            <a:r>
              <a:rPr lang="en-NZ" sz="2000" b="1" dirty="0" smtClean="0">
                <a:solidFill>
                  <a:srgbClr val="3399FF"/>
                </a:solidFill>
                <a:latin typeface="+mn-lt"/>
              </a:rPr>
              <a:t>plasmid</a:t>
            </a:r>
            <a:endParaRPr lang="en-GB" sz="2000" b="1" dirty="0">
              <a:solidFill>
                <a:srgbClr val="3399FF"/>
              </a:solidFill>
              <a:latin typeface="+mn-lt"/>
            </a:endParaRPr>
          </a:p>
        </p:txBody>
      </p:sp>
      <p:sp>
        <p:nvSpPr>
          <p:cNvPr id="7" name="Oval 6"/>
          <p:cNvSpPr/>
          <p:nvPr/>
        </p:nvSpPr>
        <p:spPr bwMode="auto">
          <a:xfrm>
            <a:off x="3135444" y="1832934"/>
            <a:ext cx="1731562" cy="1771776"/>
          </a:xfrm>
          <a:prstGeom prst="ellipse">
            <a:avLst/>
          </a:prstGeom>
          <a:noFill/>
          <a:ln w="76200"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3228851" y="1932395"/>
            <a:ext cx="1544748" cy="1572855"/>
          </a:xfrm>
          <a:prstGeom prst="ellipse">
            <a:avLst/>
          </a:prstGeom>
          <a:noFill/>
          <a:ln w="76200"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9" name="Text Box 6"/>
          <p:cNvSpPr txBox="1">
            <a:spLocks noChangeArrowheads="1"/>
          </p:cNvSpPr>
          <p:nvPr/>
        </p:nvSpPr>
        <p:spPr bwMode="auto">
          <a:xfrm>
            <a:off x="243905" y="4297660"/>
            <a:ext cx="55446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000" dirty="0">
                <a:latin typeface="+mn-lt"/>
              </a:rPr>
              <a:t>Restriction enzymes cut at specific DNA </a:t>
            </a:r>
            <a:r>
              <a:rPr lang="en-NZ" sz="2000" dirty="0" smtClean="0">
                <a:latin typeface="+mn-lt"/>
              </a:rPr>
              <a:t>sequences.</a:t>
            </a:r>
            <a:endParaRPr lang="en-NZ" sz="2000" dirty="0">
              <a:latin typeface="+mn-lt"/>
            </a:endParaRPr>
          </a:p>
          <a:p>
            <a:pPr algn="l" eaLnBrk="1" hangingPunct="1">
              <a:spcBef>
                <a:spcPct val="50000"/>
              </a:spcBef>
            </a:pPr>
            <a:r>
              <a:rPr lang="en-NZ" sz="2000" dirty="0">
                <a:latin typeface="+mn-lt"/>
              </a:rPr>
              <a:t>There are many different restriction enzymes</a:t>
            </a:r>
            <a:r>
              <a:rPr lang="en-NZ" sz="2000" dirty="0" smtClean="0">
                <a:latin typeface="+mn-lt"/>
              </a:rPr>
              <a:t>.</a:t>
            </a:r>
            <a:endParaRPr lang="en-GB" sz="2800" dirty="0">
              <a:latin typeface="+mn-lt"/>
            </a:endParaRPr>
          </a:p>
        </p:txBody>
      </p:sp>
    </p:spTree>
    <p:extLst>
      <p:ext uri="{BB962C8B-B14F-4D97-AF65-F5344CB8AC3E}">
        <p14:creationId xmlns:p14="http://schemas.microsoft.com/office/powerpoint/2010/main" val="6052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47021" y="1417340"/>
            <a:ext cx="75605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800" dirty="0">
                <a:latin typeface="+mn-lt"/>
              </a:rPr>
              <a:t>There are many different restriction </a:t>
            </a:r>
            <a:r>
              <a:rPr lang="en-NZ" sz="2800" dirty="0" smtClean="0">
                <a:latin typeface="+mn-lt"/>
              </a:rPr>
              <a:t>enzymes.</a:t>
            </a:r>
            <a:br>
              <a:rPr lang="en-NZ" sz="2800" dirty="0" smtClean="0">
                <a:latin typeface="+mn-lt"/>
              </a:rPr>
            </a:br>
            <a:r>
              <a:rPr lang="en-NZ" sz="2800" dirty="0" smtClean="0">
                <a:latin typeface="+mn-lt"/>
              </a:rPr>
              <a:t>We </a:t>
            </a:r>
            <a:r>
              <a:rPr lang="en-NZ" sz="2800" dirty="0">
                <a:latin typeface="+mn-lt"/>
              </a:rPr>
              <a:t>will use two</a:t>
            </a:r>
            <a:r>
              <a:rPr lang="en-NZ" sz="2800" dirty="0" smtClean="0">
                <a:latin typeface="+mn-lt"/>
              </a:rPr>
              <a:t>:</a:t>
            </a:r>
            <a:endParaRPr lang="en-NZ" sz="2800" dirty="0">
              <a:latin typeface="+mn-lt"/>
            </a:endParaRPr>
          </a:p>
        </p:txBody>
      </p:sp>
      <p:sp>
        <p:nvSpPr>
          <p:cNvPr id="17414" name="Text Box 6"/>
          <p:cNvSpPr txBox="1">
            <a:spLocks noChangeArrowheads="1"/>
          </p:cNvSpPr>
          <p:nvPr/>
        </p:nvSpPr>
        <p:spPr bwMode="auto">
          <a:xfrm>
            <a:off x="1817241" y="2569468"/>
            <a:ext cx="52562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spcBef>
                <a:spcPct val="50000"/>
              </a:spcBef>
            </a:pPr>
            <a:r>
              <a:rPr lang="en-NZ" sz="2800" b="1" dirty="0" err="1">
                <a:latin typeface="+mn-lt"/>
              </a:rPr>
              <a:t>EcoRI</a:t>
            </a:r>
            <a:r>
              <a:rPr lang="en-NZ" sz="2800" dirty="0">
                <a:latin typeface="+mn-lt"/>
              </a:rPr>
              <a:t> </a:t>
            </a:r>
            <a:r>
              <a:rPr lang="en-NZ" sz="2800" dirty="0" smtClean="0">
                <a:latin typeface="+mn-lt"/>
              </a:rPr>
              <a:t>    and     </a:t>
            </a:r>
            <a:r>
              <a:rPr lang="en-NZ" sz="2800" b="1" dirty="0" err="1" smtClean="0">
                <a:latin typeface="+mn-lt"/>
              </a:rPr>
              <a:t>HindIII</a:t>
            </a:r>
            <a:endParaRPr lang="en-GB" sz="2800" b="1" dirty="0">
              <a:latin typeface="+mn-lt"/>
            </a:endParaRP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00000">
            <a:off x="2635139" y="3400537"/>
            <a:ext cx="12287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41124">
            <a:off x="4762145" y="3421298"/>
            <a:ext cx="12287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8"/>
          <p:cNvSpPr txBox="1">
            <a:spLocks noChangeArrowheads="1"/>
          </p:cNvSpPr>
          <p:nvPr/>
        </p:nvSpPr>
        <p:spPr bwMode="auto">
          <a:xfrm>
            <a:off x="2195736" y="4632036"/>
            <a:ext cx="1656184" cy="707886"/>
          </a:xfrm>
          <a:prstGeom prst="rect">
            <a:avLst/>
          </a:prstGeom>
          <a:noFill/>
          <a:ln w="9525">
            <a:noFill/>
            <a:miter lim="800000"/>
            <a:headEnd/>
            <a:tailEnd/>
          </a:ln>
        </p:spPr>
        <p:txBody>
          <a:bodyPr wrap="square">
            <a:spAutoFit/>
          </a:bodyPr>
          <a:lstStyle/>
          <a:p>
            <a:pPr>
              <a:spcBef>
                <a:spcPct val="50000"/>
              </a:spcBef>
            </a:pPr>
            <a:r>
              <a:rPr lang="en-NZ" sz="2000" b="1" dirty="0">
                <a:latin typeface="+mn-lt"/>
              </a:rPr>
              <a:t>----GAATTC-</a:t>
            </a:r>
            <a:r>
              <a:rPr lang="en-NZ" sz="2000" b="1" dirty="0" smtClean="0">
                <a:latin typeface="+mn-lt"/>
              </a:rPr>
              <a:t>---</a:t>
            </a:r>
            <a:br>
              <a:rPr lang="en-NZ" sz="2000" b="1" dirty="0" smtClean="0">
                <a:latin typeface="+mn-lt"/>
              </a:rPr>
            </a:br>
            <a:r>
              <a:rPr lang="en-NZ" sz="2000" b="1" dirty="0" smtClean="0">
                <a:latin typeface="+mn-lt"/>
              </a:rPr>
              <a:t>----</a:t>
            </a:r>
            <a:r>
              <a:rPr lang="en-NZ" sz="2000" b="1" dirty="0">
                <a:latin typeface="+mn-lt"/>
              </a:rPr>
              <a:t>CTTAAG----</a:t>
            </a:r>
            <a:endParaRPr lang="en-GB" sz="2000" b="1" dirty="0">
              <a:latin typeface="+mn-lt"/>
            </a:endParaRPr>
          </a:p>
        </p:txBody>
      </p:sp>
      <p:sp>
        <p:nvSpPr>
          <p:cNvPr id="7" name="Text Box 18"/>
          <p:cNvSpPr txBox="1">
            <a:spLocks noChangeArrowheads="1"/>
          </p:cNvSpPr>
          <p:nvPr/>
        </p:nvSpPr>
        <p:spPr bwMode="auto">
          <a:xfrm>
            <a:off x="4572000" y="4632036"/>
            <a:ext cx="2068835" cy="707886"/>
          </a:xfrm>
          <a:prstGeom prst="rect">
            <a:avLst/>
          </a:prstGeom>
          <a:noFill/>
          <a:ln w="9525">
            <a:noFill/>
            <a:miter lim="800000"/>
            <a:headEnd/>
            <a:tailEnd/>
          </a:ln>
        </p:spPr>
        <p:txBody>
          <a:bodyPr wrap="square">
            <a:spAutoFit/>
          </a:bodyPr>
          <a:lstStyle/>
          <a:p>
            <a:pPr>
              <a:spcBef>
                <a:spcPct val="50000"/>
              </a:spcBef>
            </a:pPr>
            <a:r>
              <a:rPr lang="en-NZ" sz="2000" b="1" dirty="0">
                <a:latin typeface="+mn-lt"/>
              </a:rPr>
              <a:t>----AAGCTT-</a:t>
            </a:r>
            <a:r>
              <a:rPr lang="en-NZ" sz="2000" b="1" dirty="0" smtClean="0">
                <a:latin typeface="+mn-lt"/>
              </a:rPr>
              <a:t>---</a:t>
            </a:r>
            <a:br>
              <a:rPr lang="en-NZ" sz="2000" b="1" dirty="0" smtClean="0">
                <a:latin typeface="+mn-lt"/>
              </a:rPr>
            </a:br>
            <a:r>
              <a:rPr lang="en-NZ" sz="2000" b="1" dirty="0" smtClean="0">
                <a:latin typeface="+mn-lt"/>
              </a:rPr>
              <a:t>----</a:t>
            </a:r>
            <a:r>
              <a:rPr lang="en-NZ" sz="2000" b="1" dirty="0">
                <a:latin typeface="+mn-lt"/>
              </a:rPr>
              <a:t>TTCGAA----</a:t>
            </a:r>
            <a:endParaRPr lang="en-GB" sz="2000" b="1" dirty="0">
              <a:latin typeface="+mn-lt"/>
            </a:endParaRPr>
          </a:p>
        </p:txBody>
      </p:sp>
      <p:sp>
        <p:nvSpPr>
          <p:cNvPr id="8" name="Rectangle 2"/>
          <p:cNvSpPr txBox="1">
            <a:spLocks noChangeArrowheads="1"/>
          </p:cNvSpPr>
          <p:nvPr/>
        </p:nvSpPr>
        <p:spPr>
          <a:xfrm>
            <a:off x="251520" y="331771"/>
            <a:ext cx="6800850" cy="653521"/>
          </a:xfrm>
          <a:prstGeom prst="rect">
            <a:avLst/>
          </a:prstGeom>
        </p:spPr>
        <p:txBody>
          <a:bodyPr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ct val="50000"/>
              </a:spcBef>
            </a:pPr>
            <a:r>
              <a:rPr lang="en-NZ" sz="3200" b="1" dirty="0" smtClean="0">
                <a:solidFill>
                  <a:schemeClr val="bg1"/>
                </a:solidFill>
                <a:cs typeface="Arial" pitchFamily="34" charset="0"/>
              </a:rPr>
              <a:t>Restriction enzymes</a:t>
            </a:r>
            <a:endParaRPr lang="en-NZ" sz="3200" b="1" dirty="0">
              <a:solidFill>
                <a:schemeClr val="bg1"/>
              </a:solidFill>
              <a:cs typeface="Arial" pitchFamily="34" charset="0"/>
            </a:endParaRPr>
          </a:p>
        </p:txBody>
      </p:sp>
    </p:spTree>
    <p:extLst>
      <p:ext uri="{BB962C8B-B14F-4D97-AF65-F5344CB8AC3E}">
        <p14:creationId xmlns:p14="http://schemas.microsoft.com/office/powerpoint/2010/main" val="3211987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14090" y="2463339"/>
            <a:ext cx="9879183" cy="70189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2" name="Rectangle 1"/>
          <p:cNvSpPr/>
          <p:nvPr/>
        </p:nvSpPr>
        <p:spPr bwMode="auto">
          <a:xfrm>
            <a:off x="-180976" y="3160088"/>
            <a:ext cx="9846069" cy="70189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18434" name="Rectangle 4"/>
          <p:cNvSpPr>
            <a:spLocks noChangeArrowheads="1"/>
          </p:cNvSpPr>
          <p:nvPr/>
        </p:nvSpPr>
        <p:spPr bwMode="auto">
          <a:xfrm>
            <a:off x="4446297" y="177192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NZ"/>
          </a:p>
        </p:txBody>
      </p:sp>
      <p:sp>
        <p:nvSpPr>
          <p:cNvPr id="18435" name="Text Box 13"/>
          <p:cNvSpPr txBox="1">
            <a:spLocks noChangeArrowheads="1"/>
          </p:cNvSpPr>
          <p:nvPr/>
        </p:nvSpPr>
        <p:spPr bwMode="auto">
          <a:xfrm>
            <a:off x="1274764" y="4057386"/>
            <a:ext cx="30813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spcBef>
                <a:spcPct val="50000"/>
              </a:spcBef>
            </a:pPr>
            <a:endParaRPr lang="en-US"/>
          </a:p>
        </p:txBody>
      </p:sp>
      <p:sp>
        <p:nvSpPr>
          <p:cNvPr id="18436" name="Rectangle 15"/>
          <p:cNvSpPr>
            <a:spLocks noChangeArrowheads="1"/>
          </p:cNvSpPr>
          <p:nvPr/>
        </p:nvSpPr>
        <p:spPr bwMode="auto">
          <a:xfrm>
            <a:off x="0" y="1057011"/>
            <a:ext cx="9144000" cy="3780896"/>
          </a:xfrm>
          <a:prstGeom prst="rect">
            <a:avLst/>
          </a:prstGeom>
          <a:noFill/>
          <a:ln>
            <a:noFill/>
          </a:ln>
        </p:spPr>
        <p:txBody>
          <a:bodyPr wrap="none" anchor="ctr"/>
          <a:lstStyle/>
          <a:p>
            <a:pPr algn="ctr"/>
            <a:endParaRPr lang="en-NZ"/>
          </a:p>
        </p:txBody>
      </p:sp>
      <p:sp>
        <p:nvSpPr>
          <p:cNvPr id="18437" name="Text Box 18"/>
          <p:cNvSpPr txBox="1">
            <a:spLocks noChangeArrowheads="1"/>
          </p:cNvSpPr>
          <p:nvPr/>
        </p:nvSpPr>
        <p:spPr bwMode="auto">
          <a:xfrm>
            <a:off x="-3398" y="2436813"/>
            <a:ext cx="9327926" cy="1446550"/>
          </a:xfrm>
          <a:prstGeom prst="rect">
            <a:avLst/>
          </a:prstGeom>
          <a:noFill/>
          <a:ln>
            <a:noFill/>
          </a:ln>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4400" b="1" dirty="0" smtClean="0">
                <a:solidFill>
                  <a:schemeClr val="bg1"/>
                </a:solidFill>
              </a:rPr>
              <a:t>----------------</a:t>
            </a:r>
            <a:r>
              <a:rPr lang="en-NZ" sz="4400" b="1" dirty="0">
                <a:solidFill>
                  <a:schemeClr val="bg1"/>
                </a:solidFill>
              </a:rPr>
              <a:t>GAATTC-------------------- </a:t>
            </a:r>
            <a:br>
              <a:rPr lang="en-NZ" sz="4400" b="1" dirty="0">
                <a:solidFill>
                  <a:schemeClr val="bg1"/>
                </a:solidFill>
              </a:rPr>
            </a:br>
            <a:r>
              <a:rPr lang="en-NZ" sz="4400" b="1" dirty="0">
                <a:solidFill>
                  <a:schemeClr val="bg1"/>
                </a:solidFill>
              </a:rPr>
              <a:t>----------------CTTAAG-------------------</a:t>
            </a:r>
            <a:endParaRPr lang="en-GB" sz="4400" b="1" dirty="0">
              <a:solidFill>
                <a:schemeClr val="bg1"/>
              </a:solidFill>
            </a:endParaRPr>
          </a:p>
        </p:txBody>
      </p:sp>
      <p:sp>
        <p:nvSpPr>
          <p:cNvPr id="8" name="Rectangle 2"/>
          <p:cNvSpPr txBox="1">
            <a:spLocks noChangeArrowheads="1"/>
          </p:cNvSpPr>
          <p:nvPr/>
        </p:nvSpPr>
        <p:spPr>
          <a:xfrm>
            <a:off x="251520" y="331771"/>
            <a:ext cx="6800850" cy="653521"/>
          </a:xfrm>
          <a:prstGeom prst="rect">
            <a:avLst/>
          </a:prstGeom>
        </p:spPr>
        <p:txBody>
          <a:bodyPr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ct val="50000"/>
              </a:spcBef>
            </a:pPr>
            <a:r>
              <a:rPr lang="en-NZ" sz="3200" b="1" dirty="0" err="1">
                <a:solidFill>
                  <a:schemeClr val="bg1"/>
                </a:solidFill>
                <a:cs typeface="Arial" pitchFamily="34" charset="0"/>
              </a:rPr>
              <a:t>EcoRI</a:t>
            </a:r>
            <a:endParaRPr lang="en-GB" sz="3200" b="1" dirty="0">
              <a:solidFill>
                <a:schemeClr val="bg1"/>
              </a:solidFill>
              <a:cs typeface="Arial" pitchFamily="34" charset="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00000">
            <a:off x="4046201" y="1402903"/>
            <a:ext cx="12287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820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474073" y="2463339"/>
            <a:ext cx="5976664" cy="701890"/>
          </a:xfrm>
          <a:prstGeom prst="rec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004048" y="3150737"/>
            <a:ext cx="4446689" cy="701890"/>
          </a:xfrm>
          <a:prstGeom prst="rec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214089" y="2463339"/>
            <a:ext cx="3705970" cy="701890"/>
          </a:xfrm>
          <a:prstGeom prst="rect">
            <a:avLst/>
          </a:prstGeom>
          <a:solidFill>
            <a:srgbClr val="33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2" name="Rectangle 1"/>
          <p:cNvSpPr/>
          <p:nvPr/>
        </p:nvSpPr>
        <p:spPr bwMode="auto">
          <a:xfrm>
            <a:off x="-180976" y="3160088"/>
            <a:ext cx="5185023" cy="701890"/>
          </a:xfrm>
          <a:prstGeom prst="rect">
            <a:avLst/>
          </a:prstGeom>
          <a:solidFill>
            <a:srgbClr val="33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18437" name="Text Box 18"/>
          <p:cNvSpPr txBox="1">
            <a:spLocks noChangeArrowheads="1"/>
          </p:cNvSpPr>
          <p:nvPr/>
        </p:nvSpPr>
        <p:spPr bwMode="auto">
          <a:xfrm>
            <a:off x="-180528" y="2463339"/>
            <a:ext cx="9505504" cy="1446550"/>
          </a:xfrm>
          <a:prstGeom prst="rect">
            <a:avLst/>
          </a:prstGeom>
          <a:noFill/>
          <a:ln>
            <a:noFill/>
          </a:ln>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spcBef>
                <a:spcPct val="50000"/>
              </a:spcBef>
            </a:pPr>
            <a:r>
              <a:rPr lang="en-NZ" sz="4400" b="1" dirty="0" smtClean="0"/>
              <a:t>----------------</a:t>
            </a:r>
            <a:r>
              <a:rPr lang="en-NZ" sz="4400" b="1" dirty="0"/>
              <a:t>GAATTC-------------------- </a:t>
            </a:r>
            <a:br>
              <a:rPr lang="en-NZ" sz="4400" b="1" dirty="0"/>
            </a:br>
            <a:r>
              <a:rPr lang="en-NZ" sz="4400" b="1" dirty="0"/>
              <a:t>----------------CTTAAG-------------------</a:t>
            </a:r>
            <a:endParaRPr lang="en-GB" sz="4400" b="1" dirty="0"/>
          </a:p>
        </p:txBody>
      </p:sp>
      <p:sp>
        <p:nvSpPr>
          <p:cNvPr id="18434" name="Rectangle 4"/>
          <p:cNvSpPr>
            <a:spLocks noChangeArrowheads="1"/>
          </p:cNvSpPr>
          <p:nvPr/>
        </p:nvSpPr>
        <p:spPr bwMode="auto">
          <a:xfrm>
            <a:off x="4446297" y="177192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NZ"/>
          </a:p>
        </p:txBody>
      </p:sp>
      <p:sp>
        <p:nvSpPr>
          <p:cNvPr id="18435" name="Text Box 13"/>
          <p:cNvSpPr txBox="1">
            <a:spLocks noChangeArrowheads="1"/>
          </p:cNvSpPr>
          <p:nvPr/>
        </p:nvSpPr>
        <p:spPr bwMode="auto">
          <a:xfrm>
            <a:off x="1274764" y="4057386"/>
            <a:ext cx="30813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spcBef>
                <a:spcPct val="50000"/>
              </a:spcBef>
            </a:pPr>
            <a:endParaRPr lang="en-US"/>
          </a:p>
        </p:txBody>
      </p:sp>
      <p:sp>
        <p:nvSpPr>
          <p:cNvPr id="18436" name="Rectangle 15"/>
          <p:cNvSpPr>
            <a:spLocks noChangeArrowheads="1"/>
          </p:cNvSpPr>
          <p:nvPr/>
        </p:nvSpPr>
        <p:spPr bwMode="auto">
          <a:xfrm>
            <a:off x="0" y="1057011"/>
            <a:ext cx="9144000" cy="3780896"/>
          </a:xfrm>
          <a:prstGeom prst="rect">
            <a:avLst/>
          </a:prstGeom>
          <a:noFill/>
          <a:ln>
            <a:noFill/>
          </a:ln>
        </p:spPr>
        <p:txBody>
          <a:bodyPr wrap="none" anchor="ctr"/>
          <a:lstStyle/>
          <a:p>
            <a:pPr algn="ctr"/>
            <a:endParaRPr lang="en-NZ"/>
          </a:p>
        </p:txBody>
      </p:sp>
      <p:sp>
        <p:nvSpPr>
          <p:cNvPr id="8" name="Rectangle 2"/>
          <p:cNvSpPr txBox="1">
            <a:spLocks noChangeArrowheads="1"/>
          </p:cNvSpPr>
          <p:nvPr/>
        </p:nvSpPr>
        <p:spPr>
          <a:xfrm>
            <a:off x="251520" y="331771"/>
            <a:ext cx="6800850" cy="653521"/>
          </a:xfrm>
          <a:prstGeom prst="rect">
            <a:avLst/>
          </a:prstGeom>
        </p:spPr>
        <p:txBody>
          <a:bodyPr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ct val="50000"/>
              </a:spcBef>
            </a:pPr>
            <a:r>
              <a:rPr lang="en-NZ" sz="3200" b="1" dirty="0" err="1">
                <a:solidFill>
                  <a:schemeClr val="bg1"/>
                </a:solidFill>
                <a:cs typeface="Arial" pitchFamily="34" charset="0"/>
              </a:rPr>
              <a:t>EcoRI</a:t>
            </a:r>
            <a:endParaRPr lang="en-GB" sz="3200" b="1" dirty="0">
              <a:solidFill>
                <a:schemeClr val="bg1"/>
              </a:solidFill>
              <a:cs typeface="Arial" pitchFamily="34" charset="0"/>
            </a:endParaRPr>
          </a:p>
        </p:txBody>
      </p:sp>
    </p:spTree>
    <p:extLst>
      <p:ext uri="{BB962C8B-B14F-4D97-AF65-F5344CB8AC3E}">
        <p14:creationId xmlns:p14="http://schemas.microsoft.com/office/powerpoint/2010/main" val="171194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499992" y="2463339"/>
            <a:ext cx="5976664" cy="701890"/>
          </a:xfrm>
          <a:prstGeom prst="rec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940152" y="3150737"/>
            <a:ext cx="4446689" cy="701890"/>
          </a:xfrm>
          <a:prstGeom prst="rec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510232" y="2463339"/>
            <a:ext cx="3705970" cy="701890"/>
          </a:xfrm>
          <a:prstGeom prst="rect">
            <a:avLst/>
          </a:prstGeom>
          <a:solidFill>
            <a:srgbClr val="33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2" name="Rectangle 1"/>
          <p:cNvSpPr/>
          <p:nvPr/>
        </p:nvSpPr>
        <p:spPr bwMode="auto">
          <a:xfrm>
            <a:off x="-1548680" y="3160088"/>
            <a:ext cx="5185023" cy="701890"/>
          </a:xfrm>
          <a:prstGeom prst="rect">
            <a:avLst/>
          </a:prstGeom>
          <a:solidFill>
            <a:srgbClr val="33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18437" name="Text Box 18"/>
          <p:cNvSpPr txBox="1">
            <a:spLocks noChangeArrowheads="1"/>
          </p:cNvSpPr>
          <p:nvPr/>
        </p:nvSpPr>
        <p:spPr bwMode="auto">
          <a:xfrm>
            <a:off x="0" y="2463339"/>
            <a:ext cx="9324976" cy="1446550"/>
          </a:xfrm>
          <a:prstGeom prst="rect">
            <a:avLst/>
          </a:prstGeom>
          <a:noFill/>
          <a:ln>
            <a:noFill/>
          </a:ln>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4400" b="1" dirty="0" smtClean="0"/>
              <a:t>---------G               AATTC-------------- </a:t>
            </a:r>
            <a:r>
              <a:rPr lang="en-NZ" sz="4400" b="1" dirty="0"/>
              <a:t/>
            </a:r>
            <a:br>
              <a:rPr lang="en-NZ" sz="4400" b="1" dirty="0"/>
            </a:br>
            <a:r>
              <a:rPr lang="en-NZ" sz="4400" b="1" dirty="0" smtClean="0"/>
              <a:t>---------CTTAA               G--------------</a:t>
            </a:r>
            <a:endParaRPr lang="en-GB" sz="4400" b="1" dirty="0"/>
          </a:p>
        </p:txBody>
      </p:sp>
      <p:sp>
        <p:nvSpPr>
          <p:cNvPr id="18434" name="Rectangle 4"/>
          <p:cNvSpPr>
            <a:spLocks noChangeArrowheads="1"/>
          </p:cNvSpPr>
          <p:nvPr/>
        </p:nvSpPr>
        <p:spPr bwMode="auto">
          <a:xfrm>
            <a:off x="4446297" y="177192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NZ"/>
          </a:p>
        </p:txBody>
      </p:sp>
      <p:sp>
        <p:nvSpPr>
          <p:cNvPr id="8" name="Rectangle 2"/>
          <p:cNvSpPr txBox="1">
            <a:spLocks noChangeArrowheads="1"/>
          </p:cNvSpPr>
          <p:nvPr/>
        </p:nvSpPr>
        <p:spPr>
          <a:xfrm>
            <a:off x="251520" y="331771"/>
            <a:ext cx="6800850" cy="653521"/>
          </a:xfrm>
          <a:prstGeom prst="rect">
            <a:avLst/>
          </a:prstGeom>
        </p:spPr>
        <p:txBody>
          <a:bodyPr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ct val="50000"/>
              </a:spcBef>
            </a:pPr>
            <a:r>
              <a:rPr lang="en-NZ" sz="3200" b="1" dirty="0" err="1">
                <a:solidFill>
                  <a:schemeClr val="bg1"/>
                </a:solidFill>
                <a:cs typeface="Arial" pitchFamily="34" charset="0"/>
              </a:rPr>
              <a:t>EcoRI</a:t>
            </a:r>
            <a:endParaRPr lang="en-GB" sz="3200" b="1" dirty="0">
              <a:solidFill>
                <a:schemeClr val="bg1"/>
              </a:solidFill>
              <a:cs typeface="Arial" pitchFamily="34" charset="0"/>
            </a:endParaRPr>
          </a:p>
        </p:txBody>
      </p:sp>
    </p:spTree>
    <p:extLst>
      <p:ext uri="{BB962C8B-B14F-4D97-AF65-F5344CB8AC3E}">
        <p14:creationId xmlns:p14="http://schemas.microsoft.com/office/powerpoint/2010/main" val="2846614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ukaryote_DNA-en.svg.png"/>
          <p:cNvPicPr>
            <a:picLocks noChangeAspect="1"/>
          </p:cNvPicPr>
          <p:nvPr/>
        </p:nvPicPr>
        <p:blipFill>
          <a:blip r:embed="rId3" cstate="print"/>
          <a:stretch>
            <a:fillRect/>
          </a:stretch>
        </p:blipFill>
        <p:spPr>
          <a:xfrm>
            <a:off x="971600" y="1345332"/>
            <a:ext cx="7128792" cy="3666501"/>
          </a:xfrm>
          <a:prstGeom prst="rect">
            <a:avLst/>
          </a:prstGeom>
        </p:spPr>
      </p:pic>
      <p:sp>
        <p:nvSpPr>
          <p:cNvPr id="8" name="Content Placeholder 7"/>
          <p:cNvSpPr>
            <a:spLocks noGrp="1"/>
          </p:cNvSpPr>
          <p:nvPr>
            <p:ph idx="1"/>
          </p:nvPr>
        </p:nvSpPr>
        <p:spPr>
          <a:xfrm>
            <a:off x="25152" y="5353947"/>
            <a:ext cx="9155360" cy="3264193"/>
          </a:xfrm>
        </p:spPr>
        <p:txBody>
          <a:bodyPr/>
          <a:lstStyle/>
          <a:p>
            <a:pPr>
              <a:buNone/>
            </a:pPr>
            <a:r>
              <a:rPr lang="en-NZ" sz="1400" dirty="0" smtClean="0"/>
              <a:t>commons.wikimedia.org/wiki/</a:t>
            </a:r>
            <a:r>
              <a:rPr lang="en-NZ" sz="1400" dirty="0" err="1" smtClean="0"/>
              <a:t>File:Eukaryote_DNA.svg</a:t>
            </a:r>
            <a:endParaRPr lang="en-NZ" sz="1400" dirty="0"/>
          </a:p>
        </p:txBody>
      </p:sp>
      <p:sp>
        <p:nvSpPr>
          <p:cNvPr id="5" name="Rectangle 2"/>
          <p:cNvSpPr txBox="1">
            <a:spLocks noChangeArrowheads="1"/>
          </p:cNvSpPr>
          <p:nvPr/>
        </p:nvSpPr>
        <p:spPr bwMode="auto">
          <a:xfrm>
            <a:off x="251520" y="331771"/>
            <a:ext cx="6800850" cy="65352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a:solidFill>
                  <a:schemeClr val="bg1"/>
                </a:solidFill>
                <a:cs typeface="Arial" pitchFamily="34" charset="0"/>
              </a:rPr>
              <a:t>DNA = instructions for life</a:t>
            </a:r>
            <a:endParaRPr lang="en-AU" sz="3200" b="1" dirty="0" smtClean="0">
              <a:solidFill>
                <a:schemeClr val="bg1"/>
              </a:solidFill>
              <a:cs typeface="Arial" pitchFamily="34" charset="0"/>
            </a:endParaRPr>
          </a:p>
        </p:txBody>
      </p:sp>
    </p:spTree>
    <p:extLst>
      <p:ext uri="{BB962C8B-B14F-4D97-AF65-F5344CB8AC3E}">
        <p14:creationId xmlns:p14="http://schemas.microsoft.com/office/powerpoint/2010/main" val="316187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499992" y="2463339"/>
            <a:ext cx="5976664" cy="701890"/>
          </a:xfrm>
          <a:prstGeom prst="rec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940152" y="3150737"/>
            <a:ext cx="4446689" cy="701890"/>
          </a:xfrm>
          <a:prstGeom prst="rec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510232" y="2463339"/>
            <a:ext cx="3705970" cy="701890"/>
          </a:xfrm>
          <a:prstGeom prst="rect">
            <a:avLst/>
          </a:prstGeom>
          <a:solidFill>
            <a:srgbClr val="33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2" name="Rectangle 1"/>
          <p:cNvSpPr/>
          <p:nvPr/>
        </p:nvSpPr>
        <p:spPr bwMode="auto">
          <a:xfrm>
            <a:off x="-1548680" y="3160088"/>
            <a:ext cx="5185023" cy="701890"/>
          </a:xfrm>
          <a:prstGeom prst="rect">
            <a:avLst/>
          </a:prstGeom>
          <a:solidFill>
            <a:srgbClr val="33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
        <p:nvSpPr>
          <p:cNvPr id="18437" name="Text Box 18"/>
          <p:cNvSpPr txBox="1">
            <a:spLocks noChangeArrowheads="1"/>
          </p:cNvSpPr>
          <p:nvPr/>
        </p:nvSpPr>
        <p:spPr bwMode="auto">
          <a:xfrm>
            <a:off x="0" y="2463339"/>
            <a:ext cx="9324976" cy="1446550"/>
          </a:xfrm>
          <a:prstGeom prst="rect">
            <a:avLst/>
          </a:prstGeom>
          <a:noFill/>
          <a:ln>
            <a:noFill/>
          </a:ln>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4400" b="1" dirty="0" smtClean="0"/>
              <a:t>---------G               AATTC-------------- </a:t>
            </a:r>
            <a:r>
              <a:rPr lang="en-NZ" sz="4400" b="1" dirty="0"/>
              <a:t/>
            </a:r>
            <a:br>
              <a:rPr lang="en-NZ" sz="4400" b="1" dirty="0"/>
            </a:br>
            <a:r>
              <a:rPr lang="en-NZ" sz="4400" b="1" dirty="0" smtClean="0"/>
              <a:t>---------CTTAA               G--------------</a:t>
            </a:r>
            <a:endParaRPr lang="en-GB" sz="4400" b="1" dirty="0"/>
          </a:p>
        </p:txBody>
      </p:sp>
      <p:sp>
        <p:nvSpPr>
          <p:cNvPr id="18434" name="Rectangle 4"/>
          <p:cNvSpPr>
            <a:spLocks noChangeArrowheads="1"/>
          </p:cNvSpPr>
          <p:nvPr/>
        </p:nvSpPr>
        <p:spPr bwMode="auto">
          <a:xfrm>
            <a:off x="4446297" y="177192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NZ"/>
          </a:p>
        </p:txBody>
      </p:sp>
      <p:sp>
        <p:nvSpPr>
          <p:cNvPr id="8" name="Rectangle 2"/>
          <p:cNvSpPr txBox="1">
            <a:spLocks noChangeArrowheads="1"/>
          </p:cNvSpPr>
          <p:nvPr/>
        </p:nvSpPr>
        <p:spPr>
          <a:xfrm>
            <a:off x="251520" y="331771"/>
            <a:ext cx="6800850" cy="653521"/>
          </a:xfrm>
          <a:prstGeom prst="rect">
            <a:avLst/>
          </a:prstGeom>
        </p:spPr>
        <p:txBody>
          <a:bodyPr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ct val="50000"/>
              </a:spcBef>
            </a:pPr>
            <a:r>
              <a:rPr lang="en-NZ" sz="3200" b="1" dirty="0" err="1">
                <a:solidFill>
                  <a:schemeClr val="bg1"/>
                </a:solidFill>
                <a:cs typeface="Arial" pitchFamily="34" charset="0"/>
              </a:rPr>
              <a:t>EcoRI</a:t>
            </a:r>
            <a:endParaRPr lang="en-GB" sz="3200" b="1" dirty="0">
              <a:solidFill>
                <a:schemeClr val="bg1"/>
              </a:solidFill>
              <a:cs typeface="Arial" pitchFamily="34" charset="0"/>
            </a:endParaRPr>
          </a:p>
        </p:txBody>
      </p:sp>
      <p:sp>
        <p:nvSpPr>
          <p:cNvPr id="12" name="Text Box 11"/>
          <p:cNvSpPr txBox="1">
            <a:spLocks noChangeArrowheads="1"/>
          </p:cNvSpPr>
          <p:nvPr/>
        </p:nvSpPr>
        <p:spPr bwMode="auto">
          <a:xfrm>
            <a:off x="2227231" y="3825542"/>
            <a:ext cx="13972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spcBef>
                <a:spcPct val="50000"/>
              </a:spcBef>
            </a:pPr>
            <a:r>
              <a:rPr lang="en-NZ" sz="2000" b="1" dirty="0">
                <a:solidFill>
                  <a:srgbClr val="7030A0"/>
                </a:solidFill>
                <a:latin typeface="+mn-lt"/>
              </a:rPr>
              <a:t>sticky ends</a:t>
            </a:r>
            <a:endParaRPr lang="en-GB" sz="2000" b="1" dirty="0">
              <a:solidFill>
                <a:srgbClr val="7030A0"/>
              </a:solidFill>
              <a:latin typeface="+mn-lt"/>
            </a:endParaRPr>
          </a:p>
        </p:txBody>
      </p:sp>
      <p:cxnSp>
        <p:nvCxnSpPr>
          <p:cNvPr id="5" name="Straight Connector 4"/>
          <p:cNvCxnSpPr/>
          <p:nvPr/>
        </p:nvCxnSpPr>
        <p:spPr bwMode="auto">
          <a:xfrm>
            <a:off x="2267744" y="3073524"/>
            <a:ext cx="1356696" cy="0"/>
          </a:xfrm>
          <a:prstGeom prst="line">
            <a:avLst/>
          </a:prstGeom>
          <a:noFill/>
          <a:ln w="57150" cap="flat" cmpd="sng" algn="ctr">
            <a:solidFill>
              <a:srgbClr val="7030A0"/>
            </a:solidFill>
            <a:prstDash val="sysDot"/>
            <a:round/>
            <a:headEnd type="none" w="med" len="med"/>
            <a:tailEnd type="none" w="med" len="med"/>
          </a:ln>
          <a:effectLst/>
        </p:spPr>
      </p:cxnSp>
      <p:cxnSp>
        <p:nvCxnSpPr>
          <p:cNvPr id="16" name="Straight Connector 15"/>
          <p:cNvCxnSpPr/>
          <p:nvPr/>
        </p:nvCxnSpPr>
        <p:spPr bwMode="auto">
          <a:xfrm>
            <a:off x="4499992" y="3225924"/>
            <a:ext cx="1315589" cy="0"/>
          </a:xfrm>
          <a:prstGeom prst="line">
            <a:avLst/>
          </a:prstGeom>
          <a:noFill/>
          <a:ln w="57150" cap="flat" cmpd="sng" algn="ctr">
            <a:solidFill>
              <a:srgbClr val="7030A0"/>
            </a:solidFill>
            <a:prstDash val="sysDot"/>
            <a:round/>
            <a:headEnd type="none" w="med" len="med"/>
            <a:tailEnd type="none" w="med" len="med"/>
          </a:ln>
          <a:effectLst/>
        </p:spPr>
      </p:cxnSp>
    </p:spTree>
    <p:extLst>
      <p:ext uri="{BB962C8B-B14F-4D97-AF65-F5344CB8AC3E}">
        <p14:creationId xmlns:p14="http://schemas.microsoft.com/office/powerpoint/2010/main" val="728145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5"/>
          <p:cNvSpPr txBox="1">
            <a:spLocks noChangeArrowheads="1"/>
          </p:cNvSpPr>
          <p:nvPr/>
        </p:nvSpPr>
        <p:spPr bwMode="auto">
          <a:xfrm>
            <a:off x="207962" y="1166284"/>
            <a:ext cx="89646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800" dirty="0">
                <a:latin typeface="+mn-lt"/>
              </a:rPr>
              <a:t>The enzyme digestion has been done for you. </a:t>
            </a:r>
            <a:br>
              <a:rPr lang="en-NZ" sz="2800" dirty="0">
                <a:latin typeface="+mn-lt"/>
              </a:rPr>
            </a:br>
            <a:r>
              <a:rPr lang="en-NZ" sz="2800" dirty="0" smtClean="0">
                <a:latin typeface="+mn-lt"/>
              </a:rPr>
              <a:t>All </a:t>
            </a:r>
            <a:r>
              <a:rPr lang="en-NZ" sz="2800" dirty="0">
                <a:latin typeface="+mn-lt"/>
              </a:rPr>
              <a:t>the tubes have 10 </a:t>
            </a:r>
            <a:r>
              <a:rPr lang="en-US" sz="2800" dirty="0">
                <a:latin typeface="+mn-lt"/>
              </a:rPr>
              <a:t>µ</a:t>
            </a:r>
            <a:r>
              <a:rPr lang="en-NZ" sz="2800" dirty="0">
                <a:latin typeface="+mn-lt"/>
              </a:rPr>
              <a:t>L of DNA in them.  </a:t>
            </a:r>
            <a:endParaRPr lang="en-GB" sz="2800" dirty="0">
              <a:latin typeface="+mn-lt"/>
            </a:endParaRPr>
          </a:p>
        </p:txBody>
      </p:sp>
      <p:sp>
        <p:nvSpPr>
          <p:cNvPr id="46084" name="Text Box 6"/>
          <p:cNvSpPr txBox="1">
            <a:spLocks noChangeArrowheads="1"/>
          </p:cNvSpPr>
          <p:nvPr/>
        </p:nvSpPr>
        <p:spPr bwMode="auto">
          <a:xfrm>
            <a:off x="395536" y="2235782"/>
            <a:ext cx="6480720" cy="3108543"/>
          </a:xfrm>
          <a:prstGeom prst="rect">
            <a:avLst/>
          </a:prstGeom>
          <a:noFill/>
          <a:ln w="38100"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800" b="1" dirty="0">
                <a:latin typeface="+mn-lt"/>
              </a:rPr>
              <a:t>U</a:t>
            </a:r>
            <a:r>
              <a:rPr lang="en-NZ" sz="2800" dirty="0">
                <a:latin typeface="+mn-lt"/>
              </a:rPr>
              <a:t> </a:t>
            </a:r>
            <a:r>
              <a:rPr lang="en-NZ" sz="2800" dirty="0" smtClean="0">
                <a:latin typeface="+mn-lt"/>
              </a:rPr>
              <a:t>= uncut plasmid</a:t>
            </a:r>
            <a:endParaRPr lang="en-NZ" sz="2800" dirty="0">
              <a:latin typeface="+mn-lt"/>
            </a:endParaRPr>
          </a:p>
          <a:p>
            <a:pPr algn="l" eaLnBrk="1" hangingPunct="1">
              <a:spcBef>
                <a:spcPct val="50000"/>
              </a:spcBef>
            </a:pPr>
            <a:r>
              <a:rPr lang="en-NZ" sz="2800" b="1" dirty="0">
                <a:latin typeface="+mn-lt"/>
              </a:rPr>
              <a:t>H</a:t>
            </a:r>
            <a:r>
              <a:rPr lang="en-NZ" sz="2800" dirty="0">
                <a:latin typeface="+mn-lt"/>
              </a:rPr>
              <a:t> </a:t>
            </a:r>
            <a:r>
              <a:rPr lang="en-NZ" sz="2800" dirty="0" smtClean="0">
                <a:latin typeface="+mn-lt"/>
              </a:rPr>
              <a:t>= plasmid + </a:t>
            </a:r>
            <a:r>
              <a:rPr lang="en-NZ" sz="2800" dirty="0" err="1" smtClean="0">
                <a:latin typeface="+mn-lt"/>
              </a:rPr>
              <a:t>HindIII</a:t>
            </a:r>
            <a:r>
              <a:rPr lang="en-NZ" sz="2800" dirty="0" smtClean="0">
                <a:latin typeface="+mn-lt"/>
              </a:rPr>
              <a:t>  </a:t>
            </a:r>
          </a:p>
          <a:p>
            <a:pPr algn="l" eaLnBrk="1" hangingPunct="1">
              <a:spcBef>
                <a:spcPct val="50000"/>
              </a:spcBef>
            </a:pPr>
            <a:r>
              <a:rPr lang="en-NZ" sz="2800" b="1" dirty="0" smtClean="0">
                <a:latin typeface="+mn-lt"/>
              </a:rPr>
              <a:t>E</a:t>
            </a:r>
            <a:r>
              <a:rPr lang="en-NZ" sz="2800" dirty="0" smtClean="0">
                <a:latin typeface="+mn-lt"/>
              </a:rPr>
              <a:t> = plasmid + </a:t>
            </a:r>
            <a:r>
              <a:rPr lang="en-NZ" sz="2800" dirty="0" err="1" smtClean="0">
                <a:latin typeface="+mn-lt"/>
              </a:rPr>
              <a:t>EcoR</a:t>
            </a:r>
            <a:r>
              <a:rPr lang="en-NZ" sz="2800" dirty="0" smtClean="0">
                <a:latin typeface="+mn-lt"/>
              </a:rPr>
              <a:t> I</a:t>
            </a:r>
            <a:endParaRPr lang="en-NZ" sz="2800" dirty="0">
              <a:latin typeface="+mn-lt"/>
            </a:endParaRPr>
          </a:p>
          <a:p>
            <a:pPr algn="l" eaLnBrk="1" hangingPunct="1">
              <a:spcBef>
                <a:spcPct val="50000"/>
              </a:spcBef>
            </a:pPr>
            <a:r>
              <a:rPr lang="en-NZ" sz="2800" b="1" dirty="0" smtClean="0">
                <a:latin typeface="+mn-lt"/>
              </a:rPr>
              <a:t>D</a:t>
            </a:r>
            <a:r>
              <a:rPr lang="en-NZ" sz="2800" dirty="0" smtClean="0">
                <a:latin typeface="+mn-lt"/>
              </a:rPr>
              <a:t> (</a:t>
            </a:r>
            <a:r>
              <a:rPr lang="en-NZ" sz="2800" dirty="0">
                <a:latin typeface="+mn-lt"/>
              </a:rPr>
              <a:t>double</a:t>
            </a:r>
            <a:r>
              <a:rPr lang="en-NZ" sz="2800" dirty="0" smtClean="0">
                <a:latin typeface="+mn-lt"/>
              </a:rPr>
              <a:t>) = plasmid + </a:t>
            </a:r>
            <a:r>
              <a:rPr lang="en-NZ" sz="2800" dirty="0" err="1" smtClean="0">
                <a:latin typeface="+mn-lt"/>
              </a:rPr>
              <a:t>HindIII</a:t>
            </a:r>
            <a:r>
              <a:rPr lang="en-NZ" sz="2800" dirty="0" smtClean="0">
                <a:latin typeface="+mn-lt"/>
              </a:rPr>
              <a:t> + </a:t>
            </a:r>
            <a:r>
              <a:rPr lang="en-NZ" sz="2800" dirty="0" err="1" smtClean="0">
                <a:latin typeface="+mn-lt"/>
              </a:rPr>
              <a:t>EcoR</a:t>
            </a:r>
            <a:r>
              <a:rPr lang="en-NZ" sz="2800" dirty="0" smtClean="0">
                <a:latin typeface="+mn-lt"/>
              </a:rPr>
              <a:t> I </a:t>
            </a:r>
          </a:p>
          <a:p>
            <a:pPr algn="l" eaLnBrk="1" hangingPunct="1">
              <a:spcBef>
                <a:spcPct val="50000"/>
              </a:spcBef>
            </a:pPr>
            <a:r>
              <a:rPr lang="en-NZ" sz="2800" b="1" dirty="0" smtClean="0">
                <a:latin typeface="+mn-lt"/>
              </a:rPr>
              <a:t>L</a:t>
            </a:r>
            <a:r>
              <a:rPr lang="en-NZ" sz="2800" dirty="0" smtClean="0">
                <a:latin typeface="+mn-lt"/>
              </a:rPr>
              <a:t> = DNA ladder, known size fragments</a:t>
            </a:r>
            <a:endParaRPr lang="en-NZ" sz="2800" dirty="0">
              <a:latin typeface="+mn-lt"/>
            </a:endParaRPr>
          </a:p>
        </p:txBody>
      </p:sp>
      <p:sp>
        <p:nvSpPr>
          <p:cNvPr id="24" name="Rectangle 2"/>
          <p:cNvSpPr txBox="1">
            <a:spLocks noChangeArrowheads="1"/>
          </p:cNvSpPr>
          <p:nvPr/>
        </p:nvSpPr>
        <p:spPr bwMode="auto">
          <a:xfrm>
            <a:off x="251520" y="337220"/>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smtClean="0">
                <a:solidFill>
                  <a:schemeClr val="bg1"/>
                </a:solidFill>
              </a:rPr>
              <a:t>Samples to prepare</a:t>
            </a:r>
            <a:endParaRPr lang="en-GB" sz="3200" b="1" dirty="0" smtClean="0">
              <a:solidFill>
                <a:schemeClr val="bg1"/>
              </a:solidFill>
            </a:endParaRPr>
          </a:p>
        </p:txBody>
      </p:sp>
    </p:spTree>
    <p:extLst>
      <p:ext uri="{BB962C8B-B14F-4D97-AF65-F5344CB8AC3E}">
        <p14:creationId xmlns:p14="http://schemas.microsoft.com/office/powerpoint/2010/main" val="1163066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1520" y="337220"/>
            <a:ext cx="7772400" cy="648072"/>
          </a:xfrm>
        </p:spPr>
        <p:txBody>
          <a:bodyPr/>
          <a:lstStyle/>
          <a:p>
            <a:pPr algn="l" eaLnBrk="1" hangingPunct="1"/>
            <a:r>
              <a:rPr lang="en-NZ" sz="3200" b="1" dirty="0" smtClean="0">
                <a:solidFill>
                  <a:schemeClr val="bg1"/>
                </a:solidFill>
              </a:rPr>
              <a:t>Working with small volumes</a:t>
            </a:r>
            <a:endParaRPr lang="en-GB" sz="3200" b="1" dirty="0" smtClean="0">
              <a:solidFill>
                <a:schemeClr val="bg1"/>
              </a:solidFill>
            </a:endParaRPr>
          </a:p>
        </p:txBody>
      </p:sp>
      <p:sp>
        <p:nvSpPr>
          <p:cNvPr id="9" name="Text Box 8"/>
          <p:cNvSpPr txBox="1">
            <a:spLocks noChangeArrowheads="1"/>
          </p:cNvSpPr>
          <p:nvPr/>
        </p:nvSpPr>
        <p:spPr bwMode="auto">
          <a:xfrm>
            <a:off x="539552" y="1732954"/>
            <a:ext cx="463658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800" dirty="0" smtClean="0">
                <a:latin typeface="+mn-lt"/>
              </a:rPr>
              <a:t>Centrifuge the </a:t>
            </a:r>
            <a:r>
              <a:rPr lang="en-NZ" sz="2800" dirty="0" err="1" smtClean="0">
                <a:latin typeface="+mn-lt"/>
              </a:rPr>
              <a:t>Eppendorf</a:t>
            </a:r>
            <a:r>
              <a:rPr lang="en-NZ" sz="2800" dirty="0" smtClean="0">
                <a:latin typeface="+mn-lt"/>
              </a:rPr>
              <a:t> tube or shake it to </a:t>
            </a:r>
            <a:r>
              <a:rPr lang="en-NZ" sz="2800" dirty="0">
                <a:latin typeface="+mn-lt"/>
              </a:rPr>
              <a:t>get all the liquid to the </a:t>
            </a:r>
            <a:r>
              <a:rPr lang="en-NZ" sz="2800" dirty="0" smtClean="0">
                <a:latin typeface="+mn-lt"/>
              </a:rPr>
              <a:t>bottom.</a:t>
            </a:r>
          </a:p>
          <a:p>
            <a:pPr algn="l" eaLnBrk="1" hangingPunct="1">
              <a:spcBef>
                <a:spcPct val="50000"/>
              </a:spcBef>
            </a:pPr>
            <a:endParaRPr lang="en-NZ" sz="2800" dirty="0">
              <a:latin typeface="+mn-lt"/>
            </a:endParaRPr>
          </a:p>
          <a:p>
            <a:pPr algn="l" eaLnBrk="1" hangingPunct="1">
              <a:spcBef>
                <a:spcPct val="50000"/>
              </a:spcBef>
            </a:pPr>
            <a:r>
              <a:rPr lang="en-NZ" sz="2000" b="1" dirty="0" smtClean="0">
                <a:latin typeface="+mn-lt"/>
              </a:rPr>
              <a:t>Note: The centrifuge must be balanced – place another tube opposite.</a:t>
            </a:r>
            <a:endParaRPr lang="en-GB" sz="2000" b="1" dirty="0">
              <a:latin typeface="+mn-lt"/>
            </a:endParaRPr>
          </a:p>
        </p:txBody>
      </p:sp>
      <p:pic>
        <p:nvPicPr>
          <p:cNvPr id="35842" name="Picture 2" descr="M:\000 Outreach\Gel Electrophoresis\centrifug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773" t="13683" r="11956" b="10767"/>
          <a:stretch/>
        </p:blipFill>
        <p:spPr bwMode="auto">
          <a:xfrm>
            <a:off x="5580112" y="1201316"/>
            <a:ext cx="3359646" cy="432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161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M:\000 Outreach\Gel Electrophoresis\photos\1 eppendorf D7X_197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595" b="12267"/>
          <a:stretch/>
        </p:blipFill>
        <p:spPr bwMode="auto">
          <a:xfrm flipH="1">
            <a:off x="4283968" y="1163214"/>
            <a:ext cx="4680520" cy="4502598"/>
          </a:xfrm>
          <a:prstGeom prst="rect">
            <a:avLst/>
          </a:prstGeom>
          <a:noFill/>
          <a:extLst>
            <a:ext uri="{909E8E84-426E-40DD-AFC4-6F175D3DCCD1}">
              <a14:hiddenFill xmlns:a14="http://schemas.microsoft.com/office/drawing/2010/main">
                <a:solidFill>
                  <a:srgbClr val="FFFFFF"/>
                </a:solidFill>
              </a14:hiddenFill>
            </a:ext>
          </a:extLst>
        </p:spPr>
      </p:pic>
      <p:sp>
        <p:nvSpPr>
          <p:cNvPr id="47106" name="Text Box 4"/>
          <p:cNvSpPr txBox="1">
            <a:spLocks noChangeArrowheads="1"/>
          </p:cNvSpPr>
          <p:nvPr/>
        </p:nvSpPr>
        <p:spPr bwMode="auto">
          <a:xfrm>
            <a:off x="323528" y="1392616"/>
            <a:ext cx="3816424"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800" dirty="0">
                <a:latin typeface="+mn-lt"/>
              </a:rPr>
              <a:t>Add  10 </a:t>
            </a:r>
            <a:r>
              <a:rPr lang="en-US" sz="2800" dirty="0">
                <a:latin typeface="+mn-lt"/>
              </a:rPr>
              <a:t>µL</a:t>
            </a:r>
            <a:r>
              <a:rPr lang="en-NZ" sz="2800" dirty="0">
                <a:latin typeface="+mn-lt"/>
              </a:rPr>
              <a:t> of water to the </a:t>
            </a:r>
            <a:r>
              <a:rPr lang="en-NZ" sz="2800" dirty="0" smtClean="0">
                <a:latin typeface="+mn-lt"/>
              </a:rPr>
              <a:t>samples and DNA.</a:t>
            </a:r>
            <a:endParaRPr lang="en-NZ" sz="2800" dirty="0">
              <a:latin typeface="+mn-lt"/>
            </a:endParaRPr>
          </a:p>
          <a:p>
            <a:pPr algn="l" eaLnBrk="1" hangingPunct="1">
              <a:spcBef>
                <a:spcPct val="50000"/>
              </a:spcBef>
            </a:pPr>
            <a:r>
              <a:rPr lang="en-NZ" sz="2800" dirty="0">
                <a:latin typeface="+mn-lt"/>
              </a:rPr>
              <a:t>This will make </a:t>
            </a:r>
            <a:r>
              <a:rPr lang="en-NZ" sz="2800" dirty="0" smtClean="0">
                <a:latin typeface="+mn-lt"/>
              </a:rPr>
              <a:t>all of the tubes </a:t>
            </a:r>
            <a:r>
              <a:rPr lang="en-NZ" sz="2800" dirty="0">
                <a:latin typeface="+mn-lt"/>
              </a:rPr>
              <a:t>up to 20 </a:t>
            </a:r>
            <a:r>
              <a:rPr lang="en-US" sz="2800" dirty="0" smtClean="0">
                <a:latin typeface="+mn-lt"/>
              </a:rPr>
              <a:t>µL.</a:t>
            </a:r>
            <a:r>
              <a:rPr lang="en-NZ" dirty="0"/>
              <a:t/>
            </a:r>
            <a:br>
              <a:rPr lang="en-NZ" dirty="0"/>
            </a:br>
            <a:r>
              <a:rPr lang="en-NZ" dirty="0"/>
              <a:t/>
            </a:r>
            <a:br>
              <a:rPr lang="en-NZ" dirty="0"/>
            </a:br>
            <a:endParaRPr lang="en-GB" dirty="0"/>
          </a:p>
        </p:txBody>
      </p:sp>
      <p:sp>
        <p:nvSpPr>
          <p:cNvPr id="47108" name="Line 6"/>
          <p:cNvSpPr>
            <a:spLocks noChangeShapeType="1"/>
          </p:cNvSpPr>
          <p:nvPr/>
        </p:nvSpPr>
        <p:spPr bwMode="auto">
          <a:xfrm>
            <a:off x="5364163" y="1596761"/>
            <a:ext cx="215900" cy="359833"/>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NZ"/>
          </a:p>
        </p:txBody>
      </p:sp>
      <p:cxnSp>
        <p:nvCxnSpPr>
          <p:cNvPr id="3" name="Straight Arrow Connector 2"/>
          <p:cNvCxnSpPr/>
          <p:nvPr/>
        </p:nvCxnSpPr>
        <p:spPr bwMode="auto">
          <a:xfrm flipH="1">
            <a:off x="7452320" y="2162017"/>
            <a:ext cx="504056" cy="498046"/>
          </a:xfrm>
          <a:prstGeom prst="straightConnector1">
            <a:avLst/>
          </a:prstGeom>
          <a:noFill/>
          <a:ln w="57150" cap="flat" cmpd="sng" algn="ctr">
            <a:solidFill>
              <a:srgbClr val="0099FF"/>
            </a:solidFill>
            <a:prstDash val="solid"/>
            <a:round/>
            <a:headEnd type="none" w="med" len="med"/>
            <a:tailEnd type="arrow"/>
          </a:ln>
          <a:effectLst/>
        </p:spPr>
      </p:cxnSp>
    </p:spTree>
    <p:extLst>
      <p:ext uri="{BB962C8B-B14F-4D97-AF65-F5344CB8AC3E}">
        <p14:creationId xmlns:p14="http://schemas.microsoft.com/office/powerpoint/2010/main" val="572445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4"/>
          <p:cNvSpPr txBox="1">
            <a:spLocks noChangeArrowheads="1"/>
          </p:cNvSpPr>
          <p:nvPr/>
        </p:nvSpPr>
        <p:spPr bwMode="auto">
          <a:xfrm>
            <a:off x="251520" y="1633364"/>
            <a:ext cx="302433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800" dirty="0" smtClean="0">
                <a:latin typeface="+mn-lt"/>
              </a:rPr>
              <a:t>Open the packet and then gently lift </a:t>
            </a:r>
            <a:r>
              <a:rPr lang="en-NZ" sz="2800" dirty="0">
                <a:latin typeface="+mn-lt"/>
              </a:rPr>
              <a:t>the comb from the </a:t>
            </a:r>
            <a:r>
              <a:rPr lang="en-NZ" sz="2800" dirty="0" smtClean="0">
                <a:latin typeface="+mn-lt"/>
              </a:rPr>
              <a:t>gel.</a:t>
            </a:r>
            <a:endParaRPr lang="en-GB" sz="2800" dirty="0">
              <a:latin typeface="+mn-lt"/>
            </a:endParaRPr>
          </a:p>
        </p:txBody>
      </p:sp>
      <p:sp>
        <p:nvSpPr>
          <p:cNvPr id="4" name="Rectangle 2"/>
          <p:cNvSpPr txBox="1">
            <a:spLocks noChangeArrowheads="1"/>
          </p:cNvSpPr>
          <p:nvPr/>
        </p:nvSpPr>
        <p:spPr>
          <a:xfrm>
            <a:off x="251520" y="337220"/>
            <a:ext cx="7772400" cy="64807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ct val="50000"/>
              </a:spcBef>
            </a:pPr>
            <a:r>
              <a:rPr lang="en-NZ" sz="3200" b="1" dirty="0" smtClean="0">
                <a:solidFill>
                  <a:schemeClr val="bg1"/>
                </a:solidFill>
              </a:rPr>
              <a:t>Prepare the gel</a:t>
            </a:r>
            <a:endParaRPr lang="en-GB" sz="3200" b="1" dirty="0">
              <a:solidFill>
                <a:schemeClr val="bg1"/>
              </a:solidFill>
            </a:endParaRPr>
          </a:p>
        </p:txBody>
      </p:sp>
      <p:pic>
        <p:nvPicPr>
          <p:cNvPr id="5" name="Picture 2" descr="M:\000 Outreach\Gel Electrophoresis\photos\1 gel comb 2 D7X_198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65" t="3579" r="10585" b="8614"/>
          <a:stretch/>
        </p:blipFill>
        <p:spPr bwMode="auto">
          <a:xfrm>
            <a:off x="3491880" y="1302469"/>
            <a:ext cx="5259241" cy="4003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049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M:\000 Outreach\Gel Electrophoresis\photos\1 gel loading closeup D7X_198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07" r="16093" b="17801"/>
          <a:stretch/>
        </p:blipFill>
        <p:spPr bwMode="auto">
          <a:xfrm>
            <a:off x="4856508" y="1374956"/>
            <a:ext cx="3891956" cy="2778687"/>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M:\000 Outreach\Gel Electrophoresis\photos\1 loading gel D7X_19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028" y="1374956"/>
            <a:ext cx="4176464" cy="2778688"/>
          </a:xfrm>
          <a:prstGeom prst="rect">
            <a:avLst/>
          </a:prstGeom>
          <a:noFill/>
          <a:extLst>
            <a:ext uri="{909E8E84-426E-40DD-AFC4-6F175D3DCCD1}">
              <a14:hiddenFill xmlns:a14="http://schemas.microsoft.com/office/drawing/2010/main">
                <a:solidFill>
                  <a:srgbClr val="FFFFFF"/>
                </a:solidFill>
              </a14:hiddenFill>
            </a:ext>
          </a:extLst>
        </p:spPr>
      </p:pic>
      <p:sp>
        <p:nvSpPr>
          <p:cNvPr id="50180" name="Text Box 6"/>
          <p:cNvSpPr txBox="1">
            <a:spLocks noChangeArrowheads="1"/>
          </p:cNvSpPr>
          <p:nvPr/>
        </p:nvSpPr>
        <p:spPr bwMode="auto">
          <a:xfrm>
            <a:off x="395537" y="4351665"/>
            <a:ext cx="864095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800" dirty="0">
                <a:latin typeface="+mn-lt"/>
              </a:rPr>
              <a:t>Carefully rest the pipette tip on the inside edge of the </a:t>
            </a:r>
            <a:r>
              <a:rPr lang="en-NZ" sz="2800" dirty="0" smtClean="0">
                <a:latin typeface="+mn-lt"/>
              </a:rPr>
              <a:t>well. Add </a:t>
            </a:r>
            <a:r>
              <a:rPr lang="en-NZ" sz="2800" dirty="0">
                <a:latin typeface="+mn-lt"/>
              </a:rPr>
              <a:t>20µL of each DNA sample into a well of the </a:t>
            </a:r>
            <a:r>
              <a:rPr lang="en-NZ" sz="2800" dirty="0" smtClean="0">
                <a:latin typeface="+mn-lt"/>
              </a:rPr>
              <a:t>gel.</a:t>
            </a:r>
            <a:endParaRPr lang="en-GB" sz="2800" dirty="0">
              <a:latin typeface="+mn-lt"/>
            </a:endParaRPr>
          </a:p>
        </p:txBody>
      </p:sp>
      <p:sp>
        <p:nvSpPr>
          <p:cNvPr id="5" name="Rectangle 2"/>
          <p:cNvSpPr txBox="1">
            <a:spLocks noChangeArrowheads="1"/>
          </p:cNvSpPr>
          <p:nvPr/>
        </p:nvSpPr>
        <p:spPr>
          <a:xfrm>
            <a:off x="251520" y="337220"/>
            <a:ext cx="7772400" cy="64807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ct val="50000"/>
              </a:spcBef>
            </a:pPr>
            <a:r>
              <a:rPr lang="en-NZ" sz="3200" b="1" dirty="0" smtClean="0">
                <a:solidFill>
                  <a:schemeClr val="bg1"/>
                </a:solidFill>
              </a:rPr>
              <a:t>Load the gel</a:t>
            </a:r>
            <a:endParaRPr lang="en-GB" sz="3200" b="1" dirty="0">
              <a:solidFill>
                <a:schemeClr val="bg1"/>
              </a:solidFill>
            </a:endParaRPr>
          </a:p>
        </p:txBody>
      </p:sp>
    </p:spTree>
    <p:extLst>
      <p:ext uri="{BB962C8B-B14F-4D97-AF65-F5344CB8AC3E}">
        <p14:creationId xmlns:p14="http://schemas.microsoft.com/office/powerpoint/2010/main" val="4055995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5"/>
          <p:cNvSpPr txBox="1">
            <a:spLocks noChangeArrowheads="1"/>
          </p:cNvSpPr>
          <p:nvPr/>
        </p:nvSpPr>
        <p:spPr bwMode="auto">
          <a:xfrm>
            <a:off x="323528" y="1600300"/>
            <a:ext cx="352839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800" dirty="0">
                <a:latin typeface="+mn-lt"/>
              </a:rPr>
              <a:t>Fill </a:t>
            </a:r>
            <a:r>
              <a:rPr lang="en-NZ" sz="2800" dirty="0" smtClean="0">
                <a:latin typeface="+mn-lt"/>
              </a:rPr>
              <a:t>all of the </a:t>
            </a:r>
            <a:r>
              <a:rPr lang="en-NZ" sz="2800" dirty="0">
                <a:latin typeface="+mn-lt"/>
              </a:rPr>
              <a:t>empty wells with 20 </a:t>
            </a:r>
            <a:r>
              <a:rPr lang="en-US" sz="2800" dirty="0">
                <a:latin typeface="+mn-lt"/>
              </a:rPr>
              <a:t>µL</a:t>
            </a:r>
            <a:r>
              <a:rPr lang="en-NZ" sz="2800" dirty="0">
                <a:latin typeface="+mn-lt"/>
              </a:rPr>
              <a:t> of water</a:t>
            </a:r>
            <a:endParaRPr lang="en-GB" sz="2800" dirty="0">
              <a:latin typeface="+mn-lt"/>
            </a:endParaRPr>
          </a:p>
        </p:txBody>
      </p:sp>
      <p:pic>
        <p:nvPicPr>
          <p:cNvPr id="17411" name="Picture 3" descr="M:\000 Outreach\Gel Electrophoresis\photos\1 gel loading closeup D7X_198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307" r="11074" b="8336"/>
          <a:stretch/>
        </p:blipFill>
        <p:spPr bwMode="auto">
          <a:xfrm>
            <a:off x="4067944" y="1561356"/>
            <a:ext cx="4821560" cy="3602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32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M:\000 Outreach\Gel Electrophoresis\photos\1 gel rig 2 D7X_20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7259" y="1273324"/>
            <a:ext cx="5759237" cy="4252647"/>
          </a:xfrm>
          <a:prstGeom prst="rect">
            <a:avLst/>
          </a:prstGeom>
          <a:noFill/>
          <a:extLst>
            <a:ext uri="{909E8E84-426E-40DD-AFC4-6F175D3DCCD1}">
              <a14:hiddenFill xmlns:a14="http://schemas.microsoft.com/office/drawing/2010/main">
                <a:solidFill>
                  <a:srgbClr val="FFFFFF"/>
                </a:solidFill>
              </a14:hiddenFill>
            </a:ext>
          </a:extLst>
        </p:spPr>
      </p:pic>
      <p:sp>
        <p:nvSpPr>
          <p:cNvPr id="52227" name="Text Box 5"/>
          <p:cNvSpPr txBox="1">
            <a:spLocks noChangeArrowheads="1"/>
          </p:cNvSpPr>
          <p:nvPr/>
        </p:nvSpPr>
        <p:spPr bwMode="auto">
          <a:xfrm>
            <a:off x="323528" y="1705372"/>
            <a:ext cx="30963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800" dirty="0">
                <a:latin typeface="+mn-lt"/>
              </a:rPr>
              <a:t>Run the gel for 10 minutes on the E-gel EX programme </a:t>
            </a:r>
            <a:endParaRPr lang="en-GB" sz="2800" dirty="0">
              <a:latin typeface="+mn-lt"/>
            </a:endParaRPr>
          </a:p>
        </p:txBody>
      </p:sp>
      <p:sp>
        <p:nvSpPr>
          <p:cNvPr id="4" name="Rectangle 2"/>
          <p:cNvSpPr txBox="1">
            <a:spLocks noChangeArrowheads="1"/>
          </p:cNvSpPr>
          <p:nvPr/>
        </p:nvSpPr>
        <p:spPr>
          <a:xfrm>
            <a:off x="251520" y="337220"/>
            <a:ext cx="7772400" cy="64807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ct val="50000"/>
              </a:spcBef>
            </a:pPr>
            <a:r>
              <a:rPr lang="en-NZ" sz="3200" b="1" dirty="0" smtClean="0">
                <a:solidFill>
                  <a:schemeClr val="bg1"/>
                </a:solidFill>
              </a:rPr>
              <a:t>Run the gel</a:t>
            </a:r>
            <a:endParaRPr lang="en-GB" sz="3200" b="1" dirty="0">
              <a:solidFill>
                <a:schemeClr val="bg1"/>
              </a:solidFill>
            </a:endParaRPr>
          </a:p>
        </p:txBody>
      </p:sp>
    </p:spTree>
    <p:extLst>
      <p:ext uri="{BB962C8B-B14F-4D97-AF65-F5344CB8AC3E}">
        <p14:creationId xmlns:p14="http://schemas.microsoft.com/office/powerpoint/2010/main" val="3987937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6"/>
          <p:cNvSpPr txBox="1">
            <a:spLocks noChangeArrowheads="1"/>
          </p:cNvSpPr>
          <p:nvPr/>
        </p:nvSpPr>
        <p:spPr bwMode="auto">
          <a:xfrm>
            <a:off x="1403648" y="1993404"/>
            <a:ext cx="316835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800" dirty="0">
                <a:latin typeface="+mn-lt"/>
              </a:rPr>
              <a:t>Use the blue light Safe-Imager to view the DNA bands, even while it is running</a:t>
            </a:r>
            <a:endParaRPr lang="en-GB" sz="2800" dirty="0">
              <a:latin typeface="+mn-lt"/>
            </a:endParaRPr>
          </a:p>
        </p:txBody>
      </p:sp>
      <p:pic>
        <p:nvPicPr>
          <p:cNvPr id="31746" name="Picture 2" descr="M:\000 Outreach\Gel Electrophoresis\photos\1 gel rig D7X_20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075205"/>
            <a:ext cx="3601122" cy="46397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251520" y="337220"/>
            <a:ext cx="7772400" cy="64807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ct val="50000"/>
              </a:spcBef>
            </a:pPr>
            <a:r>
              <a:rPr lang="en-NZ" sz="3200" b="1" dirty="0" smtClean="0">
                <a:solidFill>
                  <a:schemeClr val="bg1"/>
                </a:solidFill>
              </a:rPr>
              <a:t>View the results</a:t>
            </a:r>
            <a:endParaRPr lang="en-GB" sz="3200" b="1" dirty="0">
              <a:solidFill>
                <a:schemeClr val="bg1"/>
              </a:solidFill>
            </a:endParaRPr>
          </a:p>
        </p:txBody>
      </p:sp>
    </p:spTree>
    <p:extLst>
      <p:ext uri="{BB962C8B-B14F-4D97-AF65-F5344CB8AC3E}">
        <p14:creationId xmlns:p14="http://schemas.microsoft.com/office/powerpoint/2010/main" val="511274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489348"/>
            <a:ext cx="5976664" cy="3108543"/>
          </a:xfrm>
          <a:prstGeom prst="rect">
            <a:avLst/>
          </a:prstGeom>
          <a:noFill/>
        </p:spPr>
        <p:txBody>
          <a:bodyPr wrap="square">
            <a:spAutoFit/>
          </a:bodyPr>
          <a:lstStyle/>
          <a:p>
            <a:pPr algn="l">
              <a:defRPr/>
            </a:pPr>
            <a:r>
              <a:rPr lang="en-NZ" sz="2800" dirty="0" smtClean="0">
                <a:latin typeface="+mn-lt"/>
                <a:cs typeface="+mn-cs"/>
              </a:rPr>
              <a:t>Using the lab book </a:t>
            </a:r>
            <a:r>
              <a:rPr lang="en-NZ" sz="2800" dirty="0">
                <a:latin typeface="+mn-lt"/>
                <a:cs typeface="+mn-cs"/>
              </a:rPr>
              <a:t>student </a:t>
            </a:r>
            <a:r>
              <a:rPr lang="en-NZ" sz="2800" dirty="0" smtClean="0">
                <a:latin typeface="+mn-lt"/>
                <a:cs typeface="+mn-cs"/>
              </a:rPr>
              <a:t>work </a:t>
            </a:r>
            <a:r>
              <a:rPr lang="en-NZ" sz="2800" dirty="0">
                <a:latin typeface="+mn-lt"/>
                <a:cs typeface="+mn-cs"/>
              </a:rPr>
              <a:t>in small groups to </a:t>
            </a:r>
            <a:r>
              <a:rPr lang="en-NZ" sz="2800" dirty="0" smtClean="0">
                <a:latin typeface="+mn-lt"/>
                <a:cs typeface="+mn-cs"/>
              </a:rPr>
              <a:t>calculate:</a:t>
            </a:r>
            <a:br>
              <a:rPr lang="en-NZ" sz="2800" dirty="0" smtClean="0">
                <a:latin typeface="+mn-lt"/>
                <a:cs typeface="+mn-cs"/>
              </a:rPr>
            </a:br>
            <a:r>
              <a:rPr lang="en-NZ" sz="2800" dirty="0" smtClean="0">
                <a:latin typeface="+mn-lt"/>
                <a:cs typeface="+mn-cs"/>
              </a:rPr>
              <a:t> </a:t>
            </a:r>
            <a:endParaRPr lang="en-NZ" sz="2800" dirty="0">
              <a:latin typeface="+mn-lt"/>
              <a:cs typeface="+mn-cs"/>
            </a:endParaRPr>
          </a:p>
          <a:p>
            <a:pPr marL="457200" indent="-457200" algn="l">
              <a:buFont typeface="Arial" pitchFamily="34" charset="0"/>
              <a:buChar char="•"/>
              <a:defRPr/>
            </a:pPr>
            <a:r>
              <a:rPr lang="en-NZ" sz="2800" dirty="0">
                <a:latin typeface="+mn-lt"/>
                <a:cs typeface="+mn-cs"/>
              </a:rPr>
              <a:t>the </a:t>
            </a:r>
            <a:r>
              <a:rPr lang="en-NZ" sz="2800" b="1" dirty="0">
                <a:latin typeface="+mn-lt"/>
                <a:cs typeface="+mn-cs"/>
              </a:rPr>
              <a:t>number</a:t>
            </a:r>
            <a:r>
              <a:rPr lang="en-NZ" sz="2800" dirty="0">
                <a:latin typeface="+mn-lt"/>
                <a:cs typeface="+mn-cs"/>
              </a:rPr>
              <a:t> of fragments each enzyme will have </a:t>
            </a:r>
            <a:r>
              <a:rPr lang="en-NZ" sz="2800" dirty="0" smtClean="0">
                <a:latin typeface="+mn-lt"/>
                <a:cs typeface="+mn-cs"/>
              </a:rPr>
              <a:t>produced</a:t>
            </a:r>
            <a:br>
              <a:rPr lang="en-NZ" sz="2800" dirty="0" smtClean="0">
                <a:latin typeface="+mn-lt"/>
                <a:cs typeface="+mn-cs"/>
              </a:rPr>
            </a:br>
            <a:endParaRPr lang="en-NZ" sz="2800" dirty="0">
              <a:latin typeface="+mn-lt"/>
              <a:cs typeface="+mn-cs"/>
            </a:endParaRPr>
          </a:p>
          <a:p>
            <a:pPr marL="457200" indent="-457200" algn="l">
              <a:buFont typeface="Arial" pitchFamily="34" charset="0"/>
              <a:buChar char="•"/>
              <a:defRPr/>
            </a:pPr>
            <a:r>
              <a:rPr lang="en-NZ" sz="2800" dirty="0">
                <a:latin typeface="+mn-lt"/>
                <a:cs typeface="+mn-cs"/>
              </a:rPr>
              <a:t>the </a:t>
            </a:r>
            <a:r>
              <a:rPr lang="en-NZ" sz="2800" b="1" dirty="0">
                <a:latin typeface="+mn-lt"/>
                <a:cs typeface="+mn-cs"/>
              </a:rPr>
              <a:t>size</a:t>
            </a:r>
            <a:r>
              <a:rPr lang="en-NZ" sz="2800" dirty="0">
                <a:latin typeface="+mn-lt"/>
                <a:cs typeface="+mn-cs"/>
              </a:rPr>
              <a:t> of each fragment</a:t>
            </a:r>
          </a:p>
        </p:txBody>
      </p:sp>
      <p:sp>
        <p:nvSpPr>
          <p:cNvPr id="3" name="Rectangle 2"/>
          <p:cNvSpPr txBox="1">
            <a:spLocks noChangeArrowheads="1"/>
          </p:cNvSpPr>
          <p:nvPr/>
        </p:nvSpPr>
        <p:spPr bwMode="auto">
          <a:xfrm>
            <a:off x="251520" y="337220"/>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smtClean="0">
                <a:solidFill>
                  <a:schemeClr val="bg1"/>
                </a:solidFill>
              </a:rPr>
              <a:t>Activity</a:t>
            </a:r>
            <a:endParaRPr lang="en-GB" sz="3200" b="1" dirty="0" smtClean="0">
              <a:solidFill>
                <a:schemeClr val="bg1"/>
              </a:solidFill>
            </a:endParaRPr>
          </a:p>
        </p:txBody>
      </p:sp>
      <p:pic>
        <p:nvPicPr>
          <p:cNvPr id="34818" name="Picture 2" descr="M:\000 PROMOTIONAL\2010 Biological Sciences Builiding Opening\R&amp;D_65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890" y="1273323"/>
            <a:ext cx="2912002" cy="437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304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M:\000 Outreach\Gel Electrophoresis\photos\1 gel rig D7X_20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057301"/>
            <a:ext cx="3597845" cy="4635572"/>
          </a:xfrm>
          <a:prstGeom prst="rect">
            <a:avLst/>
          </a:prstGeom>
          <a:noFill/>
          <a:extLst>
            <a:ext uri="{909E8E84-426E-40DD-AFC4-6F175D3DCCD1}">
              <a14:hiddenFill xmlns:a14="http://schemas.microsoft.com/office/drawing/2010/main">
                <a:solidFill>
                  <a:srgbClr val="FFFFFF"/>
                </a:solidFill>
              </a14:hiddenFill>
            </a:ext>
          </a:extLst>
        </p:spPr>
      </p:pic>
      <p:sp>
        <p:nvSpPr>
          <p:cNvPr id="9219" name="Text Box 6"/>
          <p:cNvSpPr txBox="1">
            <a:spLocks noChangeArrowheads="1"/>
          </p:cNvSpPr>
          <p:nvPr/>
        </p:nvSpPr>
        <p:spPr bwMode="auto">
          <a:xfrm>
            <a:off x="251520" y="1273324"/>
            <a:ext cx="4104456" cy="137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800" dirty="0">
                <a:latin typeface="+mn-lt"/>
              </a:rPr>
              <a:t>Electrophoresis separates DNA fragments according to their size. </a:t>
            </a:r>
            <a:endParaRPr lang="en-GB" sz="2800" dirty="0">
              <a:latin typeface="+mn-lt"/>
            </a:endParaRPr>
          </a:p>
        </p:txBody>
      </p:sp>
      <p:sp>
        <p:nvSpPr>
          <p:cNvPr id="9222" name="TextBox 6"/>
          <p:cNvSpPr txBox="1">
            <a:spLocks noChangeArrowheads="1"/>
          </p:cNvSpPr>
          <p:nvPr/>
        </p:nvSpPr>
        <p:spPr bwMode="auto">
          <a:xfrm>
            <a:off x="7632848" y="3703634"/>
            <a:ext cx="147565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NZ" sz="2000" b="1" dirty="0">
                <a:latin typeface="+mn-lt"/>
              </a:rPr>
              <a:t>DNA samples pipetted into holes (wells) here</a:t>
            </a:r>
          </a:p>
        </p:txBody>
      </p:sp>
      <p:cxnSp>
        <p:nvCxnSpPr>
          <p:cNvPr id="3" name="Straight Arrow Connector 2"/>
          <p:cNvCxnSpPr/>
          <p:nvPr/>
        </p:nvCxnSpPr>
        <p:spPr bwMode="auto">
          <a:xfrm flipH="1" flipV="1">
            <a:off x="6516216" y="3605763"/>
            <a:ext cx="720080" cy="475873"/>
          </a:xfrm>
          <a:prstGeom prst="straightConnector1">
            <a:avLst/>
          </a:prstGeom>
          <a:noFill/>
          <a:ln w="9525" cap="flat" cmpd="sng" algn="ctr">
            <a:noFill/>
            <a:prstDash val="solid"/>
            <a:round/>
            <a:headEnd type="none" w="med" len="med"/>
            <a:tailEnd type="arrow"/>
          </a:ln>
          <a:effectLst/>
        </p:spPr>
      </p:cxnSp>
      <p:cxnSp>
        <p:nvCxnSpPr>
          <p:cNvPr id="5" name="Straight Arrow Connector 4"/>
          <p:cNvCxnSpPr/>
          <p:nvPr/>
        </p:nvCxnSpPr>
        <p:spPr bwMode="auto">
          <a:xfrm flipH="1" flipV="1">
            <a:off x="7308304" y="3361556"/>
            <a:ext cx="792088" cy="233258"/>
          </a:xfrm>
          <a:prstGeom prst="straightConnector1">
            <a:avLst/>
          </a:prstGeom>
          <a:noFill/>
          <a:ln w="57150" cap="flat" cmpd="sng" algn="ctr">
            <a:solidFill>
              <a:srgbClr val="00B0F0"/>
            </a:solidFill>
            <a:prstDash val="solid"/>
            <a:round/>
            <a:headEnd type="none" w="med" len="med"/>
            <a:tailEnd type="arrow"/>
          </a:ln>
          <a:effectLst/>
        </p:spPr>
      </p:cxnSp>
      <p:sp>
        <p:nvSpPr>
          <p:cNvPr id="14" name="AutoShape 7"/>
          <p:cNvSpPr>
            <a:spLocks noChangeArrowheads="1"/>
          </p:cNvSpPr>
          <p:nvPr/>
        </p:nvSpPr>
        <p:spPr bwMode="auto">
          <a:xfrm rot="11979710">
            <a:off x="6523268" y="3515121"/>
            <a:ext cx="608294" cy="712768"/>
          </a:xfrm>
          <a:prstGeom prst="upArrow">
            <a:avLst>
              <a:gd name="adj1" fmla="val 41593"/>
              <a:gd name="adj2" fmla="val 45167"/>
            </a:avLst>
          </a:prstGeom>
          <a:solidFill>
            <a:srgbClr val="0099FF"/>
          </a:solidFill>
          <a:ln w="9525" algn="ctr">
            <a:solidFill>
              <a:schemeClr val="tx1"/>
            </a:solidFill>
            <a:miter lim="800000"/>
            <a:headEnd/>
            <a:tailEnd/>
          </a:ln>
        </p:spPr>
        <p:txBody>
          <a:bodyPr wrap="none" anchor="ctr"/>
          <a:lstStyle/>
          <a:p>
            <a:pPr algn="ctr">
              <a:defRPr/>
            </a:pPr>
            <a:endParaRPr lang="en-NZ">
              <a:cs typeface="+mn-cs"/>
            </a:endParaRPr>
          </a:p>
        </p:txBody>
      </p:sp>
      <p:pic>
        <p:nvPicPr>
          <p:cNvPr id="8" name="Picture 7" descr="course-spiders-web.jpg"/>
          <p:cNvPicPr>
            <a:picLocks noChangeAspect="1"/>
          </p:cNvPicPr>
          <p:nvPr/>
        </p:nvPicPr>
        <p:blipFill>
          <a:blip r:embed="rId4" cstate="print"/>
          <a:stretch>
            <a:fillRect/>
          </a:stretch>
        </p:blipFill>
        <p:spPr>
          <a:xfrm>
            <a:off x="141106" y="2785493"/>
            <a:ext cx="4286877" cy="2679298"/>
          </a:xfrm>
          <a:prstGeom prst="rect">
            <a:avLst/>
          </a:prstGeom>
        </p:spPr>
      </p:pic>
      <p:sp>
        <p:nvSpPr>
          <p:cNvPr id="9" name="Rectangle 2"/>
          <p:cNvSpPr txBox="1">
            <a:spLocks noChangeArrowheads="1"/>
          </p:cNvSpPr>
          <p:nvPr/>
        </p:nvSpPr>
        <p:spPr bwMode="auto">
          <a:xfrm>
            <a:off x="251520" y="331771"/>
            <a:ext cx="6800850" cy="65352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a:solidFill>
                  <a:schemeClr val="bg1"/>
                </a:solidFill>
                <a:cs typeface="Arial" pitchFamily="34" charset="0"/>
              </a:rPr>
              <a:t>Gel Electrophoresis</a:t>
            </a:r>
            <a:endParaRPr lang="en-AU" sz="3200" b="1" dirty="0" smtClean="0">
              <a:solidFill>
                <a:schemeClr val="bg1"/>
              </a:solidFill>
              <a:cs typeface="Arial" pitchFamily="34" charset="0"/>
            </a:endParaRPr>
          </a:p>
        </p:txBody>
      </p:sp>
    </p:spTree>
    <p:extLst>
      <p:ext uri="{BB962C8B-B14F-4D97-AF65-F5344CB8AC3E}">
        <p14:creationId xmlns:p14="http://schemas.microsoft.com/office/powerpoint/2010/main" val="3790591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6"/>
          <p:cNvSpPr>
            <a:spLocks noChangeArrowheads="1"/>
          </p:cNvSpPr>
          <p:nvPr/>
        </p:nvSpPr>
        <p:spPr bwMode="auto">
          <a:xfrm>
            <a:off x="4140201" y="4177771"/>
            <a:ext cx="1008063" cy="66013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en-NZ"/>
          </a:p>
        </p:txBody>
      </p:sp>
      <p:sp>
        <p:nvSpPr>
          <p:cNvPr id="55303" name="Text Box 9"/>
          <p:cNvSpPr txBox="1">
            <a:spLocks noChangeArrowheads="1"/>
          </p:cNvSpPr>
          <p:nvPr/>
        </p:nvSpPr>
        <p:spPr bwMode="auto">
          <a:xfrm>
            <a:off x="323528" y="1357296"/>
            <a:ext cx="381667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800" b="1" dirty="0">
                <a:latin typeface="+mn-lt"/>
              </a:rPr>
              <a:t>DNA Ladder</a:t>
            </a:r>
          </a:p>
          <a:p>
            <a:pPr algn="l" eaLnBrk="1" hangingPunct="1">
              <a:spcBef>
                <a:spcPct val="50000"/>
              </a:spcBef>
            </a:pPr>
            <a:r>
              <a:rPr lang="en-NZ" sz="2800" dirty="0" smtClean="0">
                <a:latin typeface="+mn-lt"/>
              </a:rPr>
              <a:t>This is a standard containing known lengths of DNA.</a:t>
            </a:r>
            <a:endParaRPr lang="en-GB" sz="2800" dirty="0">
              <a:latin typeface="+mn-lt"/>
            </a:endParaRPr>
          </a:p>
        </p:txBody>
      </p:sp>
      <p:sp>
        <p:nvSpPr>
          <p:cNvPr id="6" name="Rectangle 2"/>
          <p:cNvSpPr txBox="1">
            <a:spLocks noChangeArrowheads="1"/>
          </p:cNvSpPr>
          <p:nvPr/>
        </p:nvSpPr>
        <p:spPr bwMode="auto">
          <a:xfrm>
            <a:off x="251520" y="337220"/>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smtClean="0">
                <a:solidFill>
                  <a:schemeClr val="bg1"/>
                </a:solidFill>
              </a:rPr>
              <a:t>What to expect</a:t>
            </a:r>
            <a:endParaRPr lang="en-GB" sz="3200" b="1" dirty="0" smtClean="0">
              <a:solidFill>
                <a:schemeClr val="bg1"/>
              </a:solidFill>
            </a:endParaRPr>
          </a:p>
        </p:txBody>
      </p:sp>
      <p:pic>
        <p:nvPicPr>
          <p:cNvPr id="31746" name="Picture 2" descr="M:\000 Outreach\Gel Electrophoresis\Ladder.jpg"/>
          <p:cNvPicPr>
            <a:picLocks noChangeAspect="1" noChangeArrowheads="1"/>
          </p:cNvPicPr>
          <p:nvPr/>
        </p:nvPicPr>
        <p:blipFill rotWithShape="1">
          <a:blip r:embed="rId3">
            <a:extLst>
              <a:ext uri="{28A0092B-C50C-407E-A947-70E740481C1C}">
                <a14:useLocalDpi xmlns:a14="http://schemas.microsoft.com/office/drawing/2010/main" val="0"/>
              </a:ext>
            </a:extLst>
          </a:blip>
          <a:srcRect t="9413" r="45295" b="35990"/>
          <a:stretch/>
        </p:blipFill>
        <p:spPr bwMode="auto">
          <a:xfrm>
            <a:off x="5868144" y="1417340"/>
            <a:ext cx="1690162" cy="419777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5436096" y="1124952"/>
            <a:ext cx="1368152" cy="584775"/>
          </a:xfrm>
          <a:prstGeom prst="rect">
            <a:avLst/>
          </a:prstGeom>
          <a:noFill/>
          <a:ln w="9525" algn="ctr">
            <a:noFill/>
            <a:miter lim="800000"/>
            <a:headEnd/>
            <a:tailEnd/>
          </a:ln>
        </p:spPr>
        <p:txBody>
          <a:bodyPr wrap="square">
            <a:spAutoFit/>
          </a:bodyPr>
          <a:lstStyle/>
          <a:p>
            <a:pPr algn="ctr">
              <a:spcBef>
                <a:spcPct val="50000"/>
              </a:spcBef>
            </a:pPr>
            <a:r>
              <a:rPr lang="en-NZ" sz="1600" b="1" dirty="0">
                <a:latin typeface="+mn-lt"/>
              </a:rPr>
              <a:t>Size </a:t>
            </a:r>
            <a:r>
              <a:rPr lang="en-NZ" sz="1600" dirty="0">
                <a:latin typeface="+mn-lt"/>
              </a:rPr>
              <a:t/>
            </a:r>
            <a:br>
              <a:rPr lang="en-NZ" sz="1600" dirty="0">
                <a:latin typeface="+mn-lt"/>
              </a:rPr>
            </a:br>
            <a:r>
              <a:rPr lang="en-NZ" sz="1600" dirty="0" smtClean="0">
                <a:latin typeface="+mn-lt"/>
              </a:rPr>
              <a:t>(</a:t>
            </a:r>
            <a:r>
              <a:rPr lang="en-NZ" sz="1600" dirty="0">
                <a:latin typeface="+mn-lt"/>
              </a:rPr>
              <a:t>base pairs)</a:t>
            </a:r>
            <a:endParaRPr lang="en-GB" sz="1600" dirty="0">
              <a:latin typeface="+mn-lt"/>
            </a:endParaRPr>
          </a:p>
        </p:txBody>
      </p:sp>
    </p:spTree>
    <p:extLst>
      <p:ext uri="{BB962C8B-B14F-4D97-AF65-F5344CB8AC3E}">
        <p14:creationId xmlns:p14="http://schemas.microsoft.com/office/powerpoint/2010/main" val="2860546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13"/>
          <p:cNvSpPr txBox="1">
            <a:spLocks noChangeArrowheads="1"/>
          </p:cNvSpPr>
          <p:nvPr/>
        </p:nvSpPr>
        <p:spPr bwMode="auto">
          <a:xfrm>
            <a:off x="1475656" y="1254160"/>
            <a:ext cx="1728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spcBef>
                <a:spcPct val="50000"/>
              </a:spcBef>
            </a:pPr>
            <a:r>
              <a:rPr lang="en-NZ" sz="2800" b="1" dirty="0" err="1">
                <a:latin typeface="+mn-lt"/>
              </a:rPr>
              <a:t>HindIII</a:t>
            </a:r>
            <a:endParaRPr lang="en-GB" sz="2800" b="1" dirty="0">
              <a:latin typeface="+mn-lt"/>
            </a:endParaRPr>
          </a:p>
        </p:txBody>
      </p:sp>
      <p:sp>
        <p:nvSpPr>
          <p:cNvPr id="56325" name="Text Box 14"/>
          <p:cNvSpPr txBox="1">
            <a:spLocks noChangeArrowheads="1"/>
          </p:cNvSpPr>
          <p:nvPr/>
        </p:nvSpPr>
        <p:spPr bwMode="auto">
          <a:xfrm>
            <a:off x="3851324" y="1254160"/>
            <a:ext cx="1728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spcBef>
                <a:spcPct val="50000"/>
              </a:spcBef>
            </a:pPr>
            <a:r>
              <a:rPr lang="en-NZ" sz="2800" b="1" dirty="0" err="1">
                <a:latin typeface="+mn-lt"/>
              </a:rPr>
              <a:t>EcoRI</a:t>
            </a:r>
            <a:endParaRPr lang="en-GB" sz="2800" b="1" dirty="0">
              <a:latin typeface="+mn-lt"/>
            </a:endParaRPr>
          </a:p>
        </p:txBody>
      </p:sp>
      <p:sp>
        <p:nvSpPr>
          <p:cNvPr id="56326" name="Text Box 15"/>
          <p:cNvSpPr txBox="1">
            <a:spLocks noChangeArrowheads="1"/>
          </p:cNvSpPr>
          <p:nvPr/>
        </p:nvSpPr>
        <p:spPr bwMode="auto">
          <a:xfrm>
            <a:off x="6227588" y="1254160"/>
            <a:ext cx="1728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spcBef>
                <a:spcPct val="50000"/>
              </a:spcBef>
            </a:pPr>
            <a:r>
              <a:rPr lang="en-NZ" sz="2800" b="1" dirty="0">
                <a:latin typeface="+mn-lt"/>
              </a:rPr>
              <a:t>Both</a:t>
            </a:r>
            <a:endParaRPr lang="en-GB" sz="2800" b="1" dirty="0">
              <a:latin typeface="+mn-lt"/>
            </a:endParaRPr>
          </a:p>
        </p:txBody>
      </p:sp>
      <p:graphicFrame>
        <p:nvGraphicFramePr>
          <p:cNvPr id="56327" name="Object 16"/>
          <p:cNvGraphicFramePr>
            <a:graphicFrameLocks noChangeAspect="1"/>
          </p:cNvGraphicFramePr>
          <p:nvPr>
            <p:extLst>
              <p:ext uri="{D42A27DB-BD31-4B8C-83A1-F6EECF244321}">
                <p14:modId xmlns:p14="http://schemas.microsoft.com/office/powerpoint/2010/main" val="2842464679"/>
              </p:ext>
            </p:extLst>
          </p:nvPr>
        </p:nvGraphicFramePr>
        <p:xfrm>
          <a:off x="3948136" y="1824996"/>
          <a:ext cx="1169988" cy="3624792"/>
        </p:xfrm>
        <a:graphic>
          <a:graphicData uri="http://schemas.openxmlformats.org/presentationml/2006/ole">
            <mc:AlternateContent xmlns:mc="http://schemas.openxmlformats.org/markup-compatibility/2006">
              <mc:Choice xmlns:v="urn:schemas-microsoft-com:vml" Requires="v">
                <p:oleObj spid="_x0000_s19515" name="PHOTO-PAINT" r:id="rId4" imgW="1170335" imgH="4349136" progId="CorelPHOTOPAINT.Image.13">
                  <p:embed/>
                </p:oleObj>
              </mc:Choice>
              <mc:Fallback>
                <p:oleObj name="PHOTO-PAINT" r:id="rId4" imgW="1170335" imgH="4349136" progId="CorelPHOTOPAINT.Image.1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8136" y="1824996"/>
                        <a:ext cx="1169988" cy="362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8" name="Object 17"/>
          <p:cNvGraphicFramePr>
            <a:graphicFrameLocks noChangeAspect="1"/>
          </p:cNvGraphicFramePr>
          <p:nvPr>
            <p:extLst>
              <p:ext uri="{D42A27DB-BD31-4B8C-83A1-F6EECF244321}">
                <p14:modId xmlns:p14="http://schemas.microsoft.com/office/powerpoint/2010/main" val="465468077"/>
              </p:ext>
            </p:extLst>
          </p:nvPr>
        </p:nvGraphicFramePr>
        <p:xfrm>
          <a:off x="6253187" y="1824996"/>
          <a:ext cx="1127125" cy="3624792"/>
        </p:xfrm>
        <a:graphic>
          <a:graphicData uri="http://schemas.openxmlformats.org/presentationml/2006/ole">
            <mc:AlternateContent xmlns:mc="http://schemas.openxmlformats.org/markup-compatibility/2006">
              <mc:Choice xmlns:v="urn:schemas-microsoft-com:vml" Requires="v">
                <p:oleObj spid="_x0000_s19516" name="PHOTO-PAINT" r:id="rId6" imgW="1127476" imgH="4349136" progId="CorelPHOTOPAINT.Image.13">
                  <p:embed/>
                </p:oleObj>
              </mc:Choice>
              <mc:Fallback>
                <p:oleObj name="PHOTO-PAINT" r:id="rId6" imgW="1127476" imgH="4349136" progId="CorelPHOTOPAINT.Image.1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3187" y="1824996"/>
                        <a:ext cx="1127125" cy="362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9" name="Object 18"/>
          <p:cNvGraphicFramePr>
            <a:graphicFrameLocks noChangeAspect="1"/>
          </p:cNvGraphicFramePr>
          <p:nvPr>
            <p:extLst>
              <p:ext uri="{D42A27DB-BD31-4B8C-83A1-F6EECF244321}">
                <p14:modId xmlns:p14="http://schemas.microsoft.com/office/powerpoint/2010/main" val="720076907"/>
              </p:ext>
            </p:extLst>
          </p:nvPr>
        </p:nvGraphicFramePr>
        <p:xfrm>
          <a:off x="1571650" y="1824996"/>
          <a:ext cx="1100137" cy="3624792"/>
        </p:xfrm>
        <a:graphic>
          <a:graphicData uri="http://schemas.openxmlformats.org/presentationml/2006/ole">
            <mc:AlternateContent xmlns:mc="http://schemas.openxmlformats.org/markup-compatibility/2006">
              <mc:Choice xmlns:v="urn:schemas-microsoft-com:vml" Requires="v">
                <p:oleObj spid="_x0000_s19517" name="PHOTO-PAINT" r:id="rId8" imgW="1100144" imgH="4349136" progId="CorelPHOTOPAINT.Image.13">
                  <p:embed/>
                </p:oleObj>
              </mc:Choice>
              <mc:Fallback>
                <p:oleObj name="PHOTO-PAINT" r:id="rId8" imgW="1100144" imgH="4349136" progId="CorelPHOTOPAINT.Image.1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1650" y="1824996"/>
                        <a:ext cx="1100137" cy="362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31" name="Text Box 19"/>
          <p:cNvSpPr txBox="1">
            <a:spLocks noChangeArrowheads="1"/>
          </p:cNvSpPr>
          <p:nvPr/>
        </p:nvSpPr>
        <p:spPr bwMode="auto">
          <a:xfrm>
            <a:off x="7235826" y="1657615"/>
            <a:ext cx="1547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spcBef>
                <a:spcPct val="50000"/>
              </a:spcBef>
            </a:pPr>
            <a:endParaRPr lang="en-US"/>
          </a:p>
        </p:txBody>
      </p:sp>
    </p:spTree>
    <p:extLst>
      <p:ext uri="{BB962C8B-B14F-4D97-AF65-F5344CB8AC3E}">
        <p14:creationId xmlns:p14="http://schemas.microsoft.com/office/powerpoint/2010/main" val="39451109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Text Box 7"/>
          <p:cNvSpPr txBox="1">
            <a:spLocks noChangeArrowheads="1"/>
          </p:cNvSpPr>
          <p:nvPr/>
        </p:nvSpPr>
        <p:spPr bwMode="auto">
          <a:xfrm>
            <a:off x="4644008" y="1417340"/>
            <a:ext cx="432048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000" b="1" dirty="0">
                <a:latin typeface="+mn-lt"/>
              </a:rPr>
              <a:t>Lane 2: </a:t>
            </a:r>
            <a:r>
              <a:rPr lang="en-NZ" sz="2000" dirty="0">
                <a:latin typeface="+mn-lt"/>
              </a:rPr>
              <a:t/>
            </a:r>
            <a:br>
              <a:rPr lang="en-NZ" sz="2000" dirty="0">
                <a:latin typeface="+mn-lt"/>
              </a:rPr>
            </a:br>
            <a:r>
              <a:rPr lang="en-NZ" sz="2000" dirty="0">
                <a:latin typeface="+mn-lt"/>
              </a:rPr>
              <a:t>Uncut Lambda DNA</a:t>
            </a:r>
          </a:p>
          <a:p>
            <a:pPr algn="l" eaLnBrk="1" hangingPunct="1">
              <a:spcBef>
                <a:spcPct val="50000"/>
              </a:spcBef>
            </a:pPr>
            <a:r>
              <a:rPr lang="en-NZ" sz="2000" b="1" dirty="0">
                <a:latin typeface="+mn-lt"/>
              </a:rPr>
              <a:t>Lane 3: </a:t>
            </a:r>
            <a:r>
              <a:rPr lang="en-NZ" sz="2000" dirty="0">
                <a:latin typeface="+mn-lt"/>
              </a:rPr>
              <a:t/>
            </a:r>
            <a:br>
              <a:rPr lang="en-NZ" sz="2000" dirty="0">
                <a:latin typeface="+mn-lt"/>
              </a:rPr>
            </a:br>
            <a:r>
              <a:rPr lang="en-NZ" sz="2000" dirty="0">
                <a:latin typeface="+mn-lt"/>
              </a:rPr>
              <a:t>Lambda DNA cut with </a:t>
            </a:r>
            <a:r>
              <a:rPr lang="en-NZ" sz="2000" dirty="0" err="1">
                <a:latin typeface="+mn-lt"/>
              </a:rPr>
              <a:t>EcoRI</a:t>
            </a:r>
            <a:endParaRPr lang="en-NZ" sz="2000" dirty="0">
              <a:latin typeface="+mn-lt"/>
            </a:endParaRPr>
          </a:p>
          <a:p>
            <a:pPr algn="l" eaLnBrk="1" hangingPunct="1">
              <a:spcBef>
                <a:spcPct val="50000"/>
              </a:spcBef>
            </a:pPr>
            <a:r>
              <a:rPr lang="en-NZ" sz="2000" b="1" dirty="0">
                <a:latin typeface="+mn-lt"/>
              </a:rPr>
              <a:t>Lane 4:</a:t>
            </a:r>
            <a:r>
              <a:rPr lang="en-NZ" sz="2000" dirty="0">
                <a:latin typeface="+mn-lt"/>
              </a:rPr>
              <a:t/>
            </a:r>
            <a:br>
              <a:rPr lang="en-NZ" sz="2000" dirty="0">
                <a:latin typeface="+mn-lt"/>
              </a:rPr>
            </a:br>
            <a:r>
              <a:rPr lang="en-NZ" sz="2000" dirty="0">
                <a:latin typeface="+mn-lt"/>
              </a:rPr>
              <a:t>Lambda DNA cut with </a:t>
            </a:r>
            <a:r>
              <a:rPr lang="en-NZ" sz="2000" dirty="0" err="1">
                <a:latin typeface="+mn-lt"/>
              </a:rPr>
              <a:t>HindIII</a:t>
            </a:r>
            <a:endParaRPr lang="en-NZ" sz="2000" dirty="0">
              <a:latin typeface="+mn-lt"/>
            </a:endParaRPr>
          </a:p>
          <a:p>
            <a:pPr algn="l" eaLnBrk="1" hangingPunct="1">
              <a:spcBef>
                <a:spcPct val="50000"/>
              </a:spcBef>
            </a:pPr>
            <a:r>
              <a:rPr lang="en-NZ" sz="2000" b="1" dirty="0">
                <a:latin typeface="+mn-lt"/>
              </a:rPr>
              <a:t>Lane 5:</a:t>
            </a:r>
            <a:r>
              <a:rPr lang="en-NZ" sz="2000" dirty="0">
                <a:latin typeface="+mn-lt"/>
              </a:rPr>
              <a:t/>
            </a:r>
            <a:br>
              <a:rPr lang="en-NZ" sz="2000" dirty="0">
                <a:latin typeface="+mn-lt"/>
              </a:rPr>
            </a:br>
            <a:r>
              <a:rPr lang="en-NZ" sz="2000" dirty="0">
                <a:latin typeface="+mn-lt"/>
              </a:rPr>
              <a:t>Lambda DNA cut with </a:t>
            </a:r>
            <a:r>
              <a:rPr lang="en-NZ" sz="2000" dirty="0" err="1">
                <a:latin typeface="+mn-lt"/>
              </a:rPr>
              <a:t>EcoRI</a:t>
            </a:r>
            <a:r>
              <a:rPr lang="en-NZ" sz="2000" dirty="0">
                <a:latin typeface="+mn-lt"/>
              </a:rPr>
              <a:t> and </a:t>
            </a:r>
            <a:r>
              <a:rPr lang="en-NZ" sz="2000" dirty="0" err="1">
                <a:latin typeface="+mn-lt"/>
              </a:rPr>
              <a:t>HindIII</a:t>
            </a:r>
            <a:endParaRPr lang="en-NZ" sz="2000" dirty="0">
              <a:latin typeface="+mn-lt"/>
            </a:endParaRPr>
          </a:p>
          <a:p>
            <a:pPr algn="l" eaLnBrk="1" hangingPunct="1">
              <a:spcBef>
                <a:spcPct val="50000"/>
              </a:spcBef>
            </a:pPr>
            <a:r>
              <a:rPr lang="en-NZ" sz="2000" b="1" dirty="0">
                <a:latin typeface="+mn-lt"/>
              </a:rPr>
              <a:t>Lane 6: </a:t>
            </a:r>
            <a:r>
              <a:rPr lang="en-NZ" sz="2000" dirty="0">
                <a:latin typeface="+mn-lt"/>
              </a:rPr>
              <a:t/>
            </a:r>
            <a:br>
              <a:rPr lang="en-NZ" sz="2000" dirty="0">
                <a:latin typeface="+mn-lt"/>
              </a:rPr>
            </a:br>
            <a:r>
              <a:rPr lang="en-NZ" sz="2000" dirty="0">
                <a:latin typeface="+mn-lt"/>
              </a:rPr>
              <a:t>DNA Ladder</a:t>
            </a:r>
            <a:endParaRPr lang="en-GB" sz="2000" dirty="0">
              <a:latin typeface="+mn-lt"/>
            </a:endParaRPr>
          </a:p>
        </p:txBody>
      </p:sp>
      <p:pic>
        <p:nvPicPr>
          <p:cNvPr id="2150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200" t="4027" r="2600" b="17192"/>
          <a:stretch/>
        </p:blipFill>
        <p:spPr bwMode="auto">
          <a:xfrm>
            <a:off x="180975" y="1414239"/>
            <a:ext cx="4391025"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889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50827" y="1760984"/>
            <a:ext cx="5329286" cy="2104628"/>
          </a:xfrm>
        </p:spPr>
        <p:txBody>
          <a:bodyPr/>
          <a:lstStyle/>
          <a:p>
            <a:pPr algn="l" eaLnBrk="1" hangingPunct="1"/>
            <a:r>
              <a:rPr lang="en-NZ" sz="3600" b="1" dirty="0" smtClean="0">
                <a:latin typeface="+mn-lt"/>
              </a:rPr>
              <a:t>What do you think can we use this technique for?</a:t>
            </a:r>
            <a:endParaRPr lang="en-GB" sz="3600" b="1" dirty="0" smtClean="0">
              <a:latin typeface="+mn-lt"/>
            </a:endParaRPr>
          </a:p>
        </p:txBody>
      </p:sp>
      <p:sp>
        <p:nvSpPr>
          <p:cNvPr id="3" name="Rectangle 2"/>
          <p:cNvSpPr txBox="1">
            <a:spLocks noChangeArrowheads="1"/>
          </p:cNvSpPr>
          <p:nvPr/>
        </p:nvSpPr>
        <p:spPr bwMode="auto">
          <a:xfrm>
            <a:off x="251520" y="337220"/>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smtClean="0">
                <a:solidFill>
                  <a:schemeClr val="bg1"/>
                </a:solidFill>
              </a:rPr>
              <a:t>Question</a:t>
            </a:r>
            <a:endParaRPr lang="en-GB" sz="3200" b="1" dirty="0" smtClean="0">
              <a:solidFill>
                <a:schemeClr val="bg1"/>
              </a:solidFill>
            </a:endParaRPr>
          </a:p>
        </p:txBody>
      </p:sp>
      <p:pic>
        <p:nvPicPr>
          <p:cNvPr id="32770" name="Picture 2" descr="M:\000 PROMOTIONAL\2010 Biological Sciences Builiding Opening\DSC_46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271180" y="1877531"/>
            <a:ext cx="4483882" cy="300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62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rot="-1208803">
            <a:off x="249105" y="1725486"/>
            <a:ext cx="3024188" cy="523220"/>
          </a:xfrm>
          <a:prstGeom prst="rect">
            <a:avLst/>
          </a:prstGeom>
          <a:noFill/>
          <a:ln>
            <a:noFill/>
          </a:ln>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spcBef>
                <a:spcPct val="50000"/>
              </a:spcBef>
            </a:pPr>
            <a:r>
              <a:rPr lang="en-NZ" sz="2800" b="1" dirty="0">
                <a:latin typeface="+mn-lt"/>
              </a:rPr>
              <a:t>DNA fingerprinting</a:t>
            </a:r>
            <a:endParaRPr lang="en-GB" sz="2800" b="1" dirty="0">
              <a:latin typeface="+mn-lt"/>
            </a:endParaRPr>
          </a:p>
        </p:txBody>
      </p:sp>
      <p:sp>
        <p:nvSpPr>
          <p:cNvPr id="60419" name="Text Box 5"/>
          <p:cNvSpPr txBox="1">
            <a:spLocks noChangeArrowheads="1"/>
          </p:cNvSpPr>
          <p:nvPr/>
        </p:nvSpPr>
        <p:spPr bwMode="auto">
          <a:xfrm rot="21332733">
            <a:off x="5663458" y="1457163"/>
            <a:ext cx="3384550" cy="523220"/>
          </a:xfrm>
          <a:prstGeom prst="rect">
            <a:avLst/>
          </a:prstGeom>
          <a:noFill/>
          <a:ln>
            <a:noFill/>
          </a:ln>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spcBef>
                <a:spcPct val="50000"/>
              </a:spcBef>
            </a:pPr>
            <a:r>
              <a:rPr lang="en-NZ" sz="2800" b="1" dirty="0">
                <a:latin typeface="+mn-lt"/>
              </a:rPr>
              <a:t>Paternity cases</a:t>
            </a:r>
            <a:endParaRPr lang="en-GB" sz="2800" b="1" dirty="0">
              <a:latin typeface="+mn-lt"/>
            </a:endParaRPr>
          </a:p>
        </p:txBody>
      </p:sp>
      <p:sp>
        <p:nvSpPr>
          <p:cNvPr id="60420" name="Text Box 6"/>
          <p:cNvSpPr txBox="1">
            <a:spLocks noChangeArrowheads="1"/>
          </p:cNvSpPr>
          <p:nvPr/>
        </p:nvSpPr>
        <p:spPr bwMode="auto">
          <a:xfrm>
            <a:off x="2896065" y="1725487"/>
            <a:ext cx="2736850" cy="523220"/>
          </a:xfrm>
          <a:prstGeom prst="rect">
            <a:avLst/>
          </a:prstGeom>
          <a:noFill/>
          <a:ln>
            <a:noFill/>
          </a:ln>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spcBef>
                <a:spcPct val="50000"/>
              </a:spcBef>
            </a:pPr>
            <a:r>
              <a:rPr lang="en-NZ" sz="2800" b="1" dirty="0">
                <a:latin typeface="+mn-lt"/>
              </a:rPr>
              <a:t>Forensics</a:t>
            </a:r>
            <a:endParaRPr lang="en-GB" sz="2800" b="1" dirty="0">
              <a:latin typeface="+mn-lt"/>
            </a:endParaRPr>
          </a:p>
        </p:txBody>
      </p:sp>
      <p:sp>
        <p:nvSpPr>
          <p:cNvPr id="60421" name="Text Box 7"/>
          <p:cNvSpPr txBox="1">
            <a:spLocks noChangeArrowheads="1"/>
          </p:cNvSpPr>
          <p:nvPr/>
        </p:nvSpPr>
        <p:spPr bwMode="auto">
          <a:xfrm rot="-534253">
            <a:off x="441834" y="2849915"/>
            <a:ext cx="5148263" cy="954107"/>
          </a:xfrm>
          <a:prstGeom prst="rect">
            <a:avLst/>
          </a:prstGeom>
          <a:noFill/>
          <a:ln>
            <a:noFill/>
          </a:ln>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spcBef>
                <a:spcPct val="50000"/>
              </a:spcBef>
            </a:pPr>
            <a:r>
              <a:rPr lang="en-NZ" sz="2800" b="1" dirty="0">
                <a:latin typeface="+mn-lt"/>
              </a:rPr>
              <a:t>Separation and isolation of DNA for drugs and genetic engineering</a:t>
            </a:r>
            <a:endParaRPr lang="en-GB" sz="2800" b="1" dirty="0">
              <a:latin typeface="+mn-lt"/>
            </a:endParaRPr>
          </a:p>
        </p:txBody>
      </p:sp>
      <p:sp>
        <p:nvSpPr>
          <p:cNvPr id="60422" name="Text Box 9"/>
          <p:cNvSpPr txBox="1">
            <a:spLocks noChangeArrowheads="1"/>
          </p:cNvSpPr>
          <p:nvPr/>
        </p:nvSpPr>
        <p:spPr bwMode="auto">
          <a:xfrm rot="564529">
            <a:off x="5713682" y="2386762"/>
            <a:ext cx="3598862" cy="954107"/>
          </a:xfrm>
          <a:prstGeom prst="rect">
            <a:avLst/>
          </a:prstGeom>
          <a:noFill/>
          <a:ln>
            <a:noFill/>
          </a:ln>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spcBef>
                <a:spcPct val="50000"/>
              </a:spcBef>
            </a:pPr>
            <a:r>
              <a:rPr lang="en-NZ" sz="2800" b="1" dirty="0">
                <a:latin typeface="+mn-lt"/>
              </a:rPr>
              <a:t>Diagnose genetic diseases</a:t>
            </a:r>
            <a:endParaRPr lang="en-GB" sz="2800" b="1" dirty="0">
              <a:latin typeface="+mn-lt"/>
            </a:endParaRPr>
          </a:p>
        </p:txBody>
      </p:sp>
      <p:sp>
        <p:nvSpPr>
          <p:cNvPr id="60423" name="Text Box 10"/>
          <p:cNvSpPr txBox="1">
            <a:spLocks noChangeArrowheads="1"/>
          </p:cNvSpPr>
          <p:nvPr/>
        </p:nvSpPr>
        <p:spPr bwMode="auto">
          <a:xfrm rot="20873685">
            <a:off x="3062957" y="3860810"/>
            <a:ext cx="4537075" cy="954107"/>
          </a:xfrm>
          <a:prstGeom prst="rect">
            <a:avLst/>
          </a:prstGeom>
          <a:noFill/>
          <a:ln>
            <a:noFill/>
          </a:ln>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spcBef>
                <a:spcPct val="50000"/>
              </a:spcBef>
            </a:pPr>
            <a:r>
              <a:rPr lang="en-NZ" sz="2800" b="1" dirty="0">
                <a:latin typeface="+mn-lt"/>
              </a:rPr>
              <a:t>Conservation and breeding programmes</a:t>
            </a:r>
            <a:r>
              <a:rPr lang="en-NZ" sz="2800" dirty="0">
                <a:latin typeface="+mn-lt"/>
              </a:rPr>
              <a:t> </a:t>
            </a:r>
            <a:endParaRPr lang="en-GB" sz="2800" dirty="0">
              <a:latin typeface="+mn-lt"/>
            </a:endParaRPr>
          </a:p>
        </p:txBody>
      </p:sp>
      <p:sp>
        <p:nvSpPr>
          <p:cNvPr id="60424" name="Text Box 11"/>
          <p:cNvSpPr txBox="1">
            <a:spLocks noChangeArrowheads="1"/>
          </p:cNvSpPr>
          <p:nvPr/>
        </p:nvSpPr>
        <p:spPr bwMode="auto">
          <a:xfrm rot="430129">
            <a:off x="169018" y="4388236"/>
            <a:ext cx="2665412" cy="954107"/>
          </a:xfrm>
          <a:prstGeom prst="rect">
            <a:avLst/>
          </a:prstGeom>
          <a:noFill/>
          <a:ln>
            <a:noFill/>
          </a:ln>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spcBef>
                <a:spcPct val="50000"/>
              </a:spcBef>
            </a:pPr>
            <a:r>
              <a:rPr lang="en-NZ" sz="2800" b="1" dirty="0">
                <a:latin typeface="+mn-lt"/>
              </a:rPr>
              <a:t>Evolutionary biology</a:t>
            </a:r>
            <a:endParaRPr lang="en-GB" sz="2800" b="1" dirty="0">
              <a:latin typeface="+mn-lt"/>
            </a:endParaRPr>
          </a:p>
        </p:txBody>
      </p:sp>
      <p:sp>
        <p:nvSpPr>
          <p:cNvPr id="60425" name="Text Box 12"/>
          <p:cNvSpPr txBox="1">
            <a:spLocks noChangeArrowheads="1"/>
          </p:cNvSpPr>
          <p:nvPr/>
        </p:nvSpPr>
        <p:spPr bwMode="auto">
          <a:xfrm rot="1123847">
            <a:off x="6685134" y="4682384"/>
            <a:ext cx="2232025" cy="523220"/>
          </a:xfrm>
          <a:prstGeom prst="rect">
            <a:avLst/>
          </a:prstGeom>
          <a:noFill/>
          <a:ln>
            <a:noFill/>
          </a:ln>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spcBef>
                <a:spcPct val="50000"/>
              </a:spcBef>
            </a:pPr>
            <a:r>
              <a:rPr lang="en-NZ" sz="2800" b="1" dirty="0">
                <a:latin typeface="+mn-lt"/>
              </a:rPr>
              <a:t>Research</a:t>
            </a:r>
            <a:endParaRPr lang="en-GB" sz="2800" b="1" dirty="0">
              <a:latin typeface="+mn-lt"/>
            </a:endParaRPr>
          </a:p>
        </p:txBody>
      </p:sp>
    </p:spTree>
    <p:extLst>
      <p:ext uri="{BB962C8B-B14F-4D97-AF65-F5344CB8AC3E}">
        <p14:creationId xmlns:p14="http://schemas.microsoft.com/office/powerpoint/2010/main" val="1581496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Box 2"/>
          <p:cNvSpPr txBox="1">
            <a:spLocks noChangeArrowheads="1"/>
          </p:cNvSpPr>
          <p:nvPr/>
        </p:nvSpPr>
        <p:spPr bwMode="auto">
          <a:xfrm>
            <a:off x="-108520" y="1345332"/>
            <a:ext cx="856895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lvl="1" algn="l" eaLnBrk="1" hangingPunct="1"/>
            <a:r>
              <a:rPr lang="en-NZ" sz="2000" b="1" dirty="0" smtClean="0">
                <a:latin typeface="+mn-lt"/>
              </a:rPr>
              <a:t>Genetics underpins much of our research, from ecology to biochemistry:</a:t>
            </a:r>
          </a:p>
          <a:p>
            <a:pPr marL="800100" lvl="1" indent="-342900" algn="l" eaLnBrk="1" hangingPunct="1">
              <a:buFont typeface="Arial" pitchFamily="34" charset="0"/>
              <a:buChar char="•"/>
            </a:pPr>
            <a:r>
              <a:rPr lang="en-NZ" sz="2000" dirty="0" smtClean="0">
                <a:latin typeface="+mn-lt"/>
              </a:rPr>
              <a:t>Evolution </a:t>
            </a:r>
            <a:r>
              <a:rPr lang="en-NZ" sz="2000" dirty="0">
                <a:latin typeface="+mn-lt"/>
              </a:rPr>
              <a:t>and taxonomy of the </a:t>
            </a:r>
            <a:r>
              <a:rPr lang="en-NZ" sz="2000" dirty="0" err="1" smtClean="0">
                <a:latin typeface="+mn-lt"/>
              </a:rPr>
              <a:t>Senecioneae</a:t>
            </a:r>
            <a:r>
              <a:rPr lang="en-NZ" sz="2000" dirty="0" smtClean="0">
                <a:latin typeface="+mn-lt"/>
              </a:rPr>
              <a:t> </a:t>
            </a:r>
            <a:r>
              <a:rPr lang="en-NZ" sz="2000" dirty="0">
                <a:latin typeface="+mn-lt"/>
              </a:rPr>
              <a:t>in the Sunflower </a:t>
            </a:r>
            <a:r>
              <a:rPr lang="en-NZ" sz="2000" dirty="0" smtClean="0">
                <a:latin typeface="+mn-lt"/>
              </a:rPr>
              <a:t>family.</a:t>
            </a:r>
            <a:endParaRPr lang="en-NZ" sz="2000" dirty="0">
              <a:latin typeface="+mn-lt"/>
            </a:endParaRPr>
          </a:p>
          <a:p>
            <a:pPr marL="800100" lvl="1" indent="-342900" algn="l" eaLnBrk="1" hangingPunct="1">
              <a:buFont typeface="Arial" pitchFamily="34" charset="0"/>
              <a:buChar char="•"/>
            </a:pPr>
            <a:r>
              <a:rPr lang="en-NZ" sz="2000" dirty="0" smtClean="0">
                <a:latin typeface="+mn-lt"/>
              </a:rPr>
              <a:t>We </a:t>
            </a:r>
            <a:r>
              <a:rPr lang="en-NZ" sz="2000" dirty="0">
                <a:latin typeface="+mn-lt"/>
              </a:rPr>
              <a:t>are using a combination of field observations, experiments and molecular analyses to </a:t>
            </a:r>
            <a:r>
              <a:rPr lang="en-NZ" sz="2000" dirty="0" smtClean="0">
                <a:latin typeface="+mn-lt"/>
              </a:rPr>
              <a:t>investigate species </a:t>
            </a:r>
            <a:r>
              <a:rPr lang="en-NZ" sz="2000" dirty="0">
                <a:latin typeface="+mn-lt"/>
              </a:rPr>
              <a:t>barriers and </a:t>
            </a:r>
            <a:r>
              <a:rPr lang="en-NZ" sz="2000" dirty="0" smtClean="0">
                <a:latin typeface="+mn-lt"/>
              </a:rPr>
              <a:t>hybridisation </a:t>
            </a:r>
            <a:r>
              <a:rPr lang="en-NZ" sz="2000" dirty="0">
                <a:latin typeface="+mn-lt"/>
              </a:rPr>
              <a:t>in </a:t>
            </a:r>
            <a:r>
              <a:rPr lang="en-NZ" sz="2000" i="1" dirty="0" err="1" smtClean="0">
                <a:latin typeface="+mn-lt"/>
              </a:rPr>
              <a:t>Dissotis</a:t>
            </a:r>
            <a:r>
              <a:rPr lang="en-NZ" sz="2000" i="1" dirty="0" smtClean="0">
                <a:latin typeface="+mn-lt"/>
              </a:rPr>
              <a:t> </a:t>
            </a:r>
            <a:r>
              <a:rPr lang="en-NZ" sz="2000" dirty="0" smtClean="0">
                <a:latin typeface="+mn-lt"/>
              </a:rPr>
              <a:t>at our Nigerian field station.</a:t>
            </a:r>
            <a:r>
              <a:rPr lang="en-NZ" sz="2000" dirty="0">
                <a:latin typeface="+mn-lt"/>
              </a:rPr>
              <a:t> </a:t>
            </a:r>
          </a:p>
          <a:p>
            <a:pPr marL="800100" lvl="1" indent="-342900" algn="l" eaLnBrk="1" hangingPunct="1">
              <a:buFont typeface="Arial" pitchFamily="34" charset="0"/>
              <a:buChar char="•"/>
            </a:pPr>
            <a:r>
              <a:rPr lang="en-NZ" sz="2000" dirty="0" smtClean="0">
                <a:latin typeface="+mn-lt"/>
              </a:rPr>
              <a:t>Examining </a:t>
            </a:r>
            <a:r>
              <a:rPr lang="en-NZ" sz="2000" dirty="0">
                <a:latin typeface="+mn-lt"/>
              </a:rPr>
              <a:t>the </a:t>
            </a:r>
            <a:r>
              <a:rPr lang="en-NZ" sz="2000" dirty="0" smtClean="0">
                <a:latin typeface="+mn-lt"/>
              </a:rPr>
              <a:t>frozen </a:t>
            </a:r>
            <a:r>
              <a:rPr lang="en-NZ" sz="2000" dirty="0">
                <a:latin typeface="+mn-lt"/>
              </a:rPr>
              <a:t>‘fossilized’ record of an evolved bacteria</a:t>
            </a:r>
            <a:r>
              <a:rPr lang="en-NZ" sz="2000" dirty="0" smtClean="0">
                <a:latin typeface="+mn-lt"/>
              </a:rPr>
              <a:t>.</a:t>
            </a:r>
          </a:p>
          <a:p>
            <a:pPr marL="800100" lvl="1" indent="-342900" algn="l" eaLnBrk="1" hangingPunct="1">
              <a:buFont typeface="Arial" pitchFamily="34" charset="0"/>
              <a:buChar char="•"/>
            </a:pPr>
            <a:r>
              <a:rPr lang="en-NZ" sz="2000" dirty="0" smtClean="0">
                <a:latin typeface="+mn-lt"/>
              </a:rPr>
              <a:t>Evolving </a:t>
            </a:r>
            <a:r>
              <a:rPr lang="en-NZ" sz="2000" dirty="0">
                <a:latin typeface="+mn-lt"/>
              </a:rPr>
              <a:t>proteins in the laboratory </a:t>
            </a:r>
            <a:r>
              <a:rPr lang="en-NZ" sz="2000" dirty="0" smtClean="0">
                <a:latin typeface="+mn-lt"/>
              </a:rPr>
              <a:t>as a powerful means </a:t>
            </a:r>
            <a:r>
              <a:rPr lang="en-NZ" sz="2000" dirty="0">
                <a:latin typeface="+mn-lt"/>
              </a:rPr>
              <a:t>of engineering novel bespoke enzymes for a range of </a:t>
            </a:r>
            <a:r>
              <a:rPr lang="en-NZ" sz="2000" dirty="0" smtClean="0">
                <a:latin typeface="+mn-lt"/>
              </a:rPr>
              <a:t>applications.</a:t>
            </a:r>
          </a:p>
          <a:p>
            <a:pPr marL="800100" lvl="1" indent="-342900" algn="l" eaLnBrk="1" hangingPunct="1">
              <a:buFont typeface="Arial" pitchFamily="34" charset="0"/>
              <a:buChar char="•"/>
            </a:pPr>
            <a:r>
              <a:rPr lang="en-NZ" sz="2000" dirty="0">
                <a:latin typeface="+mn-lt"/>
              </a:rPr>
              <a:t>comparative genomics and </a:t>
            </a:r>
            <a:r>
              <a:rPr lang="en-NZ" sz="2000" dirty="0" err="1">
                <a:latin typeface="+mn-lt"/>
              </a:rPr>
              <a:t>transcriptomics</a:t>
            </a:r>
            <a:r>
              <a:rPr lang="en-NZ" sz="2000" dirty="0">
                <a:latin typeface="+mn-lt"/>
              </a:rPr>
              <a:t> to examine evolution of small </a:t>
            </a:r>
            <a:r>
              <a:rPr lang="en-NZ" sz="2000" dirty="0" smtClean="0">
                <a:latin typeface="+mn-lt"/>
              </a:rPr>
              <a:t>RNAs.</a:t>
            </a:r>
          </a:p>
          <a:p>
            <a:pPr marL="800100" lvl="1" indent="-342900" algn="l" eaLnBrk="1" hangingPunct="1">
              <a:buFont typeface="Arial" pitchFamily="34" charset="0"/>
              <a:buChar char="•"/>
            </a:pPr>
            <a:r>
              <a:rPr lang="en-NZ" sz="2000" dirty="0">
                <a:latin typeface="+mn-lt"/>
              </a:rPr>
              <a:t>ecological and evolutionary processes that contribute to the formation and maintenance of species boundaries, particularly in threatened shorebirds and </a:t>
            </a:r>
            <a:r>
              <a:rPr lang="en-NZ" sz="2000" dirty="0" smtClean="0">
                <a:latin typeface="+mn-lt"/>
              </a:rPr>
              <a:t>seabirds.</a:t>
            </a:r>
            <a:endParaRPr lang="en-NZ" sz="2000" dirty="0">
              <a:latin typeface="+mn-lt"/>
            </a:endParaRPr>
          </a:p>
        </p:txBody>
      </p:sp>
      <p:sp>
        <p:nvSpPr>
          <p:cNvPr id="5" name="Rectangle 2"/>
          <p:cNvSpPr txBox="1">
            <a:spLocks noChangeArrowheads="1"/>
          </p:cNvSpPr>
          <p:nvPr/>
        </p:nvSpPr>
        <p:spPr bwMode="auto">
          <a:xfrm>
            <a:off x="251520" y="337220"/>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smtClean="0">
                <a:solidFill>
                  <a:schemeClr val="bg1"/>
                </a:solidFill>
              </a:rPr>
              <a:t>Genetics research at UC</a:t>
            </a:r>
            <a:endParaRPr lang="en-GB" sz="3200" b="1" dirty="0" smtClean="0">
              <a:solidFill>
                <a:schemeClr val="bg1"/>
              </a:solidFill>
            </a:endParaRPr>
          </a:p>
        </p:txBody>
      </p:sp>
    </p:spTree>
    <p:extLst>
      <p:ext uri="{BB962C8B-B14F-4D97-AF65-F5344CB8AC3E}">
        <p14:creationId xmlns:p14="http://schemas.microsoft.com/office/powerpoint/2010/main" val="2992233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modelling.bmp"/>
          <p:cNvPicPr>
            <a:picLocks noChangeAspect="1"/>
          </p:cNvPicPr>
          <p:nvPr/>
        </p:nvPicPr>
        <p:blipFill>
          <a:blip r:embed="rId3" cstate="print"/>
          <a:srcRect l="8002" t="10101" r="16400" b="6950"/>
          <a:stretch>
            <a:fillRect/>
          </a:stretch>
        </p:blipFill>
        <p:spPr bwMode="auto">
          <a:xfrm>
            <a:off x="-13642" y="1060957"/>
            <a:ext cx="3357845" cy="2456617"/>
          </a:xfrm>
          <a:prstGeom prst="rect">
            <a:avLst/>
          </a:prstGeom>
          <a:noFill/>
          <a:ln w="9525">
            <a:noFill/>
            <a:miter lim="800000"/>
            <a:headEnd/>
            <a:tailEnd/>
          </a:ln>
        </p:spPr>
      </p:pic>
      <p:pic>
        <p:nvPicPr>
          <p:cNvPr id="5" name="Picture 6" descr="D:\Images for poster\Kl4a (2).JPG"/>
          <p:cNvPicPr>
            <a:picLocks noChangeAspect="1" noChangeArrowheads="1"/>
          </p:cNvPicPr>
          <p:nvPr/>
        </p:nvPicPr>
        <p:blipFill>
          <a:blip r:embed="rId4" cstate="print"/>
          <a:srcRect l="10481" t="20262" r="7384" b="8937"/>
          <a:stretch>
            <a:fillRect/>
          </a:stretch>
        </p:blipFill>
        <p:spPr bwMode="auto">
          <a:xfrm>
            <a:off x="5030490" y="1264209"/>
            <a:ext cx="2709862" cy="1459177"/>
          </a:xfrm>
          <a:prstGeom prst="rect">
            <a:avLst/>
          </a:prstGeom>
          <a:noFill/>
          <a:ln w="9525">
            <a:noFill/>
            <a:miter lim="800000"/>
            <a:headEnd/>
            <a:tailEnd/>
          </a:ln>
        </p:spPr>
      </p:pic>
      <p:pic>
        <p:nvPicPr>
          <p:cNvPr id="6" name="Picture 7" descr="D:\Images for poster\OB10B2 (2).JPG"/>
          <p:cNvPicPr>
            <a:picLocks noChangeAspect="1" noChangeArrowheads="1"/>
          </p:cNvPicPr>
          <p:nvPr/>
        </p:nvPicPr>
        <p:blipFill>
          <a:blip r:embed="rId5" cstate="print"/>
          <a:srcRect l="17863" t="17900" b="11713"/>
          <a:stretch>
            <a:fillRect/>
          </a:stretch>
        </p:blipFill>
        <p:spPr bwMode="auto">
          <a:xfrm>
            <a:off x="688539" y="3895555"/>
            <a:ext cx="2689225" cy="1439333"/>
          </a:xfrm>
          <a:prstGeom prst="rect">
            <a:avLst/>
          </a:prstGeom>
          <a:noFill/>
          <a:ln w="9525">
            <a:noFill/>
            <a:miter lim="800000"/>
            <a:headEnd/>
            <a:tailEnd/>
          </a:ln>
        </p:spPr>
      </p:pic>
      <p:sp>
        <p:nvSpPr>
          <p:cNvPr id="7" name="Right Arrow 6"/>
          <p:cNvSpPr/>
          <p:nvPr/>
        </p:nvSpPr>
        <p:spPr>
          <a:xfrm rot="5400000">
            <a:off x="611559" y="3349556"/>
            <a:ext cx="720082" cy="216024"/>
          </a:xfrm>
          <a:prstGeom prst="rightArrow">
            <a:avLst/>
          </a:prstGeom>
          <a:solidFill>
            <a:srgbClr val="2556B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2" name="Picture 2" descr="C:\Users\Rachel\Documents\University\Weta\PCR 313.jpg"/>
          <p:cNvPicPr>
            <a:picLocks noChangeAspect="1" noChangeArrowheads="1"/>
          </p:cNvPicPr>
          <p:nvPr/>
        </p:nvPicPr>
        <p:blipFill>
          <a:blip r:embed="rId6" cstate="print"/>
          <a:srcRect l="4370" t="42650" r="47556" b="42786"/>
          <a:stretch>
            <a:fillRect/>
          </a:stretch>
        </p:blipFill>
        <p:spPr bwMode="auto">
          <a:xfrm>
            <a:off x="4716016" y="3517573"/>
            <a:ext cx="3240359" cy="1620180"/>
          </a:xfrm>
          <a:prstGeom prst="rect">
            <a:avLst/>
          </a:prstGeom>
          <a:noFill/>
        </p:spPr>
      </p:pic>
      <p:sp>
        <p:nvSpPr>
          <p:cNvPr id="13" name="Rectangle 12"/>
          <p:cNvSpPr/>
          <p:nvPr/>
        </p:nvSpPr>
        <p:spPr>
          <a:xfrm>
            <a:off x="8028384" y="3517574"/>
            <a:ext cx="792088" cy="1015663"/>
          </a:xfrm>
          <a:prstGeom prst="rect">
            <a:avLst/>
          </a:prstGeom>
          <a:noFill/>
        </p:spPr>
        <p:txBody>
          <a:bodyPr wrap="square" lIns="91440" tIns="45720" rIns="91440" bIns="45720">
            <a:spAutoFit/>
          </a:bodyPr>
          <a:lstStyle/>
          <a:p>
            <a:pPr algn="ctr"/>
            <a:r>
              <a:rPr lang="en-US" sz="6000" b="1" dirty="0">
                <a:ln w="12700">
                  <a:solidFill>
                    <a:schemeClr val="tx1"/>
                  </a:solidFill>
                  <a:prstDash val="solid"/>
                </a:ln>
                <a:solidFill>
                  <a:srgbClr val="91D04C"/>
                </a:solidFill>
                <a:effectLst>
                  <a:outerShdw blurRad="41275" dist="20320" dir="1800000" algn="tl" rotWithShape="0">
                    <a:srgbClr val="000000">
                      <a:alpha val="40000"/>
                    </a:srgbClr>
                  </a:outerShdw>
                </a:effectLst>
              </a:rPr>
              <a:t>?</a:t>
            </a:r>
            <a:endParaRPr lang="en-US" sz="6000" b="1" cap="none" spc="0" dirty="0">
              <a:ln w="12700">
                <a:solidFill>
                  <a:schemeClr val="tx1"/>
                </a:solidFill>
                <a:prstDash val="solid"/>
              </a:ln>
              <a:solidFill>
                <a:srgbClr val="91D04C"/>
              </a:solidFill>
              <a:effectLst>
                <a:outerShdw blurRad="41275" dist="20320" dir="1800000" algn="tl" rotWithShape="0">
                  <a:srgbClr val="000000">
                    <a:alpha val="40000"/>
                  </a:srgbClr>
                </a:outerShdw>
              </a:effectLst>
            </a:endParaRPr>
          </a:p>
        </p:txBody>
      </p:sp>
      <p:sp>
        <p:nvSpPr>
          <p:cNvPr id="14" name="Rectangle 13"/>
          <p:cNvSpPr/>
          <p:nvPr/>
        </p:nvSpPr>
        <p:spPr>
          <a:xfrm>
            <a:off x="5292080" y="5137753"/>
            <a:ext cx="1296144" cy="180020"/>
          </a:xfrm>
          <a:prstGeom prst="rect">
            <a:avLst/>
          </a:prstGeom>
          <a:solidFill>
            <a:srgbClr val="255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6588224" y="5137753"/>
            <a:ext cx="1296144" cy="180020"/>
          </a:xfrm>
          <a:prstGeom prst="rect">
            <a:avLst/>
          </a:prstGeom>
          <a:solidFill>
            <a:srgbClr val="F4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a:off x="8172400" y="5137753"/>
            <a:ext cx="504564" cy="180020"/>
          </a:xfrm>
          <a:prstGeom prst="rect">
            <a:avLst/>
          </a:prstGeom>
          <a:solidFill>
            <a:srgbClr val="89C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6"/>
          <p:cNvPicPr>
            <a:picLocks noChangeAspect="1" noChangeArrowheads="1"/>
          </p:cNvPicPr>
          <p:nvPr/>
        </p:nvPicPr>
        <p:blipFill>
          <a:blip r:embed="rId7" cstate="print"/>
          <a:srcRect/>
          <a:stretch>
            <a:fillRect/>
          </a:stretch>
        </p:blipFill>
        <p:spPr bwMode="auto">
          <a:xfrm>
            <a:off x="8214432" y="4351941"/>
            <a:ext cx="390525" cy="785813"/>
          </a:xfrm>
          <a:prstGeom prst="rect">
            <a:avLst/>
          </a:prstGeom>
          <a:noFill/>
          <a:ln w="9525">
            <a:noFill/>
            <a:miter lim="800000"/>
            <a:headEnd/>
            <a:tailEnd/>
          </a:ln>
        </p:spPr>
      </p:pic>
      <p:pic>
        <p:nvPicPr>
          <p:cNvPr id="176131" name="Picture 3" descr="C:\Users\Rachel\Pictures\Photo_00088.jpg"/>
          <p:cNvPicPr>
            <a:picLocks noChangeAspect="1" noChangeArrowheads="1"/>
          </p:cNvPicPr>
          <p:nvPr/>
        </p:nvPicPr>
        <p:blipFill>
          <a:blip r:embed="rId8" cstate="print"/>
          <a:srcRect l="8657" t="12201" r="24013"/>
          <a:stretch>
            <a:fillRect/>
          </a:stretch>
        </p:blipFill>
        <p:spPr bwMode="auto">
          <a:xfrm>
            <a:off x="5523774" y="57783"/>
            <a:ext cx="1187368" cy="967713"/>
          </a:xfrm>
          <a:prstGeom prst="rect">
            <a:avLst/>
          </a:prstGeom>
          <a:noFill/>
        </p:spPr>
      </p:pic>
      <p:sp>
        <p:nvSpPr>
          <p:cNvPr id="21" name="Rectangle 2"/>
          <p:cNvSpPr txBox="1">
            <a:spLocks noChangeArrowheads="1"/>
          </p:cNvSpPr>
          <p:nvPr/>
        </p:nvSpPr>
        <p:spPr bwMode="auto">
          <a:xfrm>
            <a:off x="251520" y="337220"/>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a:solidFill>
                  <a:schemeClr val="bg1"/>
                </a:solidFill>
              </a:rPr>
              <a:t>Hybridisation? </a:t>
            </a:r>
            <a:r>
              <a:rPr lang="en-NZ" sz="3200" b="1" dirty="0" smtClean="0">
                <a:solidFill>
                  <a:schemeClr val="bg1"/>
                </a:solidFill>
              </a:rPr>
              <a:t> </a:t>
            </a:r>
            <a:r>
              <a:rPr lang="en-NZ" sz="2000" dirty="0" smtClean="0">
                <a:solidFill>
                  <a:schemeClr val="bg1"/>
                </a:solidFill>
              </a:rPr>
              <a:t>Rachel </a:t>
            </a:r>
            <a:r>
              <a:rPr lang="en-NZ" sz="2000" dirty="0">
                <a:solidFill>
                  <a:schemeClr val="bg1"/>
                </a:solidFill>
              </a:rPr>
              <a:t>van </a:t>
            </a:r>
            <a:r>
              <a:rPr lang="en-NZ" sz="2000" dirty="0" smtClean="0">
                <a:solidFill>
                  <a:schemeClr val="bg1"/>
                </a:solidFill>
              </a:rPr>
              <a:t>Heugten</a:t>
            </a:r>
            <a:endParaRPr lang="en-NZ" sz="2000" dirty="0">
              <a:solidFill>
                <a:schemeClr val="bg1"/>
              </a:solidFill>
            </a:endParaRPr>
          </a:p>
        </p:txBody>
      </p:sp>
      <p:sp>
        <p:nvSpPr>
          <p:cNvPr id="22" name="Right Arrow 21"/>
          <p:cNvSpPr/>
          <p:nvPr/>
        </p:nvSpPr>
        <p:spPr>
          <a:xfrm>
            <a:off x="3707904" y="2281436"/>
            <a:ext cx="720082" cy="216024"/>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ight Arrow 22"/>
          <p:cNvSpPr/>
          <p:nvPr/>
        </p:nvSpPr>
        <p:spPr>
          <a:xfrm>
            <a:off x="3747081" y="4575785"/>
            <a:ext cx="720082" cy="216024"/>
          </a:xfrm>
          <a:prstGeom prst="rightArrow">
            <a:avLst/>
          </a:prstGeom>
          <a:solidFill>
            <a:srgbClr val="2556B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ight Arrow 23"/>
          <p:cNvSpPr/>
          <p:nvPr/>
        </p:nvSpPr>
        <p:spPr>
          <a:xfrm rot="5400000">
            <a:off x="6768243" y="2999607"/>
            <a:ext cx="720082" cy="216024"/>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271972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016" y="5017740"/>
            <a:ext cx="2843808" cy="615553"/>
          </a:xfrm>
          <a:prstGeom prst="rect">
            <a:avLst/>
          </a:prstGeom>
        </p:spPr>
        <p:txBody>
          <a:bodyPr wrap="square">
            <a:spAutoFit/>
          </a:bodyPr>
          <a:lstStyle/>
          <a:p>
            <a:pPr algn="l"/>
            <a:r>
              <a:rPr lang="en-NZ" sz="1400" i="1" dirty="0" err="1" smtClean="0">
                <a:latin typeface="+mn-lt"/>
              </a:rPr>
              <a:t>Himantopus-novaezelandiae</a:t>
            </a:r>
            <a:endParaRPr lang="en-NZ" sz="1100" dirty="0" smtClean="0">
              <a:latin typeface="+mn-lt"/>
            </a:endParaRPr>
          </a:p>
          <a:p>
            <a:pPr algn="l"/>
            <a:r>
              <a:rPr lang="en-NZ" sz="1000" dirty="0" smtClean="0">
                <a:latin typeface="+mn-lt"/>
              </a:rPr>
              <a:t>by </a:t>
            </a:r>
            <a:r>
              <a:rPr lang="en-NZ" sz="1000" dirty="0">
                <a:latin typeface="+mn-lt"/>
              </a:rPr>
              <a:t>Yang Zhang - originally posted to Flickr as _MG_7499. </a:t>
            </a:r>
          </a:p>
        </p:txBody>
      </p:sp>
      <p:pic>
        <p:nvPicPr>
          <p:cNvPr id="112642" name="Picture 2" descr="http://upload.wikimedia.org/wikipedia/commons/thumb/7/70/Himantopus-novaezelandiae.jpg/640px-Himantopus-novaezelandiae.jpg"/>
          <p:cNvPicPr>
            <a:picLocks noChangeAspect="1" noChangeArrowheads="1"/>
          </p:cNvPicPr>
          <p:nvPr/>
        </p:nvPicPr>
        <p:blipFill>
          <a:blip r:embed="rId3" cstate="print"/>
          <a:srcRect l="26129" t="21477" r="28582" b="11228"/>
          <a:stretch>
            <a:fillRect/>
          </a:stretch>
        </p:blipFill>
        <p:spPr bwMode="auto">
          <a:xfrm>
            <a:off x="179512" y="1191161"/>
            <a:ext cx="2520280" cy="3796576"/>
          </a:xfrm>
          <a:prstGeom prst="rect">
            <a:avLst/>
          </a:prstGeom>
          <a:noFill/>
        </p:spPr>
      </p:pic>
      <p:pic>
        <p:nvPicPr>
          <p:cNvPr id="112651" name="Picture 11" descr="Men Women Bathroom clip art"/>
          <p:cNvPicPr>
            <a:picLocks noChangeAspect="1" noChangeArrowheads="1"/>
          </p:cNvPicPr>
          <p:nvPr/>
        </p:nvPicPr>
        <p:blipFill>
          <a:blip r:embed="rId4" cstate="print"/>
          <a:srcRect/>
          <a:stretch>
            <a:fillRect/>
          </a:stretch>
        </p:blipFill>
        <p:spPr bwMode="auto">
          <a:xfrm>
            <a:off x="5580112" y="1453343"/>
            <a:ext cx="3240360" cy="2700301"/>
          </a:xfrm>
          <a:prstGeom prst="rect">
            <a:avLst/>
          </a:prstGeom>
          <a:noFill/>
        </p:spPr>
      </p:pic>
      <p:sp>
        <p:nvSpPr>
          <p:cNvPr id="9" name="Content Placeholder 8"/>
          <p:cNvSpPr>
            <a:spLocks noGrp="1"/>
          </p:cNvSpPr>
          <p:nvPr>
            <p:ph idx="1"/>
          </p:nvPr>
        </p:nvSpPr>
        <p:spPr>
          <a:xfrm>
            <a:off x="3203848" y="769268"/>
            <a:ext cx="2088232" cy="2232249"/>
          </a:xfrm>
        </p:spPr>
        <p:txBody>
          <a:bodyPr/>
          <a:lstStyle/>
          <a:p>
            <a:pPr>
              <a:buNone/>
            </a:pPr>
            <a:r>
              <a:rPr lang="en-NZ" sz="28700" dirty="0"/>
              <a:t>?</a:t>
            </a:r>
          </a:p>
        </p:txBody>
      </p:sp>
      <p:sp>
        <p:nvSpPr>
          <p:cNvPr id="11" name="TextBox 10"/>
          <p:cNvSpPr txBox="1"/>
          <p:nvPr/>
        </p:nvSpPr>
        <p:spPr>
          <a:xfrm>
            <a:off x="5580112" y="4155385"/>
            <a:ext cx="1656184" cy="923330"/>
          </a:xfrm>
          <a:prstGeom prst="rect">
            <a:avLst/>
          </a:prstGeom>
          <a:noFill/>
        </p:spPr>
        <p:txBody>
          <a:bodyPr wrap="square" rtlCol="0">
            <a:spAutoFit/>
          </a:bodyPr>
          <a:lstStyle/>
          <a:p>
            <a:r>
              <a:rPr lang="en-NZ" sz="5400" b="1" dirty="0">
                <a:solidFill>
                  <a:srgbClr val="FF0000"/>
                </a:solidFill>
              </a:rPr>
              <a:t>Z</a:t>
            </a:r>
            <a:r>
              <a:rPr lang="en-NZ" sz="5400" b="1" dirty="0">
                <a:solidFill>
                  <a:srgbClr val="0070C0"/>
                </a:solidFill>
              </a:rPr>
              <a:t>W</a:t>
            </a:r>
          </a:p>
        </p:txBody>
      </p:sp>
      <p:sp>
        <p:nvSpPr>
          <p:cNvPr id="12" name="TextBox 11"/>
          <p:cNvSpPr txBox="1"/>
          <p:nvPr/>
        </p:nvSpPr>
        <p:spPr>
          <a:xfrm>
            <a:off x="7236296" y="4155385"/>
            <a:ext cx="1656184" cy="923330"/>
          </a:xfrm>
          <a:prstGeom prst="rect">
            <a:avLst/>
          </a:prstGeom>
          <a:noFill/>
        </p:spPr>
        <p:txBody>
          <a:bodyPr wrap="square" rtlCol="0">
            <a:spAutoFit/>
          </a:bodyPr>
          <a:lstStyle/>
          <a:p>
            <a:r>
              <a:rPr lang="en-NZ" sz="5400" b="1" dirty="0">
                <a:solidFill>
                  <a:srgbClr val="0070C0"/>
                </a:solidFill>
              </a:rPr>
              <a:t>WW</a:t>
            </a:r>
          </a:p>
        </p:txBody>
      </p:sp>
      <p:sp>
        <p:nvSpPr>
          <p:cNvPr id="13" name="TextBox 12"/>
          <p:cNvSpPr txBox="1"/>
          <p:nvPr/>
        </p:nvSpPr>
        <p:spPr>
          <a:xfrm>
            <a:off x="5508104" y="4875465"/>
            <a:ext cx="1584176" cy="646331"/>
          </a:xfrm>
          <a:prstGeom prst="rect">
            <a:avLst/>
          </a:prstGeom>
          <a:noFill/>
        </p:spPr>
        <p:txBody>
          <a:bodyPr wrap="square" rtlCol="0">
            <a:spAutoFit/>
          </a:bodyPr>
          <a:lstStyle/>
          <a:p>
            <a:pPr algn="ctr"/>
            <a:r>
              <a:rPr lang="en-NZ" dirty="0"/>
              <a:t>2 </a:t>
            </a:r>
          </a:p>
          <a:p>
            <a:pPr algn="ctr"/>
            <a:r>
              <a:rPr lang="en-NZ" dirty="0"/>
              <a:t>bands</a:t>
            </a:r>
          </a:p>
        </p:txBody>
      </p:sp>
      <p:sp>
        <p:nvSpPr>
          <p:cNvPr id="14" name="TextBox 13"/>
          <p:cNvSpPr txBox="1"/>
          <p:nvPr/>
        </p:nvSpPr>
        <p:spPr>
          <a:xfrm>
            <a:off x="7236296" y="4875465"/>
            <a:ext cx="1584176" cy="646331"/>
          </a:xfrm>
          <a:prstGeom prst="rect">
            <a:avLst/>
          </a:prstGeom>
          <a:noFill/>
        </p:spPr>
        <p:txBody>
          <a:bodyPr wrap="square" rtlCol="0">
            <a:spAutoFit/>
          </a:bodyPr>
          <a:lstStyle/>
          <a:p>
            <a:pPr algn="ctr"/>
            <a:r>
              <a:rPr lang="en-NZ" dirty="0"/>
              <a:t>1 </a:t>
            </a:r>
          </a:p>
          <a:p>
            <a:pPr algn="ctr"/>
            <a:r>
              <a:rPr lang="en-NZ" dirty="0"/>
              <a:t>band</a:t>
            </a:r>
          </a:p>
        </p:txBody>
      </p:sp>
      <p:sp>
        <p:nvSpPr>
          <p:cNvPr id="15" name="Rectangle 2"/>
          <p:cNvSpPr txBox="1">
            <a:spLocks noChangeArrowheads="1"/>
          </p:cNvSpPr>
          <p:nvPr/>
        </p:nvSpPr>
        <p:spPr bwMode="auto">
          <a:xfrm>
            <a:off x="251520" y="337220"/>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a:solidFill>
                  <a:schemeClr val="bg1"/>
                </a:solidFill>
              </a:rPr>
              <a:t>Breeding </a:t>
            </a:r>
            <a:r>
              <a:rPr lang="en-NZ" sz="3200" b="1" dirty="0" smtClean="0">
                <a:solidFill>
                  <a:schemeClr val="bg1"/>
                </a:solidFill>
              </a:rPr>
              <a:t>program</a:t>
            </a:r>
            <a:endParaRPr lang="en-NZ" sz="2000" dirty="0">
              <a:solidFill>
                <a:schemeClr val="bg1"/>
              </a:solidFill>
            </a:endParaRPr>
          </a:p>
        </p:txBody>
      </p:sp>
    </p:spTree>
    <p:extLst>
      <p:ext uri="{BB962C8B-B14F-4D97-AF65-F5344CB8AC3E}">
        <p14:creationId xmlns:p14="http://schemas.microsoft.com/office/powerpoint/2010/main" val="3728384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01316"/>
            <a:ext cx="4680520" cy="772585"/>
          </a:xfrm>
        </p:spPr>
        <p:txBody>
          <a:bodyPr/>
          <a:lstStyle/>
          <a:p>
            <a:pPr>
              <a:buNone/>
            </a:pPr>
            <a:r>
              <a:rPr lang="en-NZ" sz="2800" dirty="0"/>
              <a:t>Desperate times...</a:t>
            </a:r>
          </a:p>
        </p:txBody>
      </p:sp>
      <p:pic>
        <p:nvPicPr>
          <p:cNvPr id="112642" name="Picture 2" descr="http://upload.wikimedia.org/wikipedia/commons/thumb/7/70/Himantopus-novaezelandiae.jpg/640px-Himantopus-novaezelandiae.jpg"/>
          <p:cNvPicPr>
            <a:picLocks noChangeAspect="1" noChangeArrowheads="1"/>
          </p:cNvPicPr>
          <p:nvPr/>
        </p:nvPicPr>
        <p:blipFill>
          <a:blip r:embed="rId3" cstate="print"/>
          <a:srcRect l="26129" t="21477" r="28582" b="11228"/>
          <a:stretch>
            <a:fillRect/>
          </a:stretch>
        </p:blipFill>
        <p:spPr bwMode="auto">
          <a:xfrm>
            <a:off x="323528" y="1888394"/>
            <a:ext cx="1944216" cy="2928786"/>
          </a:xfrm>
          <a:prstGeom prst="rect">
            <a:avLst/>
          </a:prstGeom>
          <a:noFill/>
        </p:spPr>
      </p:pic>
      <p:pic>
        <p:nvPicPr>
          <p:cNvPr id="112647" name="Picture 7" descr="http://upload.wikimedia.org/wikipedia/commons/thumb/4/4f/Himantopus_himantopus_leucocephalus_-_Lake_Joondalup.jpg/800px-Himantopus_himantopus_leucocephalus_-_Lake_Joondalup.jpg"/>
          <p:cNvPicPr>
            <a:picLocks noChangeAspect="1" noChangeArrowheads="1"/>
          </p:cNvPicPr>
          <p:nvPr/>
        </p:nvPicPr>
        <p:blipFill>
          <a:blip r:embed="rId4" cstate="print"/>
          <a:srcRect l="21079" t="17280" r="9933"/>
          <a:stretch>
            <a:fillRect/>
          </a:stretch>
        </p:blipFill>
        <p:spPr bwMode="auto">
          <a:xfrm>
            <a:off x="2399249" y="1888394"/>
            <a:ext cx="4404999" cy="2928786"/>
          </a:xfrm>
          <a:prstGeom prst="rect">
            <a:avLst/>
          </a:prstGeom>
          <a:noFill/>
        </p:spPr>
      </p:pic>
      <p:pic>
        <p:nvPicPr>
          <p:cNvPr id="112653" name="Picture 13" descr="http://www.biol.canterbury.ac.nz/Staff_photos/steeves.jpg"/>
          <p:cNvPicPr>
            <a:picLocks noChangeAspect="1" noChangeArrowheads="1"/>
          </p:cNvPicPr>
          <p:nvPr/>
        </p:nvPicPr>
        <p:blipFill>
          <a:blip r:embed="rId5" cstate="print"/>
          <a:srcRect/>
          <a:stretch>
            <a:fillRect/>
          </a:stretch>
        </p:blipFill>
        <p:spPr bwMode="auto">
          <a:xfrm>
            <a:off x="7169294" y="1912104"/>
            <a:ext cx="1651178" cy="1800200"/>
          </a:xfrm>
          <a:prstGeom prst="rect">
            <a:avLst/>
          </a:prstGeom>
          <a:noFill/>
          <a:ln>
            <a:solidFill>
              <a:schemeClr val="tx1"/>
            </a:solidFill>
          </a:ln>
        </p:spPr>
      </p:pic>
      <p:sp>
        <p:nvSpPr>
          <p:cNvPr id="14" name="TextBox 13"/>
          <p:cNvSpPr txBox="1"/>
          <p:nvPr/>
        </p:nvSpPr>
        <p:spPr>
          <a:xfrm>
            <a:off x="6802152" y="3784312"/>
            <a:ext cx="2338028" cy="338554"/>
          </a:xfrm>
          <a:prstGeom prst="rect">
            <a:avLst/>
          </a:prstGeom>
          <a:noFill/>
        </p:spPr>
        <p:txBody>
          <a:bodyPr wrap="square" rtlCol="0">
            <a:spAutoFit/>
          </a:bodyPr>
          <a:lstStyle/>
          <a:p>
            <a:r>
              <a:rPr lang="en-NZ" sz="1600" b="1" dirty="0">
                <a:latin typeface="+mn-lt"/>
              </a:rPr>
              <a:t>Dr Tammy </a:t>
            </a:r>
            <a:r>
              <a:rPr lang="en-NZ" sz="1600" b="1" dirty="0" err="1">
                <a:latin typeface="+mn-lt"/>
              </a:rPr>
              <a:t>Steeves</a:t>
            </a:r>
            <a:endParaRPr lang="en-NZ" sz="1600" b="1" dirty="0">
              <a:latin typeface="+mn-lt"/>
            </a:endParaRPr>
          </a:p>
        </p:txBody>
      </p:sp>
      <p:sp>
        <p:nvSpPr>
          <p:cNvPr id="11" name="Rectangle 2"/>
          <p:cNvSpPr txBox="1">
            <a:spLocks noChangeArrowheads="1"/>
          </p:cNvSpPr>
          <p:nvPr/>
        </p:nvSpPr>
        <p:spPr bwMode="auto">
          <a:xfrm>
            <a:off x="251520" y="337220"/>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a:solidFill>
                  <a:schemeClr val="bg1"/>
                </a:solidFill>
              </a:rPr>
              <a:t>Breeding </a:t>
            </a:r>
            <a:r>
              <a:rPr lang="en-NZ" sz="3200" b="1" dirty="0" smtClean="0">
                <a:solidFill>
                  <a:schemeClr val="bg1"/>
                </a:solidFill>
              </a:rPr>
              <a:t>program</a:t>
            </a:r>
            <a:endParaRPr lang="en-NZ" sz="2000" dirty="0">
              <a:solidFill>
                <a:schemeClr val="bg1"/>
              </a:solidFill>
            </a:endParaRPr>
          </a:p>
        </p:txBody>
      </p:sp>
      <p:sp>
        <p:nvSpPr>
          <p:cNvPr id="12" name="Rectangle 11"/>
          <p:cNvSpPr/>
          <p:nvPr/>
        </p:nvSpPr>
        <p:spPr>
          <a:xfrm>
            <a:off x="323528" y="4844688"/>
            <a:ext cx="1650687" cy="677108"/>
          </a:xfrm>
          <a:prstGeom prst="rect">
            <a:avLst/>
          </a:prstGeom>
        </p:spPr>
        <p:txBody>
          <a:bodyPr wrap="square">
            <a:spAutoFit/>
          </a:bodyPr>
          <a:lstStyle/>
          <a:p>
            <a:pPr algn="l"/>
            <a:r>
              <a:rPr lang="en-NZ" sz="1400" i="1" dirty="0" err="1" smtClean="0">
                <a:latin typeface="+mn-lt"/>
              </a:rPr>
              <a:t>Himantopus-novaezelandiae</a:t>
            </a:r>
            <a:endParaRPr lang="en-NZ" sz="1400" i="1" dirty="0" smtClean="0">
              <a:latin typeface="+mn-lt"/>
            </a:endParaRPr>
          </a:p>
          <a:p>
            <a:pPr algn="l"/>
            <a:r>
              <a:rPr lang="en-NZ" sz="1000" dirty="0" smtClean="0">
                <a:latin typeface="+mn-lt"/>
              </a:rPr>
              <a:t>by </a:t>
            </a:r>
            <a:r>
              <a:rPr lang="en-NZ" sz="1000" dirty="0">
                <a:latin typeface="+mn-lt"/>
              </a:rPr>
              <a:t>Yang </a:t>
            </a:r>
            <a:r>
              <a:rPr lang="en-NZ" sz="1000" dirty="0" smtClean="0">
                <a:latin typeface="+mn-lt"/>
              </a:rPr>
              <a:t>Zhang</a:t>
            </a:r>
            <a:endParaRPr lang="en-NZ" sz="1000" dirty="0">
              <a:latin typeface="+mn-lt"/>
            </a:endParaRPr>
          </a:p>
        </p:txBody>
      </p:sp>
      <p:sp>
        <p:nvSpPr>
          <p:cNvPr id="6" name="TextBox 5"/>
          <p:cNvSpPr txBox="1"/>
          <p:nvPr/>
        </p:nvSpPr>
        <p:spPr>
          <a:xfrm>
            <a:off x="2411760" y="4837095"/>
            <a:ext cx="3744416" cy="677108"/>
          </a:xfrm>
          <a:prstGeom prst="rect">
            <a:avLst/>
          </a:prstGeom>
          <a:noFill/>
        </p:spPr>
        <p:txBody>
          <a:bodyPr wrap="square" rtlCol="0">
            <a:spAutoFit/>
          </a:bodyPr>
          <a:lstStyle/>
          <a:p>
            <a:pPr algn="l"/>
            <a:r>
              <a:rPr lang="en-NZ" sz="1400" i="1" dirty="0" err="1">
                <a:latin typeface="+mn-lt"/>
              </a:rPr>
              <a:t>Himantopus</a:t>
            </a:r>
            <a:r>
              <a:rPr lang="en-NZ" sz="1400" i="1" dirty="0">
                <a:latin typeface="+mn-lt"/>
              </a:rPr>
              <a:t> </a:t>
            </a:r>
            <a:r>
              <a:rPr lang="en-NZ" sz="1400" i="1" dirty="0" err="1">
                <a:latin typeface="+mn-lt"/>
              </a:rPr>
              <a:t>himantopus</a:t>
            </a:r>
            <a:r>
              <a:rPr lang="en-NZ" sz="1400" i="1" dirty="0">
                <a:latin typeface="+mn-lt"/>
              </a:rPr>
              <a:t> </a:t>
            </a:r>
            <a:r>
              <a:rPr lang="en-NZ" sz="1400" i="1" dirty="0" err="1" smtClean="0">
                <a:latin typeface="+mn-lt"/>
              </a:rPr>
              <a:t>leucocephalus</a:t>
            </a:r>
            <a:endParaRPr lang="en-NZ" sz="1400" i="1" dirty="0" smtClean="0">
              <a:latin typeface="+mn-lt"/>
            </a:endParaRPr>
          </a:p>
          <a:p>
            <a:pPr lvl="0" algn="l"/>
            <a:r>
              <a:rPr lang="en-NZ" sz="1000" dirty="0">
                <a:solidFill>
                  <a:srgbClr val="000000"/>
                </a:solidFill>
                <a:latin typeface="Calibri"/>
              </a:rPr>
              <a:t>by JJ Harrison</a:t>
            </a:r>
            <a:endParaRPr lang="en-NZ" sz="1200" dirty="0">
              <a:solidFill>
                <a:srgbClr val="000000"/>
              </a:solidFill>
              <a:latin typeface="Calibri"/>
            </a:endParaRPr>
          </a:p>
          <a:p>
            <a:pPr algn="l"/>
            <a:r>
              <a:rPr lang="en-NZ" sz="1400" i="1" dirty="0" smtClean="0">
                <a:latin typeface="+mn-lt"/>
              </a:rPr>
              <a:t> </a:t>
            </a:r>
            <a:endParaRPr lang="en-NZ" sz="1400" i="1" dirty="0">
              <a:latin typeface="+mn-lt"/>
            </a:endParaRPr>
          </a:p>
        </p:txBody>
      </p:sp>
    </p:spTree>
    <p:extLst>
      <p:ext uri="{BB962C8B-B14F-4D97-AF65-F5344CB8AC3E}">
        <p14:creationId xmlns:p14="http://schemas.microsoft.com/office/powerpoint/2010/main" val="2921560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achyglottis cf. haastii-2.jpg"/>
          <p:cNvPicPr>
            <a:picLocks noChangeAspect="1"/>
          </p:cNvPicPr>
          <p:nvPr/>
        </p:nvPicPr>
        <p:blipFill>
          <a:blip r:embed="rId3" cstate="print"/>
          <a:srcRect r="11407"/>
          <a:stretch>
            <a:fillRect/>
          </a:stretch>
        </p:blipFill>
        <p:spPr>
          <a:xfrm>
            <a:off x="1516" y="1561356"/>
            <a:ext cx="3361206" cy="2116838"/>
          </a:xfrm>
          <a:prstGeom prst="rect">
            <a:avLst/>
          </a:prstGeom>
        </p:spPr>
      </p:pic>
      <p:pic>
        <p:nvPicPr>
          <p:cNvPr id="10" name="Picture 9" descr="Rafflesia leonardii.jpg"/>
          <p:cNvPicPr>
            <a:picLocks noChangeAspect="1"/>
          </p:cNvPicPr>
          <p:nvPr/>
        </p:nvPicPr>
        <p:blipFill>
          <a:blip r:embed="rId4" cstate="print"/>
          <a:stretch>
            <a:fillRect/>
          </a:stretch>
        </p:blipFill>
        <p:spPr>
          <a:xfrm>
            <a:off x="1516" y="3390580"/>
            <a:ext cx="3359690" cy="1865765"/>
          </a:xfrm>
          <a:prstGeom prst="rect">
            <a:avLst/>
          </a:prstGeom>
        </p:spPr>
      </p:pic>
      <p:pic>
        <p:nvPicPr>
          <p:cNvPr id="111618" name="Picture 2" descr="Dr Pieter Pelser"/>
          <p:cNvPicPr>
            <a:picLocks noChangeAspect="1" noChangeArrowheads="1"/>
          </p:cNvPicPr>
          <p:nvPr/>
        </p:nvPicPr>
        <p:blipFill>
          <a:blip r:embed="rId5" cstate="print"/>
          <a:srcRect/>
          <a:stretch>
            <a:fillRect/>
          </a:stretch>
        </p:blipFill>
        <p:spPr bwMode="auto">
          <a:xfrm>
            <a:off x="7164288" y="1561356"/>
            <a:ext cx="1474167" cy="1725290"/>
          </a:xfrm>
          <a:prstGeom prst="rect">
            <a:avLst/>
          </a:prstGeom>
          <a:noFill/>
          <a:ln>
            <a:solidFill>
              <a:schemeClr val="tx1"/>
            </a:solidFill>
          </a:ln>
        </p:spPr>
      </p:pic>
      <p:sp>
        <p:nvSpPr>
          <p:cNvPr id="5" name="TextBox 4"/>
          <p:cNvSpPr txBox="1"/>
          <p:nvPr/>
        </p:nvSpPr>
        <p:spPr>
          <a:xfrm>
            <a:off x="6921921" y="3308008"/>
            <a:ext cx="1944216" cy="369332"/>
          </a:xfrm>
          <a:prstGeom prst="rect">
            <a:avLst/>
          </a:prstGeom>
          <a:noFill/>
        </p:spPr>
        <p:txBody>
          <a:bodyPr wrap="square" rtlCol="0">
            <a:spAutoFit/>
          </a:bodyPr>
          <a:lstStyle/>
          <a:p>
            <a:r>
              <a:rPr lang="en-NZ" b="1" dirty="0">
                <a:latin typeface="+mn-lt"/>
              </a:rPr>
              <a:t>Dr Pieter </a:t>
            </a:r>
            <a:r>
              <a:rPr lang="en-NZ" b="1" dirty="0" err="1">
                <a:latin typeface="+mn-lt"/>
              </a:rPr>
              <a:t>Pelser</a:t>
            </a:r>
            <a:endParaRPr lang="en-NZ" b="1" dirty="0">
              <a:latin typeface="+mn-lt"/>
            </a:endParaRPr>
          </a:p>
        </p:txBody>
      </p:sp>
      <p:pic>
        <p:nvPicPr>
          <p:cNvPr id="8" name="Picture 7" descr="Brachyglottis haastii.jpg"/>
          <p:cNvPicPr>
            <a:picLocks noChangeAspect="1"/>
          </p:cNvPicPr>
          <p:nvPr/>
        </p:nvPicPr>
        <p:blipFill>
          <a:blip r:embed="rId6" cstate="print"/>
          <a:stretch>
            <a:fillRect/>
          </a:stretch>
        </p:blipFill>
        <p:spPr>
          <a:xfrm>
            <a:off x="3361206" y="3390579"/>
            <a:ext cx="3305513" cy="1829223"/>
          </a:xfrm>
          <a:prstGeom prst="rect">
            <a:avLst/>
          </a:prstGeom>
        </p:spPr>
      </p:pic>
      <p:pic>
        <p:nvPicPr>
          <p:cNvPr id="9" name="Picture 8" descr="DSC_6208.jpg"/>
          <p:cNvPicPr>
            <a:picLocks noChangeAspect="1"/>
          </p:cNvPicPr>
          <p:nvPr/>
        </p:nvPicPr>
        <p:blipFill>
          <a:blip r:embed="rId7" cstate="print"/>
          <a:stretch>
            <a:fillRect/>
          </a:stretch>
        </p:blipFill>
        <p:spPr>
          <a:xfrm>
            <a:off x="3361206" y="1561356"/>
            <a:ext cx="3305513" cy="1829223"/>
          </a:xfrm>
          <a:prstGeom prst="rect">
            <a:avLst/>
          </a:prstGeom>
        </p:spPr>
      </p:pic>
      <p:sp>
        <p:nvSpPr>
          <p:cNvPr id="12" name="Rectangle 2"/>
          <p:cNvSpPr txBox="1">
            <a:spLocks noChangeArrowheads="1"/>
          </p:cNvSpPr>
          <p:nvPr/>
        </p:nvSpPr>
        <p:spPr bwMode="auto">
          <a:xfrm>
            <a:off x="251520" y="337220"/>
            <a:ext cx="648072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a:solidFill>
                  <a:schemeClr val="bg1"/>
                </a:solidFill>
              </a:rPr>
              <a:t>Plant evolution</a:t>
            </a:r>
            <a:endParaRPr lang="en-NZ" sz="2000" dirty="0">
              <a:solidFill>
                <a:schemeClr val="bg1"/>
              </a:solidFill>
            </a:endParaRPr>
          </a:p>
        </p:txBody>
      </p:sp>
    </p:spTree>
    <p:extLst>
      <p:ext uri="{BB962C8B-B14F-4D97-AF65-F5344CB8AC3E}">
        <p14:creationId xmlns:p14="http://schemas.microsoft.com/office/powerpoint/2010/main" val="412214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M:\000 Outreach\Gel Electrophoresis\dna-chemical-structure from Boundless dot com edit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5" y="1201316"/>
            <a:ext cx="3822254" cy="4441675"/>
          </a:xfrm>
          <a:prstGeom prst="rect">
            <a:avLst/>
          </a:prstGeom>
          <a:noFill/>
          <a:extLst>
            <a:ext uri="{909E8E84-426E-40DD-AFC4-6F175D3DCCD1}">
              <a14:hiddenFill xmlns:a14="http://schemas.microsoft.com/office/drawing/2010/main">
                <a:solidFill>
                  <a:srgbClr val="FFFFFF"/>
                </a:solidFill>
              </a14:hiddenFill>
            </a:ext>
          </a:extLst>
        </p:spPr>
      </p:pic>
      <p:sp>
        <p:nvSpPr>
          <p:cNvPr id="11279" name="Text Box 20"/>
          <p:cNvSpPr txBox="1">
            <a:spLocks noChangeArrowheads="1"/>
          </p:cNvSpPr>
          <p:nvPr/>
        </p:nvSpPr>
        <p:spPr bwMode="auto">
          <a:xfrm>
            <a:off x="2294391" y="4081635"/>
            <a:ext cx="1943490" cy="915635"/>
          </a:xfrm>
          <a:prstGeom prst="rect">
            <a:avLst/>
          </a:prstGeom>
          <a:noFill/>
          <a:ln>
            <a:noFill/>
          </a:ln>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000" b="1" dirty="0">
                <a:latin typeface="+mn-lt"/>
              </a:rPr>
              <a:t>Phosphate and sugar backbone</a:t>
            </a:r>
          </a:p>
          <a:p>
            <a:pPr algn="l" eaLnBrk="1" hangingPunct="1">
              <a:spcBef>
                <a:spcPct val="50000"/>
              </a:spcBef>
            </a:pPr>
            <a:endParaRPr lang="en-GB" sz="900" dirty="0">
              <a:latin typeface="+mn-lt"/>
            </a:endParaRPr>
          </a:p>
        </p:txBody>
      </p:sp>
      <p:sp>
        <p:nvSpPr>
          <p:cNvPr id="11280" name="Text Box 5"/>
          <p:cNvSpPr txBox="1">
            <a:spLocks noChangeArrowheads="1"/>
          </p:cNvSpPr>
          <p:nvPr/>
        </p:nvSpPr>
        <p:spPr bwMode="auto">
          <a:xfrm>
            <a:off x="566199" y="1590269"/>
            <a:ext cx="345638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marL="180975" indent="-180975" algn="l" eaLnBrk="1" hangingPunct="1">
              <a:spcBef>
                <a:spcPct val="50000"/>
              </a:spcBef>
              <a:buFont typeface="Arial" pitchFamily="34" charset="0"/>
              <a:buChar char="•"/>
            </a:pPr>
            <a:r>
              <a:rPr lang="en-NZ" sz="2800" dirty="0">
                <a:latin typeface="+mn-lt"/>
              </a:rPr>
              <a:t>DNA fragments are negatively </a:t>
            </a:r>
            <a:r>
              <a:rPr lang="en-NZ" sz="2800" dirty="0" smtClean="0">
                <a:latin typeface="+mn-lt"/>
              </a:rPr>
              <a:t>charged</a:t>
            </a:r>
          </a:p>
          <a:p>
            <a:pPr marL="180975" indent="-180975" algn="l" eaLnBrk="1" hangingPunct="1">
              <a:spcBef>
                <a:spcPct val="50000"/>
              </a:spcBef>
              <a:buFont typeface="Arial" pitchFamily="34" charset="0"/>
              <a:buChar char="•"/>
            </a:pPr>
            <a:r>
              <a:rPr lang="en-NZ" sz="2800" dirty="0">
                <a:latin typeface="+mn-lt"/>
              </a:rPr>
              <a:t>Opposites </a:t>
            </a:r>
            <a:r>
              <a:rPr lang="en-NZ" sz="2800" dirty="0" smtClean="0">
                <a:latin typeface="+mn-lt"/>
              </a:rPr>
              <a:t>attract</a:t>
            </a:r>
            <a:endParaRPr lang="en-NZ" sz="2800" dirty="0">
              <a:latin typeface="+mn-lt"/>
            </a:endParaRPr>
          </a:p>
        </p:txBody>
      </p:sp>
      <p:cxnSp>
        <p:nvCxnSpPr>
          <p:cNvPr id="11283" name="Straight Arrow Connector 2"/>
          <p:cNvCxnSpPr>
            <a:cxnSpLocks noChangeShapeType="1"/>
          </p:cNvCxnSpPr>
          <p:nvPr/>
        </p:nvCxnSpPr>
        <p:spPr bwMode="auto">
          <a:xfrm flipV="1">
            <a:off x="4211960" y="3865613"/>
            <a:ext cx="1059331" cy="432047"/>
          </a:xfrm>
          <a:prstGeom prst="straightConnector1">
            <a:avLst/>
          </a:prstGeom>
          <a:noFill/>
          <a:ln w="57150" algn="ctr">
            <a:solidFill>
              <a:srgbClr val="0099FF"/>
            </a:solidFill>
            <a:round/>
            <a:headEnd/>
            <a:tailEnd type="arrow" w="med" len="med"/>
          </a:ln>
          <a:extLst>
            <a:ext uri="{909E8E84-426E-40DD-AFC4-6F175D3DCCD1}">
              <a14:hiddenFill xmlns:a14="http://schemas.microsoft.com/office/drawing/2010/main">
                <a:noFill/>
              </a14:hiddenFill>
            </a:ext>
          </a:extLst>
        </p:spPr>
      </p:cxnSp>
      <p:sp>
        <p:nvSpPr>
          <p:cNvPr id="2" name="TextBox 1"/>
          <p:cNvSpPr txBox="1"/>
          <p:nvPr/>
        </p:nvSpPr>
        <p:spPr>
          <a:xfrm>
            <a:off x="162050" y="5346526"/>
            <a:ext cx="2952627" cy="276999"/>
          </a:xfrm>
          <a:prstGeom prst="rect">
            <a:avLst/>
          </a:prstGeom>
          <a:noFill/>
        </p:spPr>
        <p:txBody>
          <a:bodyPr wrap="square" rtlCol="0">
            <a:spAutoFit/>
          </a:bodyPr>
          <a:lstStyle/>
          <a:p>
            <a:pPr algn="l"/>
            <a:r>
              <a:rPr lang="en-NZ" sz="1200" b="1" dirty="0" smtClean="0">
                <a:latin typeface="+mn-lt"/>
              </a:rPr>
              <a:t>Image: www.boundless.com</a:t>
            </a:r>
            <a:endParaRPr lang="en-NZ" sz="1200" b="1" dirty="0">
              <a:latin typeface="+mn-lt"/>
            </a:endParaRPr>
          </a:p>
        </p:txBody>
      </p:sp>
    </p:spTree>
    <p:extLst>
      <p:ext uri="{BB962C8B-B14F-4D97-AF65-F5344CB8AC3E}">
        <p14:creationId xmlns:p14="http://schemas.microsoft.com/office/powerpoint/2010/main" val="2634829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90120"/>
            <a:ext cx="8229600" cy="3771636"/>
          </a:xfrm>
        </p:spPr>
        <p:txBody>
          <a:bodyPr/>
          <a:lstStyle/>
          <a:p>
            <a:pPr>
              <a:buNone/>
            </a:pPr>
            <a:r>
              <a:rPr lang="en-NZ" sz="2800" b="1" dirty="0"/>
              <a:t>Polymerase chain reaction: PCR</a:t>
            </a:r>
          </a:p>
          <a:p>
            <a:pPr>
              <a:buNone/>
            </a:pPr>
            <a:r>
              <a:rPr lang="en-NZ" sz="2400" dirty="0"/>
              <a:t>Ingredients:</a:t>
            </a:r>
          </a:p>
          <a:p>
            <a:r>
              <a:rPr lang="en-NZ" sz="2400" dirty="0"/>
              <a:t>DNA to copy.</a:t>
            </a:r>
          </a:p>
          <a:p>
            <a:r>
              <a:rPr lang="en-NZ" sz="2400" dirty="0"/>
              <a:t>DNA primers, select the DNA you want.</a:t>
            </a:r>
          </a:p>
          <a:p>
            <a:r>
              <a:rPr lang="en-NZ" sz="2400" dirty="0"/>
              <a:t>Nucleotides, building blocks DNA.</a:t>
            </a:r>
          </a:p>
          <a:p>
            <a:pPr lvl="1"/>
            <a:r>
              <a:rPr lang="en-NZ" sz="2400" dirty="0"/>
              <a:t>A=T</a:t>
            </a:r>
          </a:p>
          <a:p>
            <a:pPr lvl="1"/>
            <a:r>
              <a:rPr lang="en-NZ" sz="2400" dirty="0"/>
              <a:t>G=C</a:t>
            </a:r>
          </a:p>
          <a:p>
            <a:r>
              <a:rPr lang="en-NZ" sz="2400" dirty="0" err="1"/>
              <a:t>Taq</a:t>
            </a:r>
            <a:r>
              <a:rPr lang="en-NZ" sz="2400" dirty="0"/>
              <a:t>, enzyme that assembles DNA.</a:t>
            </a:r>
          </a:p>
        </p:txBody>
      </p:sp>
      <p:sp>
        <p:nvSpPr>
          <p:cNvPr id="4" name="Rectangle 2"/>
          <p:cNvSpPr txBox="1">
            <a:spLocks noChangeArrowheads="1"/>
          </p:cNvSpPr>
          <p:nvPr/>
        </p:nvSpPr>
        <p:spPr bwMode="auto">
          <a:xfrm>
            <a:off x="251520" y="337220"/>
            <a:ext cx="648072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a:solidFill>
                  <a:schemeClr val="bg1"/>
                </a:solidFill>
              </a:rPr>
              <a:t>How to we get enough DNA?</a:t>
            </a:r>
            <a:endParaRPr lang="en-NZ" sz="2000" dirty="0">
              <a:solidFill>
                <a:schemeClr val="bg1"/>
              </a:solidFill>
            </a:endParaRPr>
          </a:p>
        </p:txBody>
      </p:sp>
    </p:spTree>
    <p:extLst>
      <p:ext uri="{BB962C8B-B14F-4D97-AF65-F5344CB8AC3E}">
        <p14:creationId xmlns:p14="http://schemas.microsoft.com/office/powerpoint/2010/main" val="2685738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upload.wikimedia.org/wikipedia/commons/thumb/9/96/Polymerase_chain_reaction.svg/842px-Polymerase_chain_reaction.svg.png"/>
          <p:cNvPicPr>
            <a:picLocks noChangeAspect="1" noChangeArrowheads="1"/>
          </p:cNvPicPr>
          <p:nvPr/>
        </p:nvPicPr>
        <p:blipFill>
          <a:blip r:embed="rId3" cstate="print"/>
          <a:srcRect/>
          <a:stretch>
            <a:fillRect/>
          </a:stretch>
        </p:blipFill>
        <p:spPr bwMode="auto">
          <a:xfrm>
            <a:off x="107504" y="1345331"/>
            <a:ext cx="8784976" cy="3816909"/>
          </a:xfrm>
          <a:prstGeom prst="rect">
            <a:avLst/>
          </a:prstGeom>
          <a:noFill/>
        </p:spPr>
      </p:pic>
      <p:sp>
        <p:nvSpPr>
          <p:cNvPr id="5" name="Rectangle 4"/>
          <p:cNvSpPr/>
          <p:nvPr/>
        </p:nvSpPr>
        <p:spPr>
          <a:xfrm>
            <a:off x="35496" y="5388813"/>
            <a:ext cx="8982744" cy="276999"/>
          </a:xfrm>
          <a:prstGeom prst="rect">
            <a:avLst/>
          </a:prstGeom>
        </p:spPr>
        <p:txBody>
          <a:bodyPr wrap="square">
            <a:spAutoFit/>
          </a:bodyPr>
          <a:lstStyle/>
          <a:p>
            <a:pPr algn="l"/>
            <a:r>
              <a:rPr lang="en-NZ" sz="1200" dirty="0">
                <a:latin typeface="+mn-lt"/>
              </a:rPr>
              <a:t>"Polymerase chain reaction" by </a:t>
            </a:r>
            <a:r>
              <a:rPr lang="en-NZ" sz="1200" dirty="0" err="1">
                <a:latin typeface="+mn-lt"/>
              </a:rPr>
              <a:t>Enzoklop</a:t>
            </a:r>
            <a:r>
              <a:rPr lang="en-NZ" sz="1200" dirty="0">
                <a:latin typeface="+mn-lt"/>
              </a:rPr>
              <a:t> - Own work. Licensed under Creative Commons Attribution-Share Alike 3.0 via Wikimedia Commons</a:t>
            </a:r>
          </a:p>
        </p:txBody>
      </p:sp>
      <p:sp>
        <p:nvSpPr>
          <p:cNvPr id="6" name="Rectangle 2"/>
          <p:cNvSpPr txBox="1">
            <a:spLocks noChangeArrowheads="1"/>
          </p:cNvSpPr>
          <p:nvPr/>
        </p:nvSpPr>
        <p:spPr bwMode="auto">
          <a:xfrm>
            <a:off x="251520" y="337220"/>
            <a:ext cx="648072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smtClean="0">
                <a:solidFill>
                  <a:schemeClr val="bg1"/>
                </a:solidFill>
              </a:rPr>
              <a:t>PCR</a:t>
            </a:r>
            <a:endParaRPr lang="en-NZ" sz="2000" dirty="0">
              <a:solidFill>
                <a:schemeClr val="bg1"/>
              </a:solidFill>
            </a:endParaRPr>
          </a:p>
        </p:txBody>
      </p:sp>
    </p:spTree>
    <p:extLst>
      <p:ext uri="{BB962C8B-B14F-4D97-AF65-F5344CB8AC3E}">
        <p14:creationId xmlns:p14="http://schemas.microsoft.com/office/powerpoint/2010/main" val="3233008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632" y="2197427"/>
            <a:ext cx="11521280" cy="952500"/>
          </a:xfrm>
        </p:spPr>
        <p:txBody>
          <a:bodyPr/>
          <a:lstStyle/>
          <a:p>
            <a:r>
              <a:rPr lang="en-NZ" sz="11500" b="1" dirty="0"/>
              <a:t>PCR - video</a:t>
            </a:r>
          </a:p>
        </p:txBody>
      </p:sp>
    </p:spTree>
    <p:extLst>
      <p:ext uri="{BB962C8B-B14F-4D97-AF65-F5344CB8AC3E}">
        <p14:creationId xmlns:p14="http://schemas.microsoft.com/office/powerpoint/2010/main" val="842700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5"/>
          <p:cNvSpPr txBox="1">
            <a:spLocks noChangeArrowheads="1"/>
          </p:cNvSpPr>
          <p:nvPr/>
        </p:nvSpPr>
        <p:spPr bwMode="auto">
          <a:xfrm>
            <a:off x="402846" y="1514892"/>
            <a:ext cx="1438279"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r>
              <a:rPr lang="en-US" sz="2000" b="1" dirty="0">
                <a:solidFill>
                  <a:srgbClr val="C00000"/>
                </a:solidFill>
                <a:latin typeface="+mn-lt"/>
              </a:rPr>
              <a:t>Year </a:t>
            </a:r>
            <a:r>
              <a:rPr lang="en-US" sz="2000" b="1" dirty="0" smtClean="0">
                <a:solidFill>
                  <a:srgbClr val="C00000"/>
                </a:solidFill>
                <a:latin typeface="+mn-lt"/>
              </a:rPr>
              <a:t>12–13</a:t>
            </a:r>
            <a:endParaRPr lang="en-US" sz="2000" b="1" dirty="0">
              <a:solidFill>
                <a:srgbClr val="C00000"/>
              </a:solidFill>
              <a:latin typeface="+mn-lt"/>
            </a:endParaRPr>
          </a:p>
          <a:p>
            <a:pPr marL="104775" indent="-104775" algn="l">
              <a:buFont typeface="Arial" pitchFamily="34" charset="0"/>
              <a:buChar char="•"/>
            </a:pPr>
            <a:r>
              <a:rPr lang="en-US" sz="1800" dirty="0">
                <a:solidFill>
                  <a:schemeClr val="bg2">
                    <a:lumMod val="75000"/>
                  </a:schemeClr>
                </a:solidFill>
                <a:latin typeface="+mn-lt"/>
              </a:rPr>
              <a:t>Biology</a:t>
            </a:r>
          </a:p>
          <a:p>
            <a:pPr marL="104775" indent="-104775" algn="l">
              <a:buFont typeface="Arial" pitchFamily="34" charset="0"/>
              <a:buChar char="•"/>
            </a:pPr>
            <a:r>
              <a:rPr lang="en-US" sz="1800" dirty="0">
                <a:solidFill>
                  <a:schemeClr val="bg2">
                    <a:lumMod val="75000"/>
                  </a:schemeClr>
                </a:solidFill>
                <a:latin typeface="+mn-lt"/>
              </a:rPr>
              <a:t>Chemistry</a:t>
            </a:r>
          </a:p>
          <a:p>
            <a:pPr marL="104775" indent="-104775" algn="l">
              <a:buFont typeface="Arial" pitchFamily="34" charset="0"/>
              <a:buChar char="•"/>
            </a:pPr>
            <a:r>
              <a:rPr lang="en-US" sz="1800" dirty="0">
                <a:solidFill>
                  <a:schemeClr val="bg2">
                    <a:lumMod val="75000"/>
                  </a:schemeClr>
                </a:solidFill>
                <a:latin typeface="+mn-lt"/>
              </a:rPr>
              <a:t>Physics</a:t>
            </a:r>
          </a:p>
          <a:p>
            <a:pPr marL="104775" indent="-104775" algn="l">
              <a:buFont typeface="Arial" pitchFamily="34" charset="0"/>
              <a:buChar char="•"/>
            </a:pPr>
            <a:r>
              <a:rPr lang="en-NZ" sz="1800" dirty="0">
                <a:solidFill>
                  <a:schemeClr val="bg2">
                    <a:lumMod val="75000"/>
                  </a:schemeClr>
                </a:solidFill>
                <a:latin typeface="+mn-lt"/>
              </a:rPr>
              <a:t>Maths</a:t>
            </a:r>
          </a:p>
        </p:txBody>
      </p:sp>
      <p:sp>
        <p:nvSpPr>
          <p:cNvPr id="63495" name="Text Box 8"/>
          <p:cNvSpPr txBox="1">
            <a:spLocks noChangeArrowheads="1"/>
          </p:cNvSpPr>
          <p:nvPr/>
        </p:nvSpPr>
        <p:spPr bwMode="auto">
          <a:xfrm>
            <a:off x="6876256" y="1514892"/>
            <a:ext cx="1810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a:r>
              <a:rPr lang="en-US" sz="2400" b="1" dirty="0">
                <a:solidFill>
                  <a:srgbClr val="C00000"/>
                </a:solidFill>
                <a:latin typeface="+mn-lt"/>
              </a:rPr>
              <a:t>Employment</a:t>
            </a:r>
            <a:endParaRPr lang="en-NZ" sz="2400" b="1" dirty="0">
              <a:solidFill>
                <a:srgbClr val="C00000"/>
              </a:solidFill>
              <a:latin typeface="+mn-lt"/>
            </a:endParaRPr>
          </a:p>
        </p:txBody>
      </p:sp>
      <p:sp>
        <p:nvSpPr>
          <p:cNvPr id="63496" name="Text Box 9"/>
          <p:cNvSpPr txBox="1">
            <a:spLocks noChangeArrowheads="1"/>
          </p:cNvSpPr>
          <p:nvPr/>
        </p:nvSpPr>
        <p:spPr bwMode="auto">
          <a:xfrm>
            <a:off x="2772230" y="1514892"/>
            <a:ext cx="283007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a:spcBef>
                <a:spcPct val="50000"/>
              </a:spcBef>
            </a:pPr>
            <a:r>
              <a:rPr lang="en-US" sz="2000" b="1" dirty="0" smtClean="0">
                <a:solidFill>
                  <a:srgbClr val="C00000"/>
                </a:solidFill>
                <a:latin typeface="+mn-lt"/>
              </a:rPr>
              <a:t>University</a:t>
            </a:r>
            <a:endParaRPr lang="en-NZ" sz="2000" b="1" dirty="0">
              <a:solidFill>
                <a:srgbClr val="C00000"/>
              </a:solidFill>
              <a:latin typeface="+mn-lt"/>
            </a:endParaRPr>
          </a:p>
          <a:p>
            <a:pPr algn="l">
              <a:spcBef>
                <a:spcPct val="50000"/>
              </a:spcBef>
            </a:pPr>
            <a:r>
              <a:rPr lang="en-GB" sz="2000" dirty="0" smtClean="0">
                <a:solidFill>
                  <a:schemeClr val="bg2"/>
                </a:solidFill>
                <a:latin typeface="+mn-lt"/>
              </a:rPr>
              <a:t>Bachelor </a:t>
            </a:r>
            <a:r>
              <a:rPr lang="en-GB" sz="2000" dirty="0">
                <a:solidFill>
                  <a:schemeClr val="bg2"/>
                </a:solidFill>
                <a:latin typeface="+mn-lt"/>
              </a:rPr>
              <a:t>of </a:t>
            </a:r>
            <a:r>
              <a:rPr lang="en-GB" sz="2000" dirty="0" smtClean="0">
                <a:solidFill>
                  <a:schemeClr val="bg2"/>
                </a:solidFill>
                <a:latin typeface="+mn-lt"/>
              </a:rPr>
              <a:t>Science, 3 </a:t>
            </a:r>
            <a:r>
              <a:rPr lang="en-GB" sz="2000" dirty="0" err="1" smtClean="0">
                <a:solidFill>
                  <a:schemeClr val="bg2"/>
                </a:solidFill>
                <a:latin typeface="+mn-lt"/>
              </a:rPr>
              <a:t>yrs</a:t>
            </a:r>
            <a:endParaRPr lang="en-GB" sz="2000" dirty="0">
              <a:solidFill>
                <a:schemeClr val="bg2"/>
              </a:solidFill>
              <a:latin typeface="+mn-lt"/>
            </a:endParaRPr>
          </a:p>
        </p:txBody>
      </p:sp>
      <p:sp>
        <p:nvSpPr>
          <p:cNvPr id="63504" name="Line 18"/>
          <p:cNvSpPr>
            <a:spLocks noChangeShapeType="1"/>
          </p:cNvSpPr>
          <p:nvPr/>
        </p:nvSpPr>
        <p:spPr bwMode="auto">
          <a:xfrm flipV="1">
            <a:off x="5867400" y="3997854"/>
            <a:ext cx="64928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NZ">
              <a:solidFill>
                <a:srgbClr val="FFC000"/>
              </a:solidFill>
              <a:latin typeface="+mn-lt"/>
            </a:endParaRPr>
          </a:p>
        </p:txBody>
      </p:sp>
      <p:sp>
        <p:nvSpPr>
          <p:cNvPr id="63506" name="Text Box 20"/>
          <p:cNvSpPr txBox="1">
            <a:spLocks noChangeArrowheads="1"/>
          </p:cNvSpPr>
          <p:nvPr/>
        </p:nvSpPr>
        <p:spPr bwMode="auto">
          <a:xfrm>
            <a:off x="2820748" y="2599054"/>
            <a:ext cx="22217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a:r>
              <a:rPr lang="en-NZ" sz="1400" b="1" dirty="0">
                <a:solidFill>
                  <a:srgbClr val="C00000"/>
                </a:solidFill>
                <a:latin typeface="+mn-lt"/>
              </a:rPr>
              <a:t>Postgraduate </a:t>
            </a:r>
            <a:r>
              <a:rPr lang="en-NZ" sz="1400" b="1" dirty="0" smtClean="0">
                <a:solidFill>
                  <a:srgbClr val="C00000"/>
                </a:solidFill>
                <a:latin typeface="+mn-lt"/>
              </a:rPr>
              <a:t>Study </a:t>
            </a:r>
            <a:endParaRPr lang="en-NZ" sz="1400" b="1" dirty="0">
              <a:solidFill>
                <a:srgbClr val="C00000"/>
              </a:solidFill>
              <a:latin typeface="+mn-lt"/>
            </a:endParaRPr>
          </a:p>
          <a:p>
            <a:pPr marL="104775" indent="-104775" algn="l">
              <a:buFont typeface="Arial" pitchFamily="34" charset="0"/>
              <a:buChar char="•"/>
            </a:pPr>
            <a:r>
              <a:rPr lang="en-GB" sz="1400" dirty="0">
                <a:solidFill>
                  <a:schemeClr val="bg2"/>
                </a:solidFill>
                <a:latin typeface="+mn-lt"/>
              </a:rPr>
              <a:t>Honours / </a:t>
            </a:r>
            <a:r>
              <a:rPr lang="en-GB" sz="1400" dirty="0" smtClean="0">
                <a:solidFill>
                  <a:schemeClr val="bg2"/>
                </a:solidFill>
                <a:latin typeface="+mn-lt"/>
              </a:rPr>
              <a:t>Masters, </a:t>
            </a:r>
            <a:r>
              <a:rPr lang="en-GB" sz="1400" dirty="0">
                <a:solidFill>
                  <a:schemeClr val="bg2"/>
                </a:solidFill>
                <a:latin typeface="+mn-lt"/>
              </a:rPr>
              <a:t>1-2 </a:t>
            </a:r>
            <a:r>
              <a:rPr lang="en-GB" sz="1400" dirty="0" err="1" smtClean="0">
                <a:solidFill>
                  <a:schemeClr val="bg2"/>
                </a:solidFill>
                <a:latin typeface="+mn-lt"/>
              </a:rPr>
              <a:t>yrs</a:t>
            </a:r>
            <a:endParaRPr lang="en-GB" sz="1400" dirty="0">
              <a:solidFill>
                <a:schemeClr val="bg2"/>
              </a:solidFill>
              <a:latin typeface="+mn-lt"/>
            </a:endParaRPr>
          </a:p>
          <a:p>
            <a:pPr marL="104775" indent="-104775" algn="l">
              <a:buFont typeface="Arial" pitchFamily="34" charset="0"/>
              <a:buChar char="•"/>
            </a:pPr>
            <a:r>
              <a:rPr lang="en-GB" sz="1400" dirty="0">
                <a:solidFill>
                  <a:schemeClr val="bg2"/>
                </a:solidFill>
                <a:latin typeface="+mn-lt"/>
              </a:rPr>
              <a:t>Ph.D. </a:t>
            </a:r>
            <a:r>
              <a:rPr lang="en-GB" sz="1400" dirty="0" smtClean="0">
                <a:solidFill>
                  <a:schemeClr val="bg2"/>
                </a:solidFill>
                <a:latin typeface="+mn-lt"/>
              </a:rPr>
              <a:t>Degree, 4 </a:t>
            </a:r>
            <a:r>
              <a:rPr lang="en-GB" sz="1400" dirty="0" err="1" smtClean="0">
                <a:solidFill>
                  <a:schemeClr val="bg2"/>
                </a:solidFill>
                <a:latin typeface="+mn-lt"/>
              </a:rPr>
              <a:t>yrs</a:t>
            </a:r>
            <a:endParaRPr lang="en-GB" sz="1400" dirty="0">
              <a:solidFill>
                <a:schemeClr val="bg2"/>
              </a:solidFill>
              <a:latin typeface="+mn-lt"/>
            </a:endParaRPr>
          </a:p>
          <a:p>
            <a:pPr marL="104775" indent="-104775" algn="l">
              <a:buFont typeface="Arial" pitchFamily="34" charset="0"/>
              <a:buChar char="•"/>
            </a:pPr>
            <a:r>
              <a:rPr lang="en-NZ" sz="1400" dirty="0">
                <a:solidFill>
                  <a:schemeClr val="bg2"/>
                </a:solidFill>
                <a:latin typeface="+mn-lt"/>
              </a:rPr>
              <a:t>Teaching </a:t>
            </a:r>
            <a:r>
              <a:rPr lang="en-NZ" sz="1400" dirty="0" smtClean="0">
                <a:solidFill>
                  <a:schemeClr val="bg2"/>
                </a:solidFill>
                <a:latin typeface="+mn-lt"/>
              </a:rPr>
              <a:t>diploma, </a:t>
            </a:r>
            <a:r>
              <a:rPr lang="en-NZ" sz="1400" dirty="0">
                <a:solidFill>
                  <a:schemeClr val="bg2"/>
                </a:solidFill>
                <a:latin typeface="+mn-lt"/>
              </a:rPr>
              <a:t>1 </a:t>
            </a:r>
            <a:r>
              <a:rPr lang="en-NZ" sz="1400" dirty="0" err="1" smtClean="0">
                <a:solidFill>
                  <a:schemeClr val="bg2"/>
                </a:solidFill>
                <a:latin typeface="+mn-lt"/>
              </a:rPr>
              <a:t>yr</a:t>
            </a:r>
            <a:endParaRPr lang="en-NZ" sz="1400" dirty="0">
              <a:solidFill>
                <a:schemeClr val="bg2"/>
              </a:solidFill>
              <a:latin typeface="+mn-lt"/>
            </a:endParaRPr>
          </a:p>
          <a:p>
            <a:pPr marL="285750" indent="-285750" algn="l">
              <a:buFont typeface="Arial" pitchFamily="34" charset="0"/>
              <a:buChar char="•"/>
            </a:pPr>
            <a:endParaRPr lang="en-NZ" sz="1400" dirty="0">
              <a:solidFill>
                <a:schemeClr val="bg2"/>
              </a:solidFill>
              <a:latin typeface="+mn-lt"/>
            </a:endParaRPr>
          </a:p>
          <a:p>
            <a:pPr algn="l"/>
            <a:r>
              <a:rPr lang="en-US" sz="1400" b="1" dirty="0">
                <a:solidFill>
                  <a:srgbClr val="C00000"/>
                </a:solidFill>
                <a:latin typeface="+mn-lt"/>
              </a:rPr>
              <a:t>Other tertiary providers </a:t>
            </a:r>
          </a:p>
          <a:p>
            <a:pPr marL="104775" indent="-104775" algn="l">
              <a:buFont typeface="Arial" pitchFamily="34" charset="0"/>
              <a:buChar char="•"/>
            </a:pPr>
            <a:r>
              <a:rPr lang="en-US" sz="1400" dirty="0" smtClean="0">
                <a:solidFill>
                  <a:schemeClr val="bg2"/>
                </a:solidFill>
                <a:latin typeface="+mn-lt"/>
              </a:rPr>
              <a:t>Polytechnics </a:t>
            </a:r>
            <a:endParaRPr lang="en-US" sz="1400" dirty="0">
              <a:solidFill>
                <a:schemeClr val="bg2"/>
              </a:solidFill>
              <a:latin typeface="+mn-lt"/>
            </a:endParaRPr>
          </a:p>
          <a:p>
            <a:pPr marL="104775" indent="-104775" algn="l">
              <a:buFont typeface="Arial" pitchFamily="34" charset="0"/>
              <a:buChar char="•"/>
            </a:pPr>
            <a:r>
              <a:rPr lang="en-US" sz="1400" dirty="0">
                <a:solidFill>
                  <a:schemeClr val="bg2"/>
                </a:solidFill>
                <a:latin typeface="+mn-lt"/>
              </a:rPr>
              <a:t>Private academies</a:t>
            </a:r>
            <a:endParaRPr lang="en-NZ" sz="1400" dirty="0">
              <a:solidFill>
                <a:schemeClr val="bg2"/>
              </a:solidFill>
              <a:latin typeface="+mn-lt"/>
            </a:endParaRPr>
          </a:p>
          <a:p>
            <a:pPr marL="285750" indent="-285750" algn="l">
              <a:buFont typeface="Arial" pitchFamily="34" charset="0"/>
              <a:buChar char="•"/>
            </a:pPr>
            <a:endParaRPr lang="en-NZ" sz="1400" dirty="0">
              <a:solidFill>
                <a:schemeClr val="bg2"/>
              </a:solidFill>
              <a:latin typeface="+mn-lt"/>
            </a:endParaRPr>
          </a:p>
        </p:txBody>
      </p:sp>
      <p:sp>
        <p:nvSpPr>
          <p:cNvPr id="63509" name="Line 23"/>
          <p:cNvSpPr>
            <a:spLocks noChangeShapeType="1"/>
          </p:cNvSpPr>
          <p:nvPr/>
        </p:nvSpPr>
        <p:spPr bwMode="auto">
          <a:xfrm flipH="1">
            <a:off x="7667625" y="5077354"/>
            <a:ext cx="0" cy="29633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NZ">
              <a:solidFill>
                <a:srgbClr val="FFC000"/>
              </a:solidFill>
              <a:latin typeface="+mn-lt"/>
            </a:endParaRPr>
          </a:p>
        </p:txBody>
      </p:sp>
      <p:cxnSp>
        <p:nvCxnSpPr>
          <p:cNvPr id="22" name="Straight Arrow Connector 2"/>
          <p:cNvCxnSpPr>
            <a:cxnSpLocks noChangeShapeType="1"/>
          </p:cNvCxnSpPr>
          <p:nvPr/>
        </p:nvCxnSpPr>
        <p:spPr bwMode="auto">
          <a:xfrm>
            <a:off x="1979712" y="1705372"/>
            <a:ext cx="524591" cy="0"/>
          </a:xfrm>
          <a:prstGeom prst="straightConnector1">
            <a:avLst/>
          </a:prstGeom>
          <a:noFill/>
          <a:ln w="57150" algn="ctr">
            <a:solidFill>
              <a:srgbClr val="0099FF"/>
            </a:solidFill>
            <a:round/>
            <a:headEnd/>
            <a:tailEnd type="arrow" w="med" len="med"/>
          </a:ln>
          <a:extLst>
            <a:ext uri="{909E8E84-426E-40DD-AFC4-6F175D3DCCD1}">
              <a14:hiddenFill xmlns:a14="http://schemas.microsoft.com/office/drawing/2010/main">
                <a:noFill/>
              </a14:hiddenFill>
            </a:ext>
          </a:extLst>
        </p:spPr>
      </p:cxnSp>
      <p:cxnSp>
        <p:nvCxnSpPr>
          <p:cNvPr id="26" name="Straight Arrow Connector 2"/>
          <p:cNvCxnSpPr>
            <a:cxnSpLocks noChangeShapeType="1"/>
          </p:cNvCxnSpPr>
          <p:nvPr/>
        </p:nvCxnSpPr>
        <p:spPr bwMode="auto">
          <a:xfrm>
            <a:off x="6207649" y="1705372"/>
            <a:ext cx="524591" cy="0"/>
          </a:xfrm>
          <a:prstGeom prst="straightConnector1">
            <a:avLst/>
          </a:prstGeom>
          <a:noFill/>
          <a:ln w="57150" algn="ctr">
            <a:solidFill>
              <a:srgbClr val="0099FF"/>
            </a:solidFill>
            <a:round/>
            <a:headEnd/>
            <a:tailEnd type="arrow" w="med" len="med"/>
          </a:ln>
          <a:extLst>
            <a:ext uri="{909E8E84-426E-40DD-AFC4-6F175D3DCCD1}">
              <a14:hiddenFill xmlns:a14="http://schemas.microsoft.com/office/drawing/2010/main">
                <a:noFill/>
              </a14:hiddenFill>
            </a:ext>
          </a:extLst>
        </p:spPr>
      </p:cxnSp>
      <p:pic>
        <p:nvPicPr>
          <p:cNvPr id="33794" name="Picture 2" descr="M:\000 PROMOTIONAL\2010 Biological Sciences Builiding Opening\DSC_46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923" y="3217540"/>
            <a:ext cx="3404423" cy="228143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
          <p:cNvSpPr txBox="1">
            <a:spLocks noChangeArrowheads="1"/>
          </p:cNvSpPr>
          <p:nvPr/>
        </p:nvSpPr>
        <p:spPr bwMode="auto">
          <a:xfrm>
            <a:off x="251519" y="337220"/>
            <a:ext cx="5956129"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a:solidFill>
                  <a:schemeClr val="bg1"/>
                </a:solidFill>
              </a:rPr>
              <a:t>Science at University</a:t>
            </a:r>
          </a:p>
        </p:txBody>
      </p:sp>
    </p:spTree>
    <p:extLst>
      <p:ext uri="{BB962C8B-B14F-4D97-AF65-F5344CB8AC3E}">
        <p14:creationId xmlns:p14="http://schemas.microsoft.com/office/powerpoint/2010/main" val="12055634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3090" y="1537229"/>
            <a:ext cx="2900409" cy="4201150"/>
          </a:xfrm>
          <a:prstGeom prst="rect">
            <a:avLst/>
          </a:prstGeom>
          <a:noFill/>
        </p:spPr>
        <p:txBody>
          <a:bodyPr wrap="none">
            <a:spAutoFit/>
          </a:bodyPr>
          <a:lstStyle/>
          <a:p>
            <a:pPr>
              <a:defRPr/>
            </a:pPr>
            <a:r>
              <a:rPr lang="en-NZ" sz="1900" b="1" dirty="0">
                <a:solidFill>
                  <a:srgbClr val="C00000"/>
                </a:solidFill>
                <a:latin typeface="+mn-lt"/>
                <a:sym typeface="Gill Sans" charset="0"/>
              </a:rPr>
              <a:t>Bachelor of Science major</a:t>
            </a:r>
            <a:r>
              <a:rPr lang="en-NZ" sz="1900" b="1" dirty="0">
                <a:solidFill>
                  <a:srgbClr val="FF0000"/>
                </a:solidFill>
                <a:latin typeface="+mn-lt"/>
                <a:sym typeface="Gill Sans" charset="0"/>
              </a:rPr>
              <a:t>s</a:t>
            </a:r>
          </a:p>
          <a:p>
            <a:pPr marL="342900" indent="-342900" algn="l">
              <a:buFont typeface="Arial" pitchFamily="34" charset="0"/>
              <a:buChar char="•"/>
              <a:defRPr/>
            </a:pPr>
            <a:r>
              <a:rPr lang="en-NZ" sz="1900" dirty="0">
                <a:latin typeface="+mn-lt"/>
                <a:sym typeface="Gill Sans" charset="0"/>
              </a:rPr>
              <a:t>Astronomy</a:t>
            </a:r>
          </a:p>
          <a:p>
            <a:pPr marL="342900" indent="-342900" algn="l">
              <a:buFont typeface="Arial" pitchFamily="34" charset="0"/>
              <a:buChar char="•"/>
              <a:defRPr/>
            </a:pPr>
            <a:r>
              <a:rPr lang="en-NZ" sz="1900" dirty="0">
                <a:latin typeface="+mn-lt"/>
                <a:sym typeface="Gill Sans" charset="0"/>
              </a:rPr>
              <a:t>Biological Sciences</a:t>
            </a:r>
          </a:p>
          <a:p>
            <a:pPr marL="342900" indent="-342900" algn="l">
              <a:buFont typeface="Arial" pitchFamily="34" charset="0"/>
              <a:buChar char="•"/>
              <a:defRPr/>
            </a:pPr>
            <a:r>
              <a:rPr lang="en-NZ" sz="1900" dirty="0">
                <a:latin typeface="+mn-lt"/>
                <a:sym typeface="Gill Sans" charset="0"/>
              </a:rPr>
              <a:t>Biochemistry</a:t>
            </a:r>
          </a:p>
          <a:p>
            <a:pPr marL="342900" indent="-342900" algn="l">
              <a:buFont typeface="Arial" pitchFamily="34" charset="0"/>
              <a:buChar char="•"/>
              <a:defRPr/>
            </a:pPr>
            <a:r>
              <a:rPr lang="en-NZ" sz="1900" dirty="0">
                <a:latin typeface="+mn-lt"/>
                <a:sym typeface="Gill Sans" charset="0"/>
              </a:rPr>
              <a:t>Chemistry</a:t>
            </a:r>
          </a:p>
          <a:p>
            <a:pPr marL="342900" indent="-342900" algn="l">
              <a:buFont typeface="Arial" pitchFamily="34" charset="0"/>
              <a:buChar char="•"/>
              <a:defRPr/>
            </a:pPr>
            <a:r>
              <a:rPr lang="en-NZ" sz="1900" dirty="0">
                <a:latin typeface="+mn-lt"/>
                <a:sym typeface="Gill Sans" charset="0"/>
              </a:rPr>
              <a:t>Computer Sciences</a:t>
            </a:r>
          </a:p>
          <a:p>
            <a:pPr marL="342900" indent="-342900" algn="l">
              <a:buFont typeface="Arial" pitchFamily="34" charset="0"/>
              <a:buChar char="•"/>
              <a:defRPr/>
            </a:pPr>
            <a:r>
              <a:rPr lang="en-NZ" sz="1900" dirty="0">
                <a:latin typeface="+mn-lt"/>
                <a:sym typeface="Gill Sans" charset="0"/>
              </a:rPr>
              <a:t>Geography</a:t>
            </a:r>
          </a:p>
          <a:p>
            <a:pPr marL="342900" indent="-342900" algn="l">
              <a:buFont typeface="Arial" pitchFamily="34" charset="0"/>
              <a:buChar char="•"/>
              <a:defRPr/>
            </a:pPr>
            <a:r>
              <a:rPr lang="en-NZ" sz="1900" dirty="0">
                <a:latin typeface="+mn-lt"/>
                <a:sym typeface="Gill Sans" charset="0"/>
              </a:rPr>
              <a:t>Geology</a:t>
            </a:r>
          </a:p>
          <a:p>
            <a:pPr marL="342900" indent="-342900" algn="l">
              <a:buFont typeface="Arial" pitchFamily="34" charset="0"/>
              <a:buChar char="•"/>
              <a:defRPr/>
            </a:pPr>
            <a:r>
              <a:rPr lang="en-NZ" sz="1900" dirty="0">
                <a:latin typeface="+mn-lt"/>
                <a:sym typeface="Gill Sans" charset="0"/>
              </a:rPr>
              <a:t>Mathematics</a:t>
            </a:r>
          </a:p>
          <a:p>
            <a:pPr marL="342900" indent="-342900" algn="l">
              <a:buFont typeface="Arial" pitchFamily="34" charset="0"/>
              <a:buChar char="•"/>
              <a:defRPr/>
            </a:pPr>
            <a:r>
              <a:rPr lang="en-NZ" sz="1900" dirty="0">
                <a:latin typeface="+mn-lt"/>
                <a:sym typeface="Gill Sans" charset="0"/>
              </a:rPr>
              <a:t>Physics</a:t>
            </a:r>
          </a:p>
          <a:p>
            <a:pPr marL="342900" indent="-342900" algn="l">
              <a:buFont typeface="Arial" pitchFamily="34" charset="0"/>
              <a:buChar char="•"/>
              <a:defRPr/>
            </a:pPr>
            <a:r>
              <a:rPr lang="en-NZ" sz="1900" dirty="0">
                <a:latin typeface="+mn-lt"/>
                <a:sym typeface="Gill Sans" charset="0"/>
              </a:rPr>
              <a:t>Psychology</a:t>
            </a:r>
          </a:p>
          <a:p>
            <a:pPr marL="342900" indent="-342900" algn="l">
              <a:buFont typeface="Arial" pitchFamily="34" charset="0"/>
              <a:buChar char="•"/>
              <a:defRPr/>
            </a:pPr>
            <a:r>
              <a:rPr lang="en-NZ" sz="1900" dirty="0">
                <a:latin typeface="+mn-lt"/>
                <a:sym typeface="Gill Sans" charset="0"/>
              </a:rPr>
              <a:t>Statistics</a:t>
            </a:r>
          </a:p>
          <a:p>
            <a:pPr marL="285750" indent="-285750">
              <a:buFont typeface="Arial" panose="020B0604020202020204" pitchFamily="34" charset="0"/>
              <a:buChar char="•"/>
              <a:defRPr/>
            </a:pPr>
            <a:endParaRPr lang="en-NZ" sz="1900" dirty="0">
              <a:solidFill>
                <a:srgbClr val="000000"/>
              </a:solidFill>
              <a:latin typeface="+mn-lt"/>
              <a:sym typeface="Gill Sans" charset="0"/>
            </a:endParaRPr>
          </a:p>
          <a:p>
            <a:pPr>
              <a:defRPr/>
            </a:pPr>
            <a:endParaRPr lang="en-NZ" sz="2000" dirty="0">
              <a:solidFill>
                <a:srgbClr val="000000"/>
              </a:solidFill>
              <a:latin typeface="+mn-lt"/>
              <a:sym typeface="Gill Sans" charset="0"/>
            </a:endParaRPr>
          </a:p>
        </p:txBody>
      </p:sp>
      <p:sp>
        <p:nvSpPr>
          <p:cNvPr id="6" name="TextBox 5"/>
          <p:cNvSpPr txBox="1"/>
          <p:nvPr/>
        </p:nvSpPr>
        <p:spPr>
          <a:xfrm>
            <a:off x="4283968" y="1537229"/>
            <a:ext cx="3168352" cy="677108"/>
          </a:xfrm>
          <a:prstGeom prst="rect">
            <a:avLst/>
          </a:prstGeom>
          <a:noFill/>
        </p:spPr>
        <p:txBody>
          <a:bodyPr wrap="square" rtlCol="0">
            <a:spAutoFit/>
          </a:bodyPr>
          <a:lstStyle/>
          <a:p>
            <a:pPr algn="l"/>
            <a:r>
              <a:rPr lang="en-NZ" sz="1900" b="1" dirty="0">
                <a:solidFill>
                  <a:srgbClr val="C00000"/>
                </a:solidFill>
                <a:latin typeface="+mn-lt"/>
              </a:rPr>
              <a:t>Bachelor of Speech and Language Pathology (Hons)</a:t>
            </a:r>
          </a:p>
        </p:txBody>
      </p:sp>
      <p:sp>
        <p:nvSpPr>
          <p:cNvPr id="7" name="TextBox 6"/>
          <p:cNvSpPr txBox="1"/>
          <p:nvPr/>
        </p:nvSpPr>
        <p:spPr>
          <a:xfrm>
            <a:off x="4283968" y="2569468"/>
            <a:ext cx="4499992" cy="2139047"/>
          </a:xfrm>
          <a:prstGeom prst="rect">
            <a:avLst/>
          </a:prstGeom>
          <a:noFill/>
        </p:spPr>
        <p:txBody>
          <a:bodyPr wrap="square" rtlCol="0">
            <a:spAutoFit/>
          </a:bodyPr>
          <a:lstStyle/>
          <a:p>
            <a:pPr algn="l"/>
            <a:r>
              <a:rPr lang="en-NZ" sz="1900" b="1" dirty="0">
                <a:solidFill>
                  <a:srgbClr val="C00000"/>
                </a:solidFill>
                <a:latin typeface="+mn-lt"/>
              </a:rPr>
              <a:t>Bachelor of Health Sciences majors</a:t>
            </a:r>
          </a:p>
          <a:p>
            <a:pPr marL="342900" indent="-342900" algn="l">
              <a:buFont typeface="Arial" pitchFamily="34" charset="0"/>
              <a:buChar char="•"/>
            </a:pPr>
            <a:r>
              <a:rPr lang="en-NZ" sz="1900" dirty="0">
                <a:latin typeface="+mn-lt"/>
              </a:rPr>
              <a:t>Environmental Health</a:t>
            </a:r>
          </a:p>
          <a:p>
            <a:pPr marL="342900" indent="-342900" algn="l">
              <a:buFont typeface="Arial" pitchFamily="34" charset="0"/>
              <a:buChar char="•"/>
            </a:pPr>
            <a:r>
              <a:rPr lang="en-NZ" sz="1900" dirty="0">
                <a:latin typeface="+mn-lt"/>
              </a:rPr>
              <a:t>Health Education</a:t>
            </a:r>
          </a:p>
          <a:p>
            <a:pPr marL="342900" indent="-342900" algn="l">
              <a:buFont typeface="Arial" pitchFamily="34" charset="0"/>
              <a:buChar char="•"/>
            </a:pPr>
            <a:r>
              <a:rPr lang="en-NZ" sz="1900" dirty="0">
                <a:latin typeface="+mn-lt"/>
              </a:rPr>
              <a:t>Māori and Indigenous Health</a:t>
            </a:r>
          </a:p>
          <a:p>
            <a:pPr marL="342900" indent="-342900" algn="l">
              <a:buFont typeface="Arial" pitchFamily="34" charset="0"/>
              <a:buChar char="•"/>
            </a:pPr>
            <a:r>
              <a:rPr lang="en-NZ" sz="1900" dirty="0">
                <a:latin typeface="+mn-lt"/>
              </a:rPr>
              <a:t>Psychology</a:t>
            </a:r>
          </a:p>
          <a:p>
            <a:pPr marL="342900" indent="-342900" algn="l">
              <a:buFont typeface="Arial" pitchFamily="34" charset="0"/>
              <a:buChar char="•"/>
            </a:pPr>
            <a:r>
              <a:rPr lang="en-NZ" sz="1900" dirty="0">
                <a:latin typeface="+mn-lt"/>
              </a:rPr>
              <a:t>Public Health</a:t>
            </a:r>
          </a:p>
          <a:p>
            <a:pPr marL="342900" indent="-342900" algn="l">
              <a:buFont typeface="Arial" pitchFamily="34" charset="0"/>
              <a:buChar char="•"/>
            </a:pPr>
            <a:r>
              <a:rPr lang="en-NZ" sz="1900" dirty="0">
                <a:latin typeface="+mn-lt"/>
              </a:rPr>
              <a:t>Society and Policy</a:t>
            </a:r>
          </a:p>
        </p:txBody>
      </p:sp>
      <p:sp>
        <p:nvSpPr>
          <p:cNvPr id="8" name="Rectangle 2"/>
          <p:cNvSpPr txBox="1">
            <a:spLocks noChangeArrowheads="1"/>
          </p:cNvSpPr>
          <p:nvPr/>
        </p:nvSpPr>
        <p:spPr bwMode="auto">
          <a:xfrm>
            <a:off x="251520" y="337220"/>
            <a:ext cx="648072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a:solidFill>
                  <a:schemeClr val="bg1"/>
                </a:solidFill>
              </a:rPr>
              <a:t>Sciences at UC</a:t>
            </a:r>
          </a:p>
        </p:txBody>
      </p:sp>
    </p:spTree>
    <p:extLst>
      <p:ext uri="{BB962C8B-B14F-4D97-AF65-F5344CB8AC3E}">
        <p14:creationId xmlns:p14="http://schemas.microsoft.com/office/powerpoint/2010/main" val="3738833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M:\000 Outreach\Gel Electrophoresis\photos\1 gel rig D7X_20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064637"/>
            <a:ext cx="3597845" cy="46355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srcRect/>
          <a:stretch>
            <a:fillRect/>
          </a:stretch>
        </p:blipFill>
        <p:spPr bwMode="auto">
          <a:xfrm>
            <a:off x="467544" y="2299439"/>
            <a:ext cx="2921408" cy="3386765"/>
          </a:xfrm>
          <a:prstGeom prst="rect">
            <a:avLst/>
          </a:prstGeom>
          <a:noFill/>
          <a:ln w="9525">
            <a:noFill/>
            <a:miter lim="800000"/>
            <a:headEnd/>
            <a:tailEnd/>
          </a:ln>
        </p:spPr>
      </p:pic>
      <p:sp>
        <p:nvSpPr>
          <p:cNvPr id="10242" name="Text Box 3"/>
          <p:cNvSpPr txBox="1">
            <a:spLocks noChangeArrowheads="1"/>
          </p:cNvSpPr>
          <p:nvPr/>
        </p:nvSpPr>
        <p:spPr bwMode="auto">
          <a:xfrm>
            <a:off x="251520" y="1345332"/>
            <a:ext cx="5616624" cy="954107"/>
          </a:xfrm>
          <a:prstGeom prst="rect">
            <a:avLst/>
          </a:prstGeom>
          <a:noFill/>
          <a:ln>
            <a:noFill/>
          </a:ln>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800" dirty="0">
                <a:latin typeface="+mn-lt"/>
              </a:rPr>
              <a:t>S</a:t>
            </a:r>
            <a:r>
              <a:rPr lang="en-NZ" sz="2800" dirty="0" smtClean="0">
                <a:latin typeface="+mn-lt"/>
              </a:rPr>
              <a:t>eparates </a:t>
            </a:r>
            <a:r>
              <a:rPr lang="en-NZ" sz="2800" dirty="0">
                <a:latin typeface="+mn-lt"/>
              </a:rPr>
              <a:t>DNA fragments according to their size</a:t>
            </a:r>
            <a:endParaRPr lang="en-GB" sz="2800" dirty="0">
              <a:latin typeface="+mn-lt"/>
            </a:endParaRPr>
          </a:p>
        </p:txBody>
      </p:sp>
      <p:sp>
        <p:nvSpPr>
          <p:cNvPr id="10244" name="Text Box 7"/>
          <p:cNvSpPr txBox="1">
            <a:spLocks noChangeArrowheads="1"/>
          </p:cNvSpPr>
          <p:nvPr/>
        </p:nvSpPr>
        <p:spPr bwMode="auto">
          <a:xfrm>
            <a:off x="-3852936" y="3346237"/>
            <a:ext cx="35283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000" b="1" dirty="0" smtClean="0">
                <a:latin typeface="+mn-lt"/>
              </a:rPr>
              <a:t>In the gel polysaccharide </a:t>
            </a:r>
            <a:r>
              <a:rPr lang="en-NZ" sz="2000" b="1" dirty="0">
                <a:latin typeface="+mn-lt"/>
              </a:rPr>
              <a:t>strands form microscopic gaps</a:t>
            </a:r>
            <a:endParaRPr lang="en-GB" sz="2000" b="1" dirty="0">
              <a:latin typeface="+mn-lt"/>
            </a:endParaRPr>
          </a:p>
        </p:txBody>
      </p:sp>
      <p:sp>
        <p:nvSpPr>
          <p:cNvPr id="6" name="Rectangle 2"/>
          <p:cNvSpPr txBox="1">
            <a:spLocks noChangeArrowheads="1"/>
          </p:cNvSpPr>
          <p:nvPr/>
        </p:nvSpPr>
        <p:spPr>
          <a:xfrm>
            <a:off x="251520" y="331771"/>
            <a:ext cx="6800850" cy="653521"/>
          </a:xfrm>
          <a:prstGeom prst="rect">
            <a:avLst/>
          </a:prstGeom>
        </p:spPr>
        <p:txBody>
          <a:bodyPr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smtClean="0">
                <a:solidFill>
                  <a:schemeClr val="bg1"/>
                </a:solidFill>
                <a:cs typeface="Arial" pitchFamily="34" charset="0"/>
              </a:rPr>
              <a:t>DNA on the move</a:t>
            </a:r>
            <a:endParaRPr lang="en-AU" sz="3200" b="1" dirty="0" smtClean="0">
              <a:solidFill>
                <a:schemeClr val="bg1"/>
              </a:solidFill>
              <a:cs typeface="Arial" pitchFamily="34" charset="0"/>
            </a:endParaRPr>
          </a:p>
        </p:txBody>
      </p:sp>
      <p:sp>
        <p:nvSpPr>
          <p:cNvPr id="8" name="TextBox 7"/>
          <p:cNvSpPr txBox="1"/>
          <p:nvPr/>
        </p:nvSpPr>
        <p:spPr>
          <a:xfrm>
            <a:off x="3307954" y="2569468"/>
            <a:ext cx="1080120" cy="369332"/>
          </a:xfrm>
          <a:prstGeom prst="rect">
            <a:avLst/>
          </a:prstGeom>
          <a:noFill/>
        </p:spPr>
        <p:txBody>
          <a:bodyPr wrap="square" rtlCol="0">
            <a:spAutoFit/>
          </a:bodyPr>
          <a:lstStyle/>
          <a:p>
            <a:pPr algn="l"/>
            <a:r>
              <a:rPr lang="en-NZ" dirty="0"/>
              <a:t>-</a:t>
            </a:r>
            <a:r>
              <a:rPr lang="en-NZ" dirty="0" err="1"/>
              <a:t>ve</a:t>
            </a:r>
            <a:endParaRPr lang="en-NZ" dirty="0"/>
          </a:p>
        </p:txBody>
      </p:sp>
      <p:sp>
        <p:nvSpPr>
          <p:cNvPr id="9" name="TextBox 8"/>
          <p:cNvSpPr txBox="1"/>
          <p:nvPr/>
        </p:nvSpPr>
        <p:spPr>
          <a:xfrm>
            <a:off x="3323953" y="5008448"/>
            <a:ext cx="1080120" cy="369332"/>
          </a:xfrm>
          <a:prstGeom prst="rect">
            <a:avLst/>
          </a:prstGeom>
          <a:noFill/>
        </p:spPr>
        <p:txBody>
          <a:bodyPr wrap="square" rtlCol="0">
            <a:spAutoFit/>
          </a:bodyPr>
          <a:lstStyle/>
          <a:p>
            <a:pPr algn="l"/>
            <a:r>
              <a:rPr lang="en-NZ" dirty="0"/>
              <a:t>+</a:t>
            </a:r>
            <a:r>
              <a:rPr lang="en-NZ" dirty="0" err="1"/>
              <a:t>ve</a:t>
            </a:r>
            <a:endParaRPr lang="en-NZ" dirty="0"/>
          </a:p>
        </p:txBody>
      </p:sp>
      <p:sp>
        <p:nvSpPr>
          <p:cNvPr id="14" name="AutoShape 7"/>
          <p:cNvSpPr>
            <a:spLocks noChangeArrowheads="1"/>
          </p:cNvSpPr>
          <p:nvPr/>
        </p:nvSpPr>
        <p:spPr bwMode="auto">
          <a:xfrm rot="11979710">
            <a:off x="6811300" y="3522457"/>
            <a:ext cx="608294" cy="712768"/>
          </a:xfrm>
          <a:prstGeom prst="upArrow">
            <a:avLst>
              <a:gd name="adj1" fmla="val 41593"/>
              <a:gd name="adj2" fmla="val 45167"/>
            </a:avLst>
          </a:prstGeom>
          <a:solidFill>
            <a:srgbClr val="0099FF"/>
          </a:solidFill>
          <a:ln w="9525" algn="ctr">
            <a:solidFill>
              <a:schemeClr val="tx1"/>
            </a:solidFill>
            <a:miter lim="800000"/>
            <a:headEnd/>
            <a:tailEnd/>
          </a:ln>
        </p:spPr>
        <p:txBody>
          <a:bodyPr wrap="none" anchor="ctr"/>
          <a:lstStyle/>
          <a:p>
            <a:pPr algn="ctr">
              <a:defRPr/>
            </a:pPr>
            <a:endParaRPr lang="en-NZ">
              <a:cs typeface="+mn-cs"/>
            </a:endParaRPr>
          </a:p>
        </p:txBody>
      </p:sp>
    </p:spTree>
    <p:extLst>
      <p:ext uri="{BB962C8B-B14F-4D97-AF65-F5344CB8AC3E}">
        <p14:creationId xmlns:p14="http://schemas.microsoft.com/office/powerpoint/2010/main" val="197062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000 Outreach\Gel Electrophoresis\100bpladder.jpg"/>
          <p:cNvPicPr>
            <a:picLocks noChangeAspect="1" noChangeArrowheads="1"/>
          </p:cNvPicPr>
          <p:nvPr/>
        </p:nvPicPr>
        <p:blipFill rotWithShape="1">
          <a:blip r:embed="rId3">
            <a:extLst>
              <a:ext uri="{28A0092B-C50C-407E-A947-70E740481C1C}">
                <a14:useLocalDpi xmlns:a14="http://schemas.microsoft.com/office/drawing/2010/main" val="0"/>
              </a:ext>
            </a:extLst>
          </a:blip>
          <a:srcRect l="31541" r="16979" b="17853"/>
          <a:stretch/>
        </p:blipFill>
        <p:spPr bwMode="auto">
          <a:xfrm>
            <a:off x="4788024" y="1145657"/>
            <a:ext cx="2017018" cy="440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34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M:\000 Outreach\Gel Electrophoresis\photos\1 gel rig D7X_20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8451" y="1057301"/>
            <a:ext cx="3597845" cy="4635572"/>
          </a:xfrm>
          <a:prstGeom prst="rect">
            <a:avLst/>
          </a:prstGeom>
          <a:noFill/>
          <a:extLst>
            <a:ext uri="{909E8E84-426E-40DD-AFC4-6F175D3DCCD1}">
              <a14:hiddenFill xmlns:a14="http://schemas.microsoft.com/office/drawing/2010/main">
                <a:solidFill>
                  <a:srgbClr val="FFFFFF"/>
                </a:solidFill>
              </a14:hiddenFill>
            </a:ext>
          </a:extLst>
        </p:spPr>
      </p:pic>
      <p:sp>
        <p:nvSpPr>
          <p:cNvPr id="9219" name="Text Box 6"/>
          <p:cNvSpPr txBox="1">
            <a:spLocks noChangeArrowheads="1"/>
          </p:cNvSpPr>
          <p:nvPr/>
        </p:nvSpPr>
        <p:spPr bwMode="auto">
          <a:xfrm>
            <a:off x="251520" y="1409148"/>
            <a:ext cx="2664296" cy="224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800" dirty="0">
                <a:latin typeface="+mn-lt"/>
              </a:rPr>
              <a:t>Electrophoresis separates DNA fragments according to their size. </a:t>
            </a:r>
            <a:endParaRPr lang="en-GB" sz="2800" dirty="0">
              <a:latin typeface="+mn-lt"/>
            </a:endParaRPr>
          </a:p>
        </p:txBody>
      </p:sp>
      <p:sp>
        <p:nvSpPr>
          <p:cNvPr id="9222" name="TextBox 6"/>
          <p:cNvSpPr txBox="1">
            <a:spLocks noChangeArrowheads="1"/>
          </p:cNvSpPr>
          <p:nvPr/>
        </p:nvSpPr>
        <p:spPr bwMode="auto">
          <a:xfrm>
            <a:off x="7320986" y="3705214"/>
            <a:ext cx="158417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NZ" sz="2000" b="1" dirty="0">
                <a:latin typeface="+mn-lt"/>
              </a:rPr>
              <a:t>DNA samples pipetted into holes (wells) here</a:t>
            </a:r>
          </a:p>
        </p:txBody>
      </p:sp>
      <p:cxnSp>
        <p:nvCxnSpPr>
          <p:cNvPr id="3" name="Straight Arrow Connector 2"/>
          <p:cNvCxnSpPr/>
          <p:nvPr/>
        </p:nvCxnSpPr>
        <p:spPr bwMode="auto">
          <a:xfrm flipH="1" flipV="1">
            <a:off x="6516216" y="3605763"/>
            <a:ext cx="720080" cy="475873"/>
          </a:xfrm>
          <a:prstGeom prst="straightConnector1">
            <a:avLst/>
          </a:prstGeom>
          <a:noFill/>
          <a:ln w="9525" cap="flat" cmpd="sng" algn="ctr">
            <a:noFill/>
            <a:prstDash val="solid"/>
            <a:round/>
            <a:headEnd type="none" w="med" len="med"/>
            <a:tailEnd type="arrow"/>
          </a:ln>
          <a:effectLst/>
        </p:spPr>
      </p:cxnSp>
      <p:cxnSp>
        <p:nvCxnSpPr>
          <p:cNvPr id="5" name="Straight Arrow Connector 4"/>
          <p:cNvCxnSpPr/>
          <p:nvPr/>
        </p:nvCxnSpPr>
        <p:spPr bwMode="auto">
          <a:xfrm flipH="1" flipV="1">
            <a:off x="6516216" y="3470376"/>
            <a:ext cx="792088" cy="233258"/>
          </a:xfrm>
          <a:prstGeom prst="straightConnector1">
            <a:avLst/>
          </a:prstGeom>
          <a:noFill/>
          <a:ln w="57150" cap="flat" cmpd="sng" algn="ctr">
            <a:solidFill>
              <a:srgbClr val="00B0F0"/>
            </a:solidFill>
            <a:prstDash val="solid"/>
            <a:round/>
            <a:headEnd type="none" w="med" len="med"/>
            <a:tailEnd type="arrow"/>
          </a:ln>
          <a:effectLst/>
        </p:spPr>
      </p:cxnSp>
      <p:sp>
        <p:nvSpPr>
          <p:cNvPr id="14" name="AutoShape 7"/>
          <p:cNvSpPr>
            <a:spLocks noChangeArrowheads="1"/>
          </p:cNvSpPr>
          <p:nvPr/>
        </p:nvSpPr>
        <p:spPr bwMode="auto">
          <a:xfrm rot="11979710">
            <a:off x="5445703" y="3515121"/>
            <a:ext cx="608294" cy="712768"/>
          </a:xfrm>
          <a:prstGeom prst="upArrow">
            <a:avLst>
              <a:gd name="adj1" fmla="val 41593"/>
              <a:gd name="adj2" fmla="val 45167"/>
            </a:avLst>
          </a:prstGeom>
          <a:solidFill>
            <a:srgbClr val="0099FF"/>
          </a:solidFill>
          <a:ln w="9525" algn="ctr">
            <a:solidFill>
              <a:schemeClr val="tx1"/>
            </a:solidFill>
            <a:miter lim="800000"/>
            <a:headEnd/>
            <a:tailEnd/>
          </a:ln>
        </p:spPr>
        <p:txBody>
          <a:bodyPr wrap="none" anchor="ctr"/>
          <a:lstStyle/>
          <a:p>
            <a:pPr algn="ctr">
              <a:defRPr/>
            </a:pPr>
            <a:endParaRPr lang="en-NZ">
              <a:cs typeface="+mn-cs"/>
            </a:endParaRPr>
          </a:p>
        </p:txBody>
      </p:sp>
    </p:spTree>
    <p:extLst>
      <p:ext uri="{BB962C8B-B14F-4D97-AF65-F5344CB8AC3E}">
        <p14:creationId xmlns:p14="http://schemas.microsoft.com/office/powerpoint/2010/main" val="566202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251520" y="1345332"/>
            <a:ext cx="4608612" cy="954107"/>
          </a:xfrm>
          <a:prstGeom prst="rect">
            <a:avLst/>
          </a:prstGeom>
          <a:noFill/>
          <a:ln>
            <a:noFill/>
          </a:ln>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800" dirty="0">
                <a:latin typeface="+mn-lt"/>
              </a:rPr>
              <a:t>S</a:t>
            </a:r>
            <a:r>
              <a:rPr lang="en-NZ" sz="2800" dirty="0" smtClean="0">
                <a:latin typeface="+mn-lt"/>
              </a:rPr>
              <a:t>eparates </a:t>
            </a:r>
            <a:r>
              <a:rPr lang="en-NZ" sz="2800" dirty="0">
                <a:latin typeface="+mn-lt"/>
              </a:rPr>
              <a:t>DNA fragments according to their size</a:t>
            </a:r>
            <a:endParaRPr lang="en-GB" sz="2800" dirty="0">
              <a:latin typeface="+mn-lt"/>
            </a:endParaRPr>
          </a:p>
        </p:txBody>
      </p:sp>
      <p:graphicFrame>
        <p:nvGraphicFramePr>
          <p:cNvPr id="10243" name="Object 4"/>
          <p:cNvGraphicFramePr>
            <a:graphicFrameLocks noChangeAspect="1"/>
          </p:cNvGraphicFramePr>
          <p:nvPr>
            <p:extLst>
              <p:ext uri="{D42A27DB-BD31-4B8C-83A1-F6EECF244321}">
                <p14:modId xmlns:p14="http://schemas.microsoft.com/office/powerpoint/2010/main" val="1119919975"/>
              </p:ext>
            </p:extLst>
          </p:nvPr>
        </p:nvGraphicFramePr>
        <p:xfrm>
          <a:off x="4355976" y="1489348"/>
          <a:ext cx="4524868" cy="3888432"/>
        </p:xfrm>
        <a:graphic>
          <a:graphicData uri="http://schemas.openxmlformats.org/presentationml/2006/ole">
            <mc:AlternateContent xmlns:mc="http://schemas.openxmlformats.org/markup-compatibility/2006">
              <mc:Choice xmlns:v="urn:schemas-microsoft-com:vml" Requires="v">
                <p:oleObj spid="_x0000_s2067" name="CorelDRAW" r:id="rId3" imgW="7725960" imgH="2310480" progId="CorelDRAW.Graphic.13">
                  <p:embed/>
                </p:oleObj>
              </mc:Choice>
              <mc:Fallback>
                <p:oleObj name="CorelDRAW" r:id="rId3" imgW="7725960" imgH="2310480" progId="CorelDRAW.Graphic.1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489348"/>
                        <a:ext cx="4524868" cy="3888432"/>
                      </a:xfrm>
                      <a:prstGeom prst="rect">
                        <a:avLst/>
                      </a:prstGeom>
                      <a:noFill/>
                      <a:ln>
                        <a:noFill/>
                      </a:ln>
                    </p:spPr>
                  </p:pic>
                </p:oleObj>
              </mc:Fallback>
            </mc:AlternateContent>
          </a:graphicData>
        </a:graphic>
      </p:graphicFrame>
      <p:sp>
        <p:nvSpPr>
          <p:cNvPr id="10244" name="Text Box 7"/>
          <p:cNvSpPr txBox="1">
            <a:spLocks noChangeArrowheads="1"/>
          </p:cNvSpPr>
          <p:nvPr/>
        </p:nvSpPr>
        <p:spPr bwMode="auto">
          <a:xfrm>
            <a:off x="251520" y="3001517"/>
            <a:ext cx="3888432" cy="100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000" b="1" dirty="0" smtClean="0"/>
              <a:t>In the gel polysaccharide </a:t>
            </a:r>
            <a:r>
              <a:rPr lang="en-NZ" sz="2000" b="1" dirty="0"/>
              <a:t>strands form microscopic gaps</a:t>
            </a:r>
            <a:endParaRPr lang="en-GB" sz="2000" b="1" dirty="0"/>
          </a:p>
        </p:txBody>
      </p:sp>
      <p:sp>
        <p:nvSpPr>
          <p:cNvPr id="6" name="Rectangle 2"/>
          <p:cNvSpPr txBox="1">
            <a:spLocks noChangeArrowheads="1"/>
          </p:cNvSpPr>
          <p:nvPr/>
        </p:nvSpPr>
        <p:spPr>
          <a:xfrm>
            <a:off x="251520" y="331771"/>
            <a:ext cx="6800850" cy="653521"/>
          </a:xfrm>
          <a:prstGeom prst="rect">
            <a:avLst/>
          </a:prstGeom>
        </p:spPr>
        <p:txBody>
          <a:bodyPr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NZ" sz="3200" b="1" dirty="0">
                <a:solidFill>
                  <a:schemeClr val="bg1"/>
                </a:solidFill>
                <a:cs typeface="Arial" pitchFamily="34" charset="0"/>
              </a:rPr>
              <a:t>Gel Electrophoresis</a:t>
            </a:r>
            <a:endParaRPr lang="en-AU" sz="3200" b="1" dirty="0" smtClean="0">
              <a:solidFill>
                <a:schemeClr val="bg1"/>
              </a:solidFill>
              <a:cs typeface="Arial" pitchFamily="34" charset="0"/>
            </a:endParaRPr>
          </a:p>
        </p:txBody>
      </p:sp>
      <p:cxnSp>
        <p:nvCxnSpPr>
          <p:cNvPr id="7" name="Straight Arrow Connector 6"/>
          <p:cNvCxnSpPr/>
          <p:nvPr/>
        </p:nvCxnSpPr>
        <p:spPr bwMode="auto">
          <a:xfrm>
            <a:off x="3651945" y="3433564"/>
            <a:ext cx="1787202" cy="288032"/>
          </a:xfrm>
          <a:prstGeom prst="straightConnector1">
            <a:avLst/>
          </a:prstGeom>
          <a:noFill/>
          <a:ln w="57150" cap="flat" cmpd="sng" algn="ctr">
            <a:solidFill>
              <a:srgbClr val="00B0F0"/>
            </a:solidFill>
            <a:prstDash val="solid"/>
            <a:round/>
            <a:headEnd type="none" w="med" len="med"/>
            <a:tailEnd type="arrow"/>
          </a:ln>
          <a:effectLst/>
        </p:spPr>
      </p:cxnSp>
    </p:spTree>
    <p:extLst>
      <p:ext uri="{BB962C8B-B14F-4D97-AF65-F5344CB8AC3E}">
        <p14:creationId xmlns:p14="http://schemas.microsoft.com/office/powerpoint/2010/main" val="3854392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M:\000 Outreach\Gel Electrophoresis\photos\1 gel rig D7X_20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8451" y="1057301"/>
            <a:ext cx="3597845" cy="4635572"/>
          </a:xfrm>
          <a:prstGeom prst="rect">
            <a:avLst/>
          </a:prstGeom>
          <a:noFill/>
          <a:extLst>
            <a:ext uri="{909E8E84-426E-40DD-AFC4-6F175D3DCCD1}">
              <a14:hiddenFill xmlns:a14="http://schemas.microsoft.com/office/drawing/2010/main">
                <a:solidFill>
                  <a:srgbClr val="FFFFFF"/>
                </a:solidFill>
              </a14:hiddenFill>
            </a:ext>
          </a:extLst>
        </p:spPr>
      </p:pic>
      <p:sp>
        <p:nvSpPr>
          <p:cNvPr id="9219" name="Text Box 6"/>
          <p:cNvSpPr txBox="1">
            <a:spLocks noChangeArrowheads="1"/>
          </p:cNvSpPr>
          <p:nvPr/>
        </p:nvSpPr>
        <p:spPr bwMode="auto">
          <a:xfrm>
            <a:off x="432277" y="2463371"/>
            <a:ext cx="331236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l" eaLnBrk="1" hangingPunct="1">
              <a:spcBef>
                <a:spcPct val="50000"/>
              </a:spcBef>
            </a:pPr>
            <a:r>
              <a:rPr lang="en-NZ" sz="2800" dirty="0">
                <a:latin typeface="+mn-lt"/>
              </a:rPr>
              <a:t>DNA fragments migrate towards </a:t>
            </a:r>
            <a:r>
              <a:rPr lang="en-NZ" sz="2800" dirty="0" smtClean="0">
                <a:latin typeface="+mn-lt"/>
              </a:rPr>
              <a:t>the positive </a:t>
            </a:r>
            <a:r>
              <a:rPr lang="en-NZ" sz="2800" dirty="0">
                <a:latin typeface="+mn-lt"/>
              </a:rPr>
              <a:t>electrode. </a:t>
            </a:r>
          </a:p>
        </p:txBody>
      </p:sp>
      <p:sp>
        <p:nvSpPr>
          <p:cNvPr id="5125" name="AutoShape 7"/>
          <p:cNvSpPr>
            <a:spLocks noChangeArrowheads="1"/>
          </p:cNvSpPr>
          <p:nvPr/>
        </p:nvSpPr>
        <p:spPr bwMode="auto">
          <a:xfrm rot="11979710">
            <a:off x="5394258" y="3491982"/>
            <a:ext cx="608294" cy="712768"/>
          </a:xfrm>
          <a:prstGeom prst="upArrow">
            <a:avLst>
              <a:gd name="adj1" fmla="val 41593"/>
              <a:gd name="adj2" fmla="val 45167"/>
            </a:avLst>
          </a:prstGeom>
          <a:solidFill>
            <a:srgbClr val="0099FF"/>
          </a:solidFill>
          <a:ln w="9525" algn="ctr">
            <a:solidFill>
              <a:schemeClr val="tx1"/>
            </a:solidFill>
            <a:miter lim="800000"/>
            <a:headEnd/>
            <a:tailEnd/>
          </a:ln>
        </p:spPr>
        <p:txBody>
          <a:bodyPr wrap="none" anchor="ctr"/>
          <a:lstStyle/>
          <a:p>
            <a:pPr algn="ctr">
              <a:defRPr/>
            </a:pPr>
            <a:endParaRPr lang="en-NZ">
              <a:cs typeface="+mn-cs"/>
            </a:endParaRPr>
          </a:p>
        </p:txBody>
      </p:sp>
      <p:cxnSp>
        <p:nvCxnSpPr>
          <p:cNvPr id="3" name="Straight Arrow Connector 2"/>
          <p:cNvCxnSpPr/>
          <p:nvPr/>
        </p:nvCxnSpPr>
        <p:spPr bwMode="auto">
          <a:xfrm flipH="1" flipV="1">
            <a:off x="6516216" y="3605763"/>
            <a:ext cx="720080" cy="475873"/>
          </a:xfrm>
          <a:prstGeom prst="straightConnector1">
            <a:avLst/>
          </a:prstGeom>
          <a:noFill/>
          <a:ln w="9525" cap="flat" cmpd="sng" algn="ctr">
            <a:noFill/>
            <a:prstDash val="solid"/>
            <a:round/>
            <a:headEnd type="none" w="med" len="med"/>
            <a:tailEnd type="arrow"/>
          </a:ln>
          <a:effectLst/>
        </p:spPr>
      </p:cxnSp>
    </p:spTree>
    <p:extLst>
      <p:ext uri="{BB962C8B-B14F-4D97-AF65-F5344CB8AC3E}">
        <p14:creationId xmlns:p14="http://schemas.microsoft.com/office/powerpoint/2010/main" val="501080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tt pp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C Blue Stripe - Vertical Black">
  <a:themeElements>
    <a:clrScheme name="UC Presentation">
      <a:dk1>
        <a:srgbClr val="FFFFFF"/>
      </a:dk1>
      <a:lt1>
        <a:srgbClr val="000000"/>
      </a:lt1>
      <a:dk2>
        <a:srgbClr val="000000"/>
      </a:dk2>
      <a:lt2>
        <a:srgbClr val="FFFFFF"/>
      </a:lt2>
      <a:accent1>
        <a:srgbClr val="000000"/>
      </a:accent1>
      <a:accent2>
        <a:srgbClr val="000000"/>
      </a:accent2>
      <a:accent3>
        <a:srgbClr val="FFFFFF"/>
      </a:accent3>
      <a:accent4>
        <a:srgbClr val="FFFFFF"/>
      </a:accent4>
      <a:accent5>
        <a:srgbClr val="A5C9F9"/>
      </a:accent5>
      <a:accent6>
        <a:srgbClr val="083572"/>
      </a:accent6>
      <a:hlink>
        <a:srgbClr val="009999"/>
      </a:hlink>
      <a:folHlink>
        <a:srgbClr val="99CC00"/>
      </a:folHlink>
    </a:clrScheme>
    <a:fontScheme name="UC Presentation">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rmAutofit/>
      </a:bodyPr>
      <a:lstStyle>
        <a:defPPr marL="0" marR="0" indent="0" algn="l" defTabSz="1006475" rtl="0" eaLnBrk="0" fontAlgn="base" latinLnBrk="0" hangingPunct="0">
          <a:lnSpc>
            <a:spcPct val="150000"/>
          </a:lnSpc>
          <a:spcBef>
            <a:spcPts val="1800"/>
          </a:spcBef>
          <a:spcAft>
            <a:spcPct val="0"/>
          </a:spcAft>
          <a:buClrTx/>
          <a:buSzPct val="60000"/>
          <a:buFontTx/>
          <a:buNone/>
          <a:tabLst/>
          <a:defRPr kumimoji="0" sz="2400" b="0" i="0" u="none" strike="noStrike" kern="1200" cap="none" spc="0" normalizeH="0" baseline="0" noProof="0" dirty="0">
            <a:ln>
              <a:noFill/>
            </a:ln>
            <a:solidFill>
              <a:schemeClr val="tx2"/>
            </a:solidFill>
            <a:effectLst/>
            <a:uLnTx/>
            <a:uFillTx/>
            <a:latin typeface="+mn-lt"/>
            <a:ea typeface="+mn-ea"/>
            <a:cs typeface="+mn-cs"/>
            <a:sym typeface="Arial" charset="0"/>
          </a:defRPr>
        </a:defPPr>
      </a:lstStyle>
    </a:txDef>
  </a:objectDefaults>
  <a:extraClrSchemeLst/>
</a:theme>
</file>

<file path=ppt/theme/theme3.xml><?xml version="1.0" encoding="utf-8"?>
<a:theme xmlns:a="http://schemas.openxmlformats.org/drawingml/2006/main" name="1_UC Blue Stripe - Vertical Black">
  <a:themeElements>
    <a:clrScheme name="UC Presentation">
      <a:dk1>
        <a:srgbClr val="FFFFFF"/>
      </a:dk1>
      <a:lt1>
        <a:srgbClr val="000000"/>
      </a:lt1>
      <a:dk2>
        <a:srgbClr val="000000"/>
      </a:dk2>
      <a:lt2>
        <a:srgbClr val="FFFFFF"/>
      </a:lt2>
      <a:accent1>
        <a:srgbClr val="000000"/>
      </a:accent1>
      <a:accent2>
        <a:srgbClr val="000000"/>
      </a:accent2>
      <a:accent3>
        <a:srgbClr val="FFFFFF"/>
      </a:accent3>
      <a:accent4>
        <a:srgbClr val="FFFFFF"/>
      </a:accent4>
      <a:accent5>
        <a:srgbClr val="A5C9F9"/>
      </a:accent5>
      <a:accent6>
        <a:srgbClr val="083572"/>
      </a:accent6>
      <a:hlink>
        <a:srgbClr val="009999"/>
      </a:hlink>
      <a:folHlink>
        <a:srgbClr val="99CC00"/>
      </a:folHlink>
    </a:clrScheme>
    <a:fontScheme name="UC Presentation">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rmAutofit/>
      </a:bodyPr>
      <a:lstStyle>
        <a:defPPr marL="0" marR="0" indent="0" algn="l" defTabSz="1006475" rtl="0" eaLnBrk="0" fontAlgn="base" latinLnBrk="0" hangingPunct="0">
          <a:lnSpc>
            <a:spcPct val="150000"/>
          </a:lnSpc>
          <a:spcBef>
            <a:spcPts val="1800"/>
          </a:spcBef>
          <a:spcAft>
            <a:spcPct val="0"/>
          </a:spcAft>
          <a:buClrTx/>
          <a:buSzPct val="60000"/>
          <a:buFontTx/>
          <a:buNone/>
          <a:tabLst/>
          <a:defRPr kumimoji="0" sz="2400" b="0" i="0" u="none" strike="noStrike" kern="1200" cap="none" spc="0" normalizeH="0" baseline="0" noProof="0" dirty="0">
            <a:ln>
              <a:noFill/>
            </a:ln>
            <a:solidFill>
              <a:schemeClr val="tx2"/>
            </a:solidFill>
            <a:effectLst/>
            <a:uLnTx/>
            <a:uFillTx/>
            <a:latin typeface="+mn-lt"/>
            <a:ea typeface="+mn-ea"/>
            <a:cs typeface="+mn-cs"/>
            <a:sym typeface="Arial"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7032</TotalTime>
  <Words>2899</Words>
  <Application>Microsoft Office PowerPoint</Application>
  <PresentationFormat>On-screen Show (16:10)</PresentationFormat>
  <Paragraphs>278</Paragraphs>
  <Slides>44</Slides>
  <Notes>34</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44</vt:i4>
      </vt:variant>
    </vt:vector>
  </HeadingPairs>
  <TitlesOfParts>
    <vt:vector size="49" baseType="lpstr">
      <vt:lpstr>1_Default Design</vt:lpstr>
      <vt:lpstr>UC Blue Stripe - Vertical Black</vt:lpstr>
      <vt:lpstr>1_UC Blue Stripe - Vertical Black</vt:lpstr>
      <vt:lpstr>CorelDRAW</vt:lpstr>
      <vt:lpstr>PHOTO-PAINT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with small volumes</vt:lpstr>
      <vt:lpstr>PowerPoint Presentation</vt:lpstr>
      <vt:lpstr>Practise filling and emptying  the pipette with 10 µL of water.   Put the droplets onto the Parafilm – do they look the same size?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with small volumes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think can we use this technique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PCR - video</vt:lpstr>
      <vt:lpstr>PowerPoint Presentation</vt:lpstr>
      <vt:lpstr>PowerPoint Presentation</vt:lpstr>
    </vt:vector>
  </TitlesOfParts>
  <Company>University of Canterbury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MJW</dc:creator>
  <cp:lastModifiedBy>matt</cp:lastModifiedBy>
  <cp:revision>322</cp:revision>
  <cp:lastPrinted>2014-09-05T00:28:01Z</cp:lastPrinted>
  <dcterms:created xsi:type="dcterms:W3CDTF">2004-03-14T19:22:50Z</dcterms:created>
  <dcterms:modified xsi:type="dcterms:W3CDTF">2016-08-30T02:59:19Z</dcterms:modified>
</cp:coreProperties>
</file>