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841" r:id="rId3"/>
    <p:sldId id="256" r:id="rId4"/>
    <p:sldId id="824" r:id="rId5"/>
    <p:sldId id="825" r:id="rId6"/>
    <p:sldId id="826" r:id="rId7"/>
    <p:sldId id="827" r:id="rId8"/>
    <p:sldId id="828" r:id="rId9"/>
    <p:sldId id="829" r:id="rId10"/>
    <p:sldId id="830" r:id="rId11"/>
    <p:sldId id="832" r:id="rId12"/>
    <p:sldId id="833" r:id="rId13"/>
    <p:sldId id="834" r:id="rId14"/>
    <p:sldId id="835" r:id="rId15"/>
    <p:sldId id="836" r:id="rId16"/>
    <p:sldId id="837" r:id="rId17"/>
    <p:sldId id="838" r:id="rId18"/>
    <p:sldId id="839" r:id="rId19"/>
    <p:sldId id="840" r:id="rId20"/>
  </p:sldIdLst>
  <p:sldSz cx="9144000" cy="6858000" type="screen4x3"/>
  <p:notesSz cx="6858000" cy="9144000"/>
  <p:defaultTextStyle>
    <a:defPPr>
      <a:defRPr lang="de-DE"/>
    </a:defPPr>
    <a:lvl1pPr algn="l"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sz="1600" kern="1200">
        <a:solidFill>
          <a:schemeClr val="bg1"/>
        </a:solidFill>
        <a:latin typeface="Arial" charset="0"/>
        <a:ea typeface="+mn-ea"/>
        <a:cs typeface="+mn-cs"/>
      </a:defRPr>
    </a:lvl2pPr>
    <a:lvl3pPr marL="914400" algn="l" rtl="0" fontAlgn="base">
      <a:spcBef>
        <a:spcPct val="0"/>
      </a:spcBef>
      <a:spcAft>
        <a:spcPct val="0"/>
      </a:spcAft>
      <a:defRPr sz="1600" kern="1200">
        <a:solidFill>
          <a:schemeClr val="bg1"/>
        </a:solidFill>
        <a:latin typeface="Arial" charset="0"/>
        <a:ea typeface="+mn-ea"/>
        <a:cs typeface="+mn-cs"/>
      </a:defRPr>
    </a:lvl3pPr>
    <a:lvl4pPr marL="1371600" algn="l" rtl="0" fontAlgn="base">
      <a:spcBef>
        <a:spcPct val="0"/>
      </a:spcBef>
      <a:spcAft>
        <a:spcPct val="0"/>
      </a:spcAft>
      <a:defRPr sz="1600" kern="1200">
        <a:solidFill>
          <a:schemeClr val="bg1"/>
        </a:solidFill>
        <a:latin typeface="Arial" charset="0"/>
        <a:ea typeface="+mn-ea"/>
        <a:cs typeface="+mn-cs"/>
      </a:defRPr>
    </a:lvl4pPr>
    <a:lvl5pPr marL="1828800" algn="l" rtl="0" fontAlgn="base">
      <a:spcBef>
        <a:spcPct val="0"/>
      </a:spcBef>
      <a:spcAft>
        <a:spcPct val="0"/>
      </a:spcAft>
      <a:defRPr sz="1600" kern="1200">
        <a:solidFill>
          <a:schemeClr val="bg1"/>
        </a:solidFill>
        <a:latin typeface="Arial" charset="0"/>
        <a:ea typeface="+mn-ea"/>
        <a:cs typeface="+mn-cs"/>
      </a:defRPr>
    </a:lvl5pPr>
    <a:lvl6pPr marL="2286000" algn="l" defTabSz="914400" rtl="0" eaLnBrk="1" latinLnBrk="0" hangingPunct="1">
      <a:defRPr sz="1600" kern="1200">
        <a:solidFill>
          <a:schemeClr val="bg1"/>
        </a:solidFill>
        <a:latin typeface="Arial" charset="0"/>
        <a:ea typeface="+mn-ea"/>
        <a:cs typeface="+mn-cs"/>
      </a:defRPr>
    </a:lvl6pPr>
    <a:lvl7pPr marL="2743200" algn="l" defTabSz="914400" rtl="0" eaLnBrk="1" latinLnBrk="0" hangingPunct="1">
      <a:defRPr sz="1600" kern="1200">
        <a:solidFill>
          <a:schemeClr val="bg1"/>
        </a:solidFill>
        <a:latin typeface="Arial" charset="0"/>
        <a:ea typeface="+mn-ea"/>
        <a:cs typeface="+mn-cs"/>
      </a:defRPr>
    </a:lvl7pPr>
    <a:lvl8pPr marL="3200400" algn="l" defTabSz="914400" rtl="0" eaLnBrk="1" latinLnBrk="0" hangingPunct="1">
      <a:defRPr sz="1600" kern="1200">
        <a:solidFill>
          <a:schemeClr val="bg1"/>
        </a:solidFill>
        <a:latin typeface="Arial" charset="0"/>
        <a:ea typeface="+mn-ea"/>
        <a:cs typeface="+mn-cs"/>
      </a:defRPr>
    </a:lvl8pPr>
    <a:lvl9pPr marL="3657600" algn="l" defTabSz="914400" rtl="0" eaLnBrk="1" latinLnBrk="0" hangingPunct="1">
      <a:defRPr sz="16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14"/>
    <a:srgbClr val="FF9900"/>
    <a:srgbClr val="000066"/>
    <a:srgbClr val="CCECFF"/>
    <a:srgbClr val="66CCFF"/>
    <a:srgbClr val="FF5050"/>
    <a:srgbClr val="00CC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96" autoAdjust="0"/>
    <p:restoredTop sz="90929"/>
  </p:normalViewPr>
  <p:slideViewPr>
    <p:cSldViewPr>
      <p:cViewPr varScale="1">
        <p:scale>
          <a:sx n="71" d="100"/>
          <a:sy n="71" d="100"/>
        </p:scale>
        <p:origin x="-6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kumente%20und%20Einstellungen\ADMIN_CC\Eigene%20Dateien\Research\TLS%20Franz%20Josef\Ablation%20at%20stakes%20vers_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NZ"/>
  <c:clrMapOvr bg1="lt1" tx1="dk1" bg2="lt2" tx2="dk2" accent1="accent1" accent2="accent2" accent3="accent3" accent4="accent4" accent5="accent5" accent6="accent6" hlink="hlink" folHlink="folHlink"/>
  <c:chart>
    <c:plotArea>
      <c:layout/>
      <c:lineChart>
        <c:grouping val="standard"/>
        <c:ser>
          <c:idx val="2"/>
          <c:order val="0"/>
          <c:tx>
            <c:strRef>
              <c:f>Tabelle1!$D$79</c:f>
              <c:strCache>
                <c:ptCount val="1"/>
                <c:pt idx="0">
                  <c:v>III</c:v>
                </c:pt>
              </c:strCache>
            </c:strRef>
          </c:tx>
          <c:spPr>
            <a:ln>
              <a:solidFill>
                <a:srgbClr val="FFC000"/>
              </a:solidFill>
            </a:ln>
          </c:spPr>
          <c:marker>
            <c:symbol val="none"/>
          </c:marker>
          <c:cat>
            <c:strRef>
              <c:f>Tabelle1!$A$81:$A$123</c:f>
              <c:strCache>
                <c:ptCount val="43"/>
                <c:pt idx="0">
                  <c:v>18.00</c:v>
                </c:pt>
                <c:pt idx="1">
                  <c:v>19.00</c:v>
                </c:pt>
                <c:pt idx="2">
                  <c:v>20.00</c:v>
                </c:pt>
                <c:pt idx="3">
                  <c:v>21.00</c:v>
                </c:pt>
                <c:pt idx="4">
                  <c:v>22.00</c:v>
                </c:pt>
                <c:pt idx="5">
                  <c:v>23.00</c:v>
                </c:pt>
                <c:pt idx="6">
                  <c:v>24.00</c:v>
                </c:pt>
                <c:pt idx="7">
                  <c:v>01.00</c:v>
                </c:pt>
                <c:pt idx="8">
                  <c:v>02.00</c:v>
                </c:pt>
                <c:pt idx="9">
                  <c:v>03.00</c:v>
                </c:pt>
                <c:pt idx="10">
                  <c:v>04.00</c:v>
                </c:pt>
                <c:pt idx="11">
                  <c:v>05.00</c:v>
                </c:pt>
                <c:pt idx="12">
                  <c:v>06.00</c:v>
                </c:pt>
                <c:pt idx="13">
                  <c:v>07.00</c:v>
                </c:pt>
                <c:pt idx="14">
                  <c:v>08.00</c:v>
                </c:pt>
                <c:pt idx="15">
                  <c:v>09.00</c:v>
                </c:pt>
                <c:pt idx="16">
                  <c:v>10.00</c:v>
                </c:pt>
                <c:pt idx="17">
                  <c:v>11.00</c:v>
                </c:pt>
                <c:pt idx="18">
                  <c:v>12.00</c:v>
                </c:pt>
                <c:pt idx="19">
                  <c:v>13.00</c:v>
                </c:pt>
                <c:pt idx="20">
                  <c:v>14.00</c:v>
                </c:pt>
                <c:pt idx="21">
                  <c:v>15.00</c:v>
                </c:pt>
                <c:pt idx="22">
                  <c:v>16.00</c:v>
                </c:pt>
                <c:pt idx="23">
                  <c:v>17.00</c:v>
                </c:pt>
                <c:pt idx="24">
                  <c:v>18.00</c:v>
                </c:pt>
                <c:pt idx="25">
                  <c:v>19.00</c:v>
                </c:pt>
                <c:pt idx="26">
                  <c:v>20.00</c:v>
                </c:pt>
                <c:pt idx="27">
                  <c:v>21.00</c:v>
                </c:pt>
                <c:pt idx="28">
                  <c:v>22.00</c:v>
                </c:pt>
                <c:pt idx="29">
                  <c:v>23.00</c:v>
                </c:pt>
                <c:pt idx="30">
                  <c:v>24.00</c:v>
                </c:pt>
                <c:pt idx="31">
                  <c:v>01.00</c:v>
                </c:pt>
                <c:pt idx="32">
                  <c:v>02.00</c:v>
                </c:pt>
                <c:pt idx="33">
                  <c:v>03.00</c:v>
                </c:pt>
                <c:pt idx="34">
                  <c:v>04.00</c:v>
                </c:pt>
                <c:pt idx="35">
                  <c:v>05.00</c:v>
                </c:pt>
                <c:pt idx="36">
                  <c:v>06.00</c:v>
                </c:pt>
                <c:pt idx="37">
                  <c:v>07.00</c:v>
                </c:pt>
                <c:pt idx="38">
                  <c:v>08.00</c:v>
                </c:pt>
                <c:pt idx="39">
                  <c:v>09.00</c:v>
                </c:pt>
                <c:pt idx="40">
                  <c:v>10.00</c:v>
                </c:pt>
                <c:pt idx="41">
                  <c:v>11.00</c:v>
                </c:pt>
                <c:pt idx="42">
                  <c:v>12.00</c:v>
                </c:pt>
              </c:strCache>
            </c:strRef>
          </c:cat>
          <c:val>
            <c:numRef>
              <c:f>Tabelle1!$D$81:$D$123</c:f>
              <c:numCache>
                <c:formatCode>0.000</c:formatCode>
                <c:ptCount val="43"/>
                <c:pt idx="0">
                  <c:v>0.21880000000000022</c:v>
                </c:pt>
                <c:pt idx="1">
                  <c:v>0.21880000000000022</c:v>
                </c:pt>
                <c:pt idx="2">
                  <c:v>0.21880000000000022</c:v>
                </c:pt>
                <c:pt idx="3">
                  <c:v>0.21880000000000022</c:v>
                </c:pt>
                <c:pt idx="4">
                  <c:v>0.21880000000000022</c:v>
                </c:pt>
                <c:pt idx="5">
                  <c:v>0.21880000000000022</c:v>
                </c:pt>
                <c:pt idx="6">
                  <c:v>0.21880000000000022</c:v>
                </c:pt>
                <c:pt idx="7">
                  <c:v>0.21880000000000022</c:v>
                </c:pt>
                <c:pt idx="8">
                  <c:v>0.21880000000000022</c:v>
                </c:pt>
                <c:pt idx="9">
                  <c:v>0.21880000000000022</c:v>
                </c:pt>
                <c:pt idx="10">
                  <c:v>0.21880000000000022</c:v>
                </c:pt>
                <c:pt idx="11">
                  <c:v>0.21880000000000022</c:v>
                </c:pt>
                <c:pt idx="12">
                  <c:v>0.21880000000000022</c:v>
                </c:pt>
                <c:pt idx="13">
                  <c:v>0.21880000000000022</c:v>
                </c:pt>
                <c:pt idx="14">
                  <c:v>0.21880000000000022</c:v>
                </c:pt>
                <c:pt idx="15">
                  <c:v>0.21880000000000022</c:v>
                </c:pt>
                <c:pt idx="16">
                  <c:v>0.27690000000000031</c:v>
                </c:pt>
                <c:pt idx="17">
                  <c:v>0.27690000000000031</c:v>
                </c:pt>
                <c:pt idx="18">
                  <c:v>0.27690000000000031</c:v>
                </c:pt>
                <c:pt idx="19">
                  <c:v>0.27690000000000031</c:v>
                </c:pt>
                <c:pt idx="20">
                  <c:v>0.27690000000000031</c:v>
                </c:pt>
                <c:pt idx="21">
                  <c:v>0.27690000000000031</c:v>
                </c:pt>
                <c:pt idx="22">
                  <c:v>0.26670000000000005</c:v>
                </c:pt>
                <c:pt idx="23">
                  <c:v>0.26670000000000005</c:v>
                </c:pt>
                <c:pt idx="24">
                  <c:v>0.26670000000000005</c:v>
                </c:pt>
                <c:pt idx="25">
                  <c:v>0.26670000000000005</c:v>
                </c:pt>
                <c:pt idx="26">
                  <c:v>0.26670000000000005</c:v>
                </c:pt>
                <c:pt idx="27">
                  <c:v>0.15000000000000022</c:v>
                </c:pt>
                <c:pt idx="28">
                  <c:v>0.15000000000000022</c:v>
                </c:pt>
                <c:pt idx="29">
                  <c:v>0.15000000000000022</c:v>
                </c:pt>
                <c:pt idx="30">
                  <c:v>0.15000000000000022</c:v>
                </c:pt>
                <c:pt idx="31">
                  <c:v>0.15000000000000022</c:v>
                </c:pt>
                <c:pt idx="32">
                  <c:v>0.15000000000000022</c:v>
                </c:pt>
                <c:pt idx="33">
                  <c:v>0.15000000000000022</c:v>
                </c:pt>
                <c:pt idx="34">
                  <c:v>0.15000000000000022</c:v>
                </c:pt>
                <c:pt idx="35">
                  <c:v>0.15000000000000022</c:v>
                </c:pt>
                <c:pt idx="36">
                  <c:v>0.15000000000000022</c:v>
                </c:pt>
                <c:pt idx="37">
                  <c:v>0.32500000000000051</c:v>
                </c:pt>
                <c:pt idx="38">
                  <c:v>0.32500000000000051</c:v>
                </c:pt>
                <c:pt idx="39">
                  <c:v>0.32500000000000051</c:v>
                </c:pt>
                <c:pt idx="40">
                  <c:v>0.32500000000000051</c:v>
                </c:pt>
                <c:pt idx="41">
                  <c:v>0.60000000000000064</c:v>
                </c:pt>
                <c:pt idx="42">
                  <c:v>0.60000000000000064</c:v>
                </c:pt>
              </c:numCache>
            </c:numRef>
          </c:val>
        </c:ser>
        <c:ser>
          <c:idx val="4"/>
          <c:order val="1"/>
          <c:tx>
            <c:strRef>
              <c:f>Tabelle1!$F$79</c:f>
              <c:strCache>
                <c:ptCount val="1"/>
                <c:pt idx="0">
                  <c:v>V</c:v>
                </c:pt>
              </c:strCache>
            </c:strRef>
          </c:tx>
          <c:spPr>
            <a:ln>
              <a:solidFill>
                <a:schemeClr val="tx2"/>
              </a:solidFill>
            </a:ln>
          </c:spPr>
          <c:marker>
            <c:symbol val="none"/>
          </c:marker>
          <c:cat>
            <c:strRef>
              <c:f>Tabelle1!$A$81:$A$123</c:f>
              <c:strCache>
                <c:ptCount val="43"/>
                <c:pt idx="0">
                  <c:v>18.00</c:v>
                </c:pt>
                <c:pt idx="1">
                  <c:v>19.00</c:v>
                </c:pt>
                <c:pt idx="2">
                  <c:v>20.00</c:v>
                </c:pt>
                <c:pt idx="3">
                  <c:v>21.00</c:v>
                </c:pt>
                <c:pt idx="4">
                  <c:v>22.00</c:v>
                </c:pt>
                <c:pt idx="5">
                  <c:v>23.00</c:v>
                </c:pt>
                <c:pt idx="6">
                  <c:v>24.00</c:v>
                </c:pt>
                <c:pt idx="7">
                  <c:v>01.00</c:v>
                </c:pt>
                <c:pt idx="8">
                  <c:v>02.00</c:v>
                </c:pt>
                <c:pt idx="9">
                  <c:v>03.00</c:v>
                </c:pt>
                <c:pt idx="10">
                  <c:v>04.00</c:v>
                </c:pt>
                <c:pt idx="11">
                  <c:v>05.00</c:v>
                </c:pt>
                <c:pt idx="12">
                  <c:v>06.00</c:v>
                </c:pt>
                <c:pt idx="13">
                  <c:v>07.00</c:v>
                </c:pt>
                <c:pt idx="14">
                  <c:v>08.00</c:v>
                </c:pt>
                <c:pt idx="15">
                  <c:v>09.00</c:v>
                </c:pt>
                <c:pt idx="16">
                  <c:v>10.00</c:v>
                </c:pt>
                <c:pt idx="17">
                  <c:v>11.00</c:v>
                </c:pt>
                <c:pt idx="18">
                  <c:v>12.00</c:v>
                </c:pt>
                <c:pt idx="19">
                  <c:v>13.00</c:v>
                </c:pt>
                <c:pt idx="20">
                  <c:v>14.00</c:v>
                </c:pt>
                <c:pt idx="21">
                  <c:v>15.00</c:v>
                </c:pt>
                <c:pt idx="22">
                  <c:v>16.00</c:v>
                </c:pt>
                <c:pt idx="23">
                  <c:v>17.00</c:v>
                </c:pt>
                <c:pt idx="24">
                  <c:v>18.00</c:v>
                </c:pt>
                <c:pt idx="25">
                  <c:v>19.00</c:v>
                </c:pt>
                <c:pt idx="26">
                  <c:v>20.00</c:v>
                </c:pt>
                <c:pt idx="27">
                  <c:v>21.00</c:v>
                </c:pt>
                <c:pt idx="28">
                  <c:v>22.00</c:v>
                </c:pt>
                <c:pt idx="29">
                  <c:v>23.00</c:v>
                </c:pt>
                <c:pt idx="30">
                  <c:v>24.00</c:v>
                </c:pt>
                <c:pt idx="31">
                  <c:v>01.00</c:v>
                </c:pt>
                <c:pt idx="32">
                  <c:v>02.00</c:v>
                </c:pt>
                <c:pt idx="33">
                  <c:v>03.00</c:v>
                </c:pt>
                <c:pt idx="34">
                  <c:v>04.00</c:v>
                </c:pt>
                <c:pt idx="35">
                  <c:v>05.00</c:v>
                </c:pt>
                <c:pt idx="36">
                  <c:v>06.00</c:v>
                </c:pt>
                <c:pt idx="37">
                  <c:v>07.00</c:v>
                </c:pt>
                <c:pt idx="38">
                  <c:v>08.00</c:v>
                </c:pt>
                <c:pt idx="39">
                  <c:v>09.00</c:v>
                </c:pt>
                <c:pt idx="40">
                  <c:v>10.00</c:v>
                </c:pt>
                <c:pt idx="41">
                  <c:v>11.00</c:v>
                </c:pt>
                <c:pt idx="42">
                  <c:v>12.00</c:v>
                </c:pt>
              </c:strCache>
            </c:strRef>
          </c:cat>
          <c:val>
            <c:numRef>
              <c:f>Tabelle1!$F$81:$F$123</c:f>
              <c:numCache>
                <c:formatCode>0.000</c:formatCode>
                <c:ptCount val="43"/>
                <c:pt idx="0">
                  <c:v>0.32500000000000051</c:v>
                </c:pt>
                <c:pt idx="1">
                  <c:v>0.32500000000000051</c:v>
                </c:pt>
                <c:pt idx="2">
                  <c:v>0.32500000000000051</c:v>
                </c:pt>
                <c:pt idx="3">
                  <c:v>0.32500000000000051</c:v>
                </c:pt>
                <c:pt idx="4">
                  <c:v>0.32500000000000051</c:v>
                </c:pt>
                <c:pt idx="5">
                  <c:v>0.32500000000000051</c:v>
                </c:pt>
                <c:pt idx="6">
                  <c:v>0.32500000000000051</c:v>
                </c:pt>
                <c:pt idx="7">
                  <c:v>0.32500000000000051</c:v>
                </c:pt>
                <c:pt idx="8">
                  <c:v>0.32500000000000051</c:v>
                </c:pt>
                <c:pt idx="9">
                  <c:v>0.32500000000000051</c:v>
                </c:pt>
                <c:pt idx="10">
                  <c:v>0.32500000000000051</c:v>
                </c:pt>
                <c:pt idx="11">
                  <c:v>0.32500000000000051</c:v>
                </c:pt>
                <c:pt idx="12">
                  <c:v>0.32500000000000051</c:v>
                </c:pt>
                <c:pt idx="13">
                  <c:v>0.32500000000000051</c:v>
                </c:pt>
                <c:pt idx="14">
                  <c:v>0.32500000000000051</c:v>
                </c:pt>
                <c:pt idx="15">
                  <c:v>0.32500000000000051</c:v>
                </c:pt>
                <c:pt idx="16">
                  <c:v>0.3538000000000005</c:v>
                </c:pt>
                <c:pt idx="17">
                  <c:v>0.3538000000000005</c:v>
                </c:pt>
                <c:pt idx="18">
                  <c:v>0.3538000000000005</c:v>
                </c:pt>
                <c:pt idx="19">
                  <c:v>0.3538000000000005</c:v>
                </c:pt>
                <c:pt idx="20">
                  <c:v>0.3538000000000005</c:v>
                </c:pt>
                <c:pt idx="21">
                  <c:v>0.3538000000000005</c:v>
                </c:pt>
                <c:pt idx="22">
                  <c:v>0.35560000000000008</c:v>
                </c:pt>
                <c:pt idx="23">
                  <c:v>0.35560000000000008</c:v>
                </c:pt>
                <c:pt idx="24">
                  <c:v>0.35560000000000008</c:v>
                </c:pt>
                <c:pt idx="25">
                  <c:v>0.35560000000000008</c:v>
                </c:pt>
                <c:pt idx="26">
                  <c:v>0.35560000000000008</c:v>
                </c:pt>
                <c:pt idx="27">
                  <c:v>0.1</c:v>
                </c:pt>
                <c:pt idx="28">
                  <c:v>0.1</c:v>
                </c:pt>
                <c:pt idx="29">
                  <c:v>0.1</c:v>
                </c:pt>
                <c:pt idx="30">
                  <c:v>0.1</c:v>
                </c:pt>
                <c:pt idx="31">
                  <c:v>0.1</c:v>
                </c:pt>
                <c:pt idx="32">
                  <c:v>0.1</c:v>
                </c:pt>
                <c:pt idx="33">
                  <c:v>0.1</c:v>
                </c:pt>
                <c:pt idx="34">
                  <c:v>0.1</c:v>
                </c:pt>
                <c:pt idx="35">
                  <c:v>0.1</c:v>
                </c:pt>
                <c:pt idx="36">
                  <c:v>0.1</c:v>
                </c:pt>
                <c:pt idx="37">
                  <c:v>0.2</c:v>
                </c:pt>
                <c:pt idx="38">
                  <c:v>0.2</c:v>
                </c:pt>
                <c:pt idx="39">
                  <c:v>0.2</c:v>
                </c:pt>
                <c:pt idx="40">
                  <c:v>0.2</c:v>
                </c:pt>
                <c:pt idx="41">
                  <c:v>0.45</c:v>
                </c:pt>
                <c:pt idx="42">
                  <c:v>0.45</c:v>
                </c:pt>
              </c:numCache>
            </c:numRef>
          </c:val>
        </c:ser>
        <c:ser>
          <c:idx val="6"/>
          <c:order val="2"/>
          <c:tx>
            <c:strRef>
              <c:f>Tabelle1!$H$79</c:f>
              <c:strCache>
                <c:ptCount val="1"/>
                <c:pt idx="0">
                  <c:v>VII</c:v>
                </c:pt>
              </c:strCache>
            </c:strRef>
          </c:tx>
          <c:spPr>
            <a:ln>
              <a:solidFill>
                <a:srgbClr val="C00000"/>
              </a:solidFill>
            </a:ln>
          </c:spPr>
          <c:marker>
            <c:symbol val="none"/>
          </c:marker>
          <c:cat>
            <c:strRef>
              <c:f>Tabelle1!$A$81:$A$123</c:f>
              <c:strCache>
                <c:ptCount val="43"/>
                <c:pt idx="0">
                  <c:v>18.00</c:v>
                </c:pt>
                <c:pt idx="1">
                  <c:v>19.00</c:v>
                </c:pt>
                <c:pt idx="2">
                  <c:v>20.00</c:v>
                </c:pt>
                <c:pt idx="3">
                  <c:v>21.00</c:v>
                </c:pt>
                <c:pt idx="4">
                  <c:v>22.00</c:v>
                </c:pt>
                <c:pt idx="5">
                  <c:v>23.00</c:v>
                </c:pt>
                <c:pt idx="6">
                  <c:v>24.00</c:v>
                </c:pt>
                <c:pt idx="7">
                  <c:v>01.00</c:v>
                </c:pt>
                <c:pt idx="8">
                  <c:v>02.00</c:v>
                </c:pt>
                <c:pt idx="9">
                  <c:v>03.00</c:v>
                </c:pt>
                <c:pt idx="10">
                  <c:v>04.00</c:v>
                </c:pt>
                <c:pt idx="11">
                  <c:v>05.00</c:v>
                </c:pt>
                <c:pt idx="12">
                  <c:v>06.00</c:v>
                </c:pt>
                <c:pt idx="13">
                  <c:v>07.00</c:v>
                </c:pt>
                <c:pt idx="14">
                  <c:v>08.00</c:v>
                </c:pt>
                <c:pt idx="15">
                  <c:v>09.00</c:v>
                </c:pt>
                <c:pt idx="16">
                  <c:v>10.00</c:v>
                </c:pt>
                <c:pt idx="17">
                  <c:v>11.00</c:v>
                </c:pt>
                <c:pt idx="18">
                  <c:v>12.00</c:v>
                </c:pt>
                <c:pt idx="19">
                  <c:v>13.00</c:v>
                </c:pt>
                <c:pt idx="20">
                  <c:v>14.00</c:v>
                </c:pt>
                <c:pt idx="21">
                  <c:v>15.00</c:v>
                </c:pt>
                <c:pt idx="22">
                  <c:v>16.00</c:v>
                </c:pt>
                <c:pt idx="23">
                  <c:v>17.00</c:v>
                </c:pt>
                <c:pt idx="24">
                  <c:v>18.00</c:v>
                </c:pt>
                <c:pt idx="25">
                  <c:v>19.00</c:v>
                </c:pt>
                <c:pt idx="26">
                  <c:v>20.00</c:v>
                </c:pt>
                <c:pt idx="27">
                  <c:v>21.00</c:v>
                </c:pt>
                <c:pt idx="28">
                  <c:v>22.00</c:v>
                </c:pt>
                <c:pt idx="29">
                  <c:v>23.00</c:v>
                </c:pt>
                <c:pt idx="30">
                  <c:v>24.00</c:v>
                </c:pt>
                <c:pt idx="31">
                  <c:v>01.00</c:v>
                </c:pt>
                <c:pt idx="32">
                  <c:v>02.00</c:v>
                </c:pt>
                <c:pt idx="33">
                  <c:v>03.00</c:v>
                </c:pt>
                <c:pt idx="34">
                  <c:v>04.00</c:v>
                </c:pt>
                <c:pt idx="35">
                  <c:v>05.00</c:v>
                </c:pt>
                <c:pt idx="36">
                  <c:v>06.00</c:v>
                </c:pt>
                <c:pt idx="37">
                  <c:v>07.00</c:v>
                </c:pt>
                <c:pt idx="38">
                  <c:v>08.00</c:v>
                </c:pt>
                <c:pt idx="39">
                  <c:v>09.00</c:v>
                </c:pt>
                <c:pt idx="40">
                  <c:v>10.00</c:v>
                </c:pt>
                <c:pt idx="41">
                  <c:v>11.00</c:v>
                </c:pt>
                <c:pt idx="42">
                  <c:v>12.00</c:v>
                </c:pt>
              </c:strCache>
            </c:strRef>
          </c:cat>
          <c:val>
            <c:numRef>
              <c:f>Tabelle1!$H$81:$H$123</c:f>
              <c:numCache>
                <c:formatCode>0.000</c:formatCode>
                <c:ptCount val="43"/>
                <c:pt idx="0">
                  <c:v>0.18750000000000025</c:v>
                </c:pt>
                <c:pt idx="1">
                  <c:v>0.18750000000000025</c:v>
                </c:pt>
                <c:pt idx="2">
                  <c:v>0.18750000000000025</c:v>
                </c:pt>
                <c:pt idx="3">
                  <c:v>0.18750000000000025</c:v>
                </c:pt>
                <c:pt idx="4">
                  <c:v>0.18750000000000025</c:v>
                </c:pt>
                <c:pt idx="5">
                  <c:v>0.18750000000000025</c:v>
                </c:pt>
                <c:pt idx="6">
                  <c:v>0.18750000000000025</c:v>
                </c:pt>
                <c:pt idx="7">
                  <c:v>0.18750000000000025</c:v>
                </c:pt>
                <c:pt idx="8">
                  <c:v>0.18750000000000025</c:v>
                </c:pt>
                <c:pt idx="9">
                  <c:v>0.18750000000000025</c:v>
                </c:pt>
                <c:pt idx="10">
                  <c:v>0.18750000000000025</c:v>
                </c:pt>
                <c:pt idx="11">
                  <c:v>0.18750000000000025</c:v>
                </c:pt>
                <c:pt idx="12">
                  <c:v>0.18750000000000025</c:v>
                </c:pt>
                <c:pt idx="13">
                  <c:v>0.18750000000000025</c:v>
                </c:pt>
                <c:pt idx="14">
                  <c:v>0.18750000000000025</c:v>
                </c:pt>
                <c:pt idx="15">
                  <c:v>0.18750000000000025</c:v>
                </c:pt>
                <c:pt idx="16">
                  <c:v>0.43080000000000057</c:v>
                </c:pt>
                <c:pt idx="17">
                  <c:v>0.43080000000000057</c:v>
                </c:pt>
                <c:pt idx="18">
                  <c:v>0.43080000000000057</c:v>
                </c:pt>
                <c:pt idx="19">
                  <c:v>0.43080000000000057</c:v>
                </c:pt>
                <c:pt idx="20">
                  <c:v>0.43080000000000057</c:v>
                </c:pt>
                <c:pt idx="21">
                  <c:v>0.43080000000000057</c:v>
                </c:pt>
                <c:pt idx="22">
                  <c:v>0.44400000000000023</c:v>
                </c:pt>
                <c:pt idx="23">
                  <c:v>0.44400000000000023</c:v>
                </c:pt>
                <c:pt idx="24">
                  <c:v>0.44400000000000023</c:v>
                </c:pt>
                <c:pt idx="25">
                  <c:v>0.44400000000000023</c:v>
                </c:pt>
                <c:pt idx="26">
                  <c:v>0.44400000000000023</c:v>
                </c:pt>
                <c:pt idx="27">
                  <c:v>0.12000000000000002</c:v>
                </c:pt>
                <c:pt idx="28">
                  <c:v>0.12000000000000002</c:v>
                </c:pt>
                <c:pt idx="29">
                  <c:v>0.12000000000000002</c:v>
                </c:pt>
                <c:pt idx="30">
                  <c:v>0.12000000000000002</c:v>
                </c:pt>
                <c:pt idx="31">
                  <c:v>0.12000000000000002</c:v>
                </c:pt>
                <c:pt idx="32">
                  <c:v>0.12000000000000002</c:v>
                </c:pt>
                <c:pt idx="33">
                  <c:v>0.12000000000000002</c:v>
                </c:pt>
                <c:pt idx="34">
                  <c:v>0.12000000000000002</c:v>
                </c:pt>
                <c:pt idx="35">
                  <c:v>0.12000000000000002</c:v>
                </c:pt>
                <c:pt idx="36">
                  <c:v>0.12000000000000002</c:v>
                </c:pt>
                <c:pt idx="37">
                  <c:v>0.25</c:v>
                </c:pt>
                <c:pt idx="38">
                  <c:v>0.25</c:v>
                </c:pt>
                <c:pt idx="39">
                  <c:v>0.25</c:v>
                </c:pt>
                <c:pt idx="40">
                  <c:v>0.25</c:v>
                </c:pt>
                <c:pt idx="41">
                  <c:v>0.25</c:v>
                </c:pt>
                <c:pt idx="42">
                  <c:v>0.25</c:v>
                </c:pt>
              </c:numCache>
            </c:numRef>
          </c:val>
        </c:ser>
        <c:ser>
          <c:idx val="7"/>
          <c:order val="3"/>
          <c:tx>
            <c:strRef>
              <c:f>Tabelle1!$I$79</c:f>
              <c:strCache>
                <c:ptCount val="1"/>
                <c:pt idx="0">
                  <c:v>VIII</c:v>
                </c:pt>
              </c:strCache>
            </c:strRef>
          </c:tx>
          <c:spPr>
            <a:ln>
              <a:solidFill>
                <a:srgbClr val="00B050"/>
              </a:solidFill>
            </a:ln>
          </c:spPr>
          <c:marker>
            <c:symbol val="none"/>
          </c:marker>
          <c:cat>
            <c:strRef>
              <c:f>Tabelle1!$A$81:$A$123</c:f>
              <c:strCache>
                <c:ptCount val="43"/>
                <c:pt idx="0">
                  <c:v>18.00</c:v>
                </c:pt>
                <c:pt idx="1">
                  <c:v>19.00</c:v>
                </c:pt>
                <c:pt idx="2">
                  <c:v>20.00</c:v>
                </c:pt>
                <c:pt idx="3">
                  <c:v>21.00</c:v>
                </c:pt>
                <c:pt idx="4">
                  <c:v>22.00</c:v>
                </c:pt>
                <c:pt idx="5">
                  <c:v>23.00</c:v>
                </c:pt>
                <c:pt idx="6">
                  <c:v>24.00</c:v>
                </c:pt>
                <c:pt idx="7">
                  <c:v>01.00</c:v>
                </c:pt>
                <c:pt idx="8">
                  <c:v>02.00</c:v>
                </c:pt>
                <c:pt idx="9">
                  <c:v>03.00</c:v>
                </c:pt>
                <c:pt idx="10">
                  <c:v>04.00</c:v>
                </c:pt>
                <c:pt idx="11">
                  <c:v>05.00</c:v>
                </c:pt>
                <c:pt idx="12">
                  <c:v>06.00</c:v>
                </c:pt>
                <c:pt idx="13">
                  <c:v>07.00</c:v>
                </c:pt>
                <c:pt idx="14">
                  <c:v>08.00</c:v>
                </c:pt>
                <c:pt idx="15">
                  <c:v>09.00</c:v>
                </c:pt>
                <c:pt idx="16">
                  <c:v>10.00</c:v>
                </c:pt>
                <c:pt idx="17">
                  <c:v>11.00</c:v>
                </c:pt>
                <c:pt idx="18">
                  <c:v>12.00</c:v>
                </c:pt>
                <c:pt idx="19">
                  <c:v>13.00</c:v>
                </c:pt>
                <c:pt idx="20">
                  <c:v>14.00</c:v>
                </c:pt>
                <c:pt idx="21">
                  <c:v>15.00</c:v>
                </c:pt>
                <c:pt idx="22">
                  <c:v>16.00</c:v>
                </c:pt>
                <c:pt idx="23">
                  <c:v>17.00</c:v>
                </c:pt>
                <c:pt idx="24">
                  <c:v>18.00</c:v>
                </c:pt>
                <c:pt idx="25">
                  <c:v>19.00</c:v>
                </c:pt>
                <c:pt idx="26">
                  <c:v>20.00</c:v>
                </c:pt>
                <c:pt idx="27">
                  <c:v>21.00</c:v>
                </c:pt>
                <c:pt idx="28">
                  <c:v>22.00</c:v>
                </c:pt>
                <c:pt idx="29">
                  <c:v>23.00</c:v>
                </c:pt>
                <c:pt idx="30">
                  <c:v>24.00</c:v>
                </c:pt>
                <c:pt idx="31">
                  <c:v>01.00</c:v>
                </c:pt>
                <c:pt idx="32">
                  <c:v>02.00</c:v>
                </c:pt>
                <c:pt idx="33">
                  <c:v>03.00</c:v>
                </c:pt>
                <c:pt idx="34">
                  <c:v>04.00</c:v>
                </c:pt>
                <c:pt idx="35">
                  <c:v>05.00</c:v>
                </c:pt>
                <c:pt idx="36">
                  <c:v>06.00</c:v>
                </c:pt>
                <c:pt idx="37">
                  <c:v>07.00</c:v>
                </c:pt>
                <c:pt idx="38">
                  <c:v>08.00</c:v>
                </c:pt>
                <c:pt idx="39">
                  <c:v>09.00</c:v>
                </c:pt>
                <c:pt idx="40">
                  <c:v>10.00</c:v>
                </c:pt>
                <c:pt idx="41">
                  <c:v>11.00</c:v>
                </c:pt>
                <c:pt idx="42">
                  <c:v>12.00</c:v>
                </c:pt>
              </c:strCache>
            </c:strRef>
          </c:cat>
          <c:val>
            <c:numRef>
              <c:f>Tabelle1!$I$81:$I$123</c:f>
              <c:numCache>
                <c:formatCode>0.000</c:formatCode>
                <c:ptCount val="43"/>
                <c:pt idx="0">
                  <c:v>0.25</c:v>
                </c:pt>
                <c:pt idx="1">
                  <c:v>0.25</c:v>
                </c:pt>
                <c:pt idx="2">
                  <c:v>0.25</c:v>
                </c:pt>
                <c:pt idx="3">
                  <c:v>0.25</c:v>
                </c:pt>
                <c:pt idx="4">
                  <c:v>0.25</c:v>
                </c:pt>
                <c:pt idx="5">
                  <c:v>0.25</c:v>
                </c:pt>
                <c:pt idx="6">
                  <c:v>0.25</c:v>
                </c:pt>
                <c:pt idx="7">
                  <c:v>0.25</c:v>
                </c:pt>
                <c:pt idx="8">
                  <c:v>0.25</c:v>
                </c:pt>
                <c:pt idx="9">
                  <c:v>0.25</c:v>
                </c:pt>
                <c:pt idx="10">
                  <c:v>0.25</c:v>
                </c:pt>
                <c:pt idx="11">
                  <c:v>0.25</c:v>
                </c:pt>
                <c:pt idx="12">
                  <c:v>0.25</c:v>
                </c:pt>
                <c:pt idx="13">
                  <c:v>0.25</c:v>
                </c:pt>
                <c:pt idx="14">
                  <c:v>0.25</c:v>
                </c:pt>
                <c:pt idx="15">
                  <c:v>0.25</c:v>
                </c:pt>
                <c:pt idx="16">
                  <c:v>0.21540000000000029</c:v>
                </c:pt>
                <c:pt idx="17">
                  <c:v>0.21540000000000029</c:v>
                </c:pt>
                <c:pt idx="18">
                  <c:v>0.21540000000000029</c:v>
                </c:pt>
                <c:pt idx="19">
                  <c:v>0.21540000000000029</c:v>
                </c:pt>
                <c:pt idx="20">
                  <c:v>0.21540000000000029</c:v>
                </c:pt>
                <c:pt idx="21">
                  <c:v>0.21540000000000029</c:v>
                </c:pt>
                <c:pt idx="22">
                  <c:v>0.33300000000000057</c:v>
                </c:pt>
                <c:pt idx="23">
                  <c:v>0.33300000000000057</c:v>
                </c:pt>
                <c:pt idx="24">
                  <c:v>0.33300000000000057</c:v>
                </c:pt>
                <c:pt idx="25">
                  <c:v>0.33300000000000057</c:v>
                </c:pt>
                <c:pt idx="26">
                  <c:v>0.33300000000000057</c:v>
                </c:pt>
                <c:pt idx="27">
                  <c:v>0.13</c:v>
                </c:pt>
                <c:pt idx="28">
                  <c:v>0.13</c:v>
                </c:pt>
                <c:pt idx="29">
                  <c:v>0.13</c:v>
                </c:pt>
                <c:pt idx="30">
                  <c:v>0.13</c:v>
                </c:pt>
                <c:pt idx="31">
                  <c:v>0.13</c:v>
                </c:pt>
                <c:pt idx="32">
                  <c:v>0.13</c:v>
                </c:pt>
                <c:pt idx="33">
                  <c:v>0.13</c:v>
                </c:pt>
                <c:pt idx="34">
                  <c:v>0.13</c:v>
                </c:pt>
                <c:pt idx="35">
                  <c:v>0.13</c:v>
                </c:pt>
                <c:pt idx="36">
                  <c:v>0.13</c:v>
                </c:pt>
                <c:pt idx="37">
                  <c:v>0.35000000000000031</c:v>
                </c:pt>
                <c:pt idx="38">
                  <c:v>0.35000000000000031</c:v>
                </c:pt>
                <c:pt idx="39">
                  <c:v>0.35000000000000031</c:v>
                </c:pt>
                <c:pt idx="40">
                  <c:v>0.35000000000000031</c:v>
                </c:pt>
                <c:pt idx="41">
                  <c:v>0.70000000000000062</c:v>
                </c:pt>
                <c:pt idx="42">
                  <c:v>0.70000000000000062</c:v>
                </c:pt>
              </c:numCache>
            </c:numRef>
          </c:val>
        </c:ser>
        <c:marker val="1"/>
        <c:axId val="86044672"/>
        <c:axId val="86046208"/>
      </c:lineChart>
      <c:catAx>
        <c:axId val="86044672"/>
        <c:scaling>
          <c:orientation val="minMax"/>
        </c:scaling>
        <c:axPos val="b"/>
        <c:tickLblPos val="nextTo"/>
        <c:txPr>
          <a:bodyPr/>
          <a:lstStyle/>
          <a:p>
            <a:pPr>
              <a:defRPr lang="de-DE"/>
            </a:pPr>
            <a:endParaRPr lang="en-US"/>
          </a:p>
        </c:txPr>
        <c:crossAx val="86046208"/>
        <c:crosses val="autoZero"/>
        <c:auto val="1"/>
        <c:lblAlgn val="ctr"/>
        <c:lblOffset val="100"/>
      </c:catAx>
      <c:valAx>
        <c:axId val="86046208"/>
        <c:scaling>
          <c:orientation val="minMax"/>
        </c:scaling>
        <c:axPos val="l"/>
        <c:majorGridlines/>
        <c:numFmt formatCode="0.000" sourceLinked="1"/>
        <c:tickLblPos val="nextTo"/>
        <c:txPr>
          <a:bodyPr/>
          <a:lstStyle/>
          <a:p>
            <a:pPr>
              <a:defRPr lang="en-NZ" noProof="0"/>
            </a:pPr>
            <a:endParaRPr lang="en-US"/>
          </a:p>
        </c:txPr>
        <c:crossAx val="86044672"/>
        <c:crosses val="autoZero"/>
        <c:crossBetween val="between"/>
      </c:valAx>
      <c:spPr>
        <a:solidFill>
          <a:schemeClr val="bg1">
            <a:lumMod val="95000"/>
          </a:schemeClr>
        </a:solidFill>
      </c:spPr>
    </c:plotArea>
    <c:legend>
      <c:legendPos val="r"/>
      <c:layout/>
      <c:txPr>
        <a:bodyPr/>
        <a:lstStyle/>
        <a:p>
          <a:pPr>
            <a:defRPr lang="de-DE"/>
          </a:pPr>
          <a:endParaRPr lang="en-US"/>
        </a:p>
      </c:txPr>
    </c:legend>
    <c:plotVisOnly val="1"/>
  </c:chart>
  <c:spPr>
    <a:solidFill>
      <a:schemeClr val="bg1"/>
    </a:solidFill>
  </c:spPr>
  <c:txPr>
    <a:bodyPr/>
    <a:lstStyle/>
    <a:p>
      <a:pPr>
        <a:defRPr sz="1400">
          <a:latin typeface="Arial" pitchFamily="34" charset="0"/>
          <a:cs typeface="Arial" pitchFamily="34" charset="0"/>
        </a:defRPr>
      </a:pPr>
      <a:endParaRPr lang="en-US"/>
    </a:p>
  </c:txPr>
  <c:externalData r:id="rId2"/>
  <c:userShapes r:id="rId3"/>
</c:chartSpace>
</file>

<file path=ppt/drawings/drawing1.xml><?xml version="1.0" encoding="utf-8"?>
<c:userShapes xmlns:c="http://schemas.openxmlformats.org/drawingml/2006/chart">
  <cdr:relSizeAnchor xmlns:cdr="http://schemas.openxmlformats.org/drawingml/2006/chartDrawing">
    <cdr:from>
      <cdr:x>0.9256</cdr:x>
      <cdr:y>0.26942</cdr:y>
    </cdr:from>
    <cdr:to>
      <cdr:x>0.99903</cdr:x>
      <cdr:y>0.32231</cdr:y>
    </cdr:to>
    <cdr:sp macro="" textlink="">
      <cdr:nvSpPr>
        <cdr:cNvPr id="2" name="Textfeld 1"/>
        <cdr:cNvSpPr txBox="1"/>
      </cdr:nvSpPr>
      <cdr:spPr>
        <a:xfrm xmlns:a="http://schemas.openxmlformats.org/drawingml/2006/main">
          <a:off x="9124951" y="1552576"/>
          <a:ext cx="7239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400" dirty="0">
              <a:latin typeface="Arial" pitchFamily="34" charset="0"/>
              <a:cs typeface="Arial" pitchFamily="34" charset="0"/>
            </a:rPr>
            <a:t>Stakes</a:t>
          </a:r>
        </a:p>
      </cdr:txBody>
    </cdr:sp>
  </cdr:relSizeAnchor>
  <cdr:relSizeAnchor xmlns:cdr="http://schemas.openxmlformats.org/drawingml/2006/chartDrawing">
    <cdr:from>
      <cdr:x>0.09178</cdr:x>
      <cdr:y>0.04545</cdr:y>
    </cdr:from>
    <cdr:to>
      <cdr:x>0.43671</cdr:x>
      <cdr:y>0.11736</cdr:y>
    </cdr:to>
    <cdr:sp macro="" textlink="">
      <cdr:nvSpPr>
        <cdr:cNvPr id="3" name="Textfeld 2"/>
        <cdr:cNvSpPr txBox="1"/>
      </cdr:nvSpPr>
      <cdr:spPr>
        <a:xfrm xmlns:a="http://schemas.openxmlformats.org/drawingml/2006/main">
          <a:off x="812632" y="216024"/>
          <a:ext cx="3054056" cy="3417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600" dirty="0" err="1">
              <a:latin typeface="Arial" pitchFamily="34" charset="0"/>
              <a:cs typeface="Arial" pitchFamily="34" charset="0"/>
            </a:rPr>
            <a:t>average</a:t>
          </a:r>
          <a:r>
            <a:rPr lang="de-DE" sz="1600" baseline="0" dirty="0">
              <a:latin typeface="Arial" pitchFamily="34" charset="0"/>
              <a:cs typeface="Arial" pitchFamily="34" charset="0"/>
            </a:rPr>
            <a:t> </a:t>
          </a:r>
          <a:r>
            <a:rPr lang="de-DE" sz="1600" baseline="0" dirty="0" err="1">
              <a:latin typeface="Arial" pitchFamily="34" charset="0"/>
              <a:cs typeface="Arial" pitchFamily="34" charset="0"/>
            </a:rPr>
            <a:t>melt</a:t>
          </a:r>
          <a:r>
            <a:rPr lang="de-DE" sz="1600" baseline="0" dirty="0">
              <a:latin typeface="Arial" pitchFamily="34" charset="0"/>
              <a:cs typeface="Arial" pitchFamily="34" charset="0"/>
            </a:rPr>
            <a:t> </a:t>
          </a:r>
          <a:r>
            <a:rPr lang="de-DE" sz="1600" dirty="0">
              <a:latin typeface="Arial" pitchFamily="34" charset="0"/>
              <a:cs typeface="Arial" pitchFamily="34" charset="0"/>
            </a:rPr>
            <a:t>in cm per </a:t>
          </a:r>
          <a:r>
            <a:rPr lang="de-DE" sz="1600" dirty="0" err="1">
              <a:latin typeface="Arial" pitchFamily="34" charset="0"/>
              <a:cs typeface="Arial" pitchFamily="34" charset="0"/>
            </a:rPr>
            <a:t>hour</a:t>
          </a:r>
          <a:r>
            <a:rPr lang="de-DE" sz="1600" dirty="0">
              <a:latin typeface="Arial" pitchFamily="34" charset="0"/>
              <a:cs typeface="Arial" pitchFamily="34" charset="0"/>
            </a:rPr>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DE"/>
          </a:p>
        </p:txBody>
      </p:sp>
      <p:sp>
        <p:nvSpPr>
          <p:cNvPr id="225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p>
        </p:txBody>
      </p:sp>
      <p:sp>
        <p:nvSpPr>
          <p:cNvPr id="3379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25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de-DE"/>
          </a:p>
        </p:txBody>
      </p:sp>
      <p:sp>
        <p:nvSpPr>
          <p:cNvPr id="225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B7F69A7-6356-4D85-92B4-F84A93C393ED}"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6595137-31EA-4D1B-AFB5-9EAAEA35FE86}" type="slidenum">
              <a:rPr lang="de-DE" smtClean="0"/>
              <a:pPr/>
              <a:t>2</a:t>
            </a:fld>
            <a:endParaRPr lang="de-DE" smtClean="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spcBef>
                <a:spcPts val="600"/>
              </a:spcBef>
            </a:pPr>
            <a:r>
              <a:rPr lang="de-DE" smtClean="0">
                <a:latin typeface="Times New Roman" pitchFamily="18" charset="0"/>
              </a:rPr>
              <a:t>This presentation examines the energy balance of glaciers.  It consists of 16 slides </a:t>
            </a:r>
          </a:p>
          <a:p>
            <a:pPr>
              <a:spcBef>
                <a:spcPts val="600"/>
              </a:spcBef>
            </a:pPr>
            <a:r>
              <a:rPr lang="de-DE" smtClean="0">
                <a:latin typeface="Times New Roman" pitchFamily="18" charset="0"/>
              </a:rPr>
              <a:t>including questions for discussion.</a:t>
            </a:r>
          </a:p>
          <a:p>
            <a:pPr eaLnBrk="1" hangingPunct="1"/>
            <a:endParaRPr lang="de-DE"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ln/>
        </p:spPr>
        <p:txBody>
          <a:bodyPr/>
          <a:lstStyle/>
          <a:p>
            <a:r>
              <a:rPr lang="de-DE" smtClean="0">
                <a:latin typeface="Times New Roman" pitchFamily="18" charset="0"/>
              </a:rPr>
              <a:t>Photo FJG melt</a:t>
            </a:r>
          </a:p>
        </p:txBody>
      </p:sp>
      <p:sp>
        <p:nvSpPr>
          <p:cNvPr id="35844" name="Foliennummernplatzhalter 3"/>
          <p:cNvSpPr>
            <a:spLocks noGrp="1"/>
          </p:cNvSpPr>
          <p:nvPr>
            <p:ph type="sldNum" sz="quarter" idx="5"/>
          </p:nvPr>
        </p:nvSpPr>
        <p:spPr>
          <a:noFill/>
        </p:spPr>
        <p:txBody>
          <a:bodyPr/>
          <a:lstStyle/>
          <a:p>
            <a:fld id="{4149BF5F-8CED-4A13-9C45-247DB3373857}" type="slidenum">
              <a:rPr lang="de-DE" smtClean="0"/>
              <a:pPr/>
              <a:t>4</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atin typeface="Arial" pitchFamily="34" charset="0"/>
              </a:defRPr>
            </a:lvl1pPr>
          </a:lstStyle>
          <a:p>
            <a:pPr>
              <a:defRPr/>
            </a:pPr>
            <a:fld id="{D4E0708D-0C44-4BB8-A54F-352E1999EEC9}" type="datetimeFigureOut">
              <a:rPr lang="en-NZ"/>
              <a:pPr>
                <a:defRPr/>
              </a:pPr>
              <a:t>1/09/2011</a:t>
            </a:fld>
            <a:endParaRPr lang="en-NZ"/>
          </a:p>
        </p:txBody>
      </p:sp>
      <p:sp>
        <p:nvSpPr>
          <p:cNvPr id="18" name="Footer Placeholder 16"/>
          <p:cNvSpPr>
            <a:spLocks noGrp="1"/>
          </p:cNvSpPr>
          <p:nvPr>
            <p:ph type="ftr" sz="quarter" idx="11"/>
          </p:nvPr>
        </p:nvSpPr>
        <p:spPr>
          <a:xfrm>
            <a:off x="5410200" y="4205288"/>
            <a:ext cx="1295400" cy="457200"/>
          </a:xfrm>
        </p:spPr>
        <p:txBody>
          <a:bodyPr/>
          <a:lstStyle>
            <a:lvl1pPr>
              <a:defRPr dirty="0" smtClean="0">
                <a:latin typeface="Arial" pitchFamily="34" charset="0"/>
              </a:defRPr>
            </a:lvl1pPr>
          </a:lstStyle>
          <a:p>
            <a:pPr>
              <a:defRPr/>
            </a:pPr>
            <a:r>
              <a:rPr lang="en-NZ"/>
              <a:t>Department of Geological Sciences and Science Outreach</a:t>
            </a:r>
          </a:p>
          <a:p>
            <a:pPr>
              <a:defRPr/>
            </a:pPr>
            <a:endParaRPr lang="en-NZ"/>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smtClean="0">
                <a:solidFill>
                  <a:prstClr val="white"/>
                </a:solidFill>
                <a:latin typeface="Arial" pitchFamily="34" charset="0"/>
              </a:defRPr>
            </a:lvl1pPr>
          </a:lstStyle>
          <a:p>
            <a:pPr>
              <a:defRPr/>
            </a:pPr>
            <a:fld id="{C96FC0E2-FF40-442C-B9DB-5AAAF0723403}" type="slidenum">
              <a:rPr lang="en-NZ"/>
              <a:pPr>
                <a:defRPr/>
              </a:pPr>
              <a:t>‹#›</a:t>
            </a:fld>
            <a:endParaRPr lang="en-N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B8C52E9D-32B6-49B8-B718-63AA35B9F88A}" type="datetimeFigureOut">
              <a:rPr lang="en-NZ"/>
              <a:pPr>
                <a:defRPr/>
              </a:pPr>
              <a:t>1/09/2011</a:t>
            </a:fld>
            <a:endParaRPr lang="en-NZ"/>
          </a:p>
        </p:txBody>
      </p:sp>
      <p:sp>
        <p:nvSpPr>
          <p:cNvPr id="5" name="Footer Placeholder 4"/>
          <p:cNvSpPr>
            <a:spLocks noGrp="1"/>
          </p:cNvSpPr>
          <p:nvPr>
            <p:ph type="ftr" sz="quarter" idx="11"/>
          </p:nvPr>
        </p:nvSpPr>
        <p:spPr/>
        <p:txBody>
          <a:bodyPr/>
          <a:lstStyle>
            <a:lvl1pPr>
              <a:defRPr dirty="0">
                <a:latin typeface="Arial" pitchFamily="34" charset="0"/>
              </a:defRPr>
            </a:lvl1pPr>
          </a:lstStyle>
          <a:p>
            <a:pPr>
              <a:defRPr/>
            </a:pPr>
            <a:endParaRPr lang="en-NZ"/>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70FA9727-22D7-42C8-92FB-50E03C286E93}" type="slidenum">
              <a:rPr lang="en-NZ"/>
              <a:pPr>
                <a:defRPr/>
              </a:pPr>
              <a:t>‹#›</a:t>
            </a:fld>
            <a:endParaRPr lang="en-N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2FA038A3-1FB2-4C8A-B407-99F7E982BEFF}" type="datetimeFigureOut">
              <a:rPr lang="en-NZ"/>
              <a:pPr>
                <a:defRPr/>
              </a:pPr>
              <a:t>1/09/2011</a:t>
            </a:fld>
            <a:endParaRPr lang="en-NZ"/>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NZ"/>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3CC49C55-74E1-4DC1-AA04-4B22146FF971}" type="slidenum">
              <a:rPr lang="en-NZ"/>
              <a:pPr>
                <a:defRPr/>
              </a:pPr>
              <a:t>‹#›</a:t>
            </a:fld>
            <a:endParaRPr lang="en-N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itchFamily="34" charset="0"/>
              </a:defRPr>
            </a:lvl1pPr>
          </a:lstStyle>
          <a:p>
            <a:pPr>
              <a:defRPr/>
            </a:pPr>
            <a:fld id="{4400B588-F350-4A1A-AAFA-953D589D3C5C}" type="datetimeFigureOut">
              <a:rPr lang="en-NZ"/>
              <a:pPr>
                <a:defRPr/>
              </a:pPr>
              <a:t>1/09/2011</a:t>
            </a:fld>
            <a:endParaRPr lang="en-NZ"/>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endParaRPr lang="en-NZ"/>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3EADF898-DCE3-4133-950B-CA5DB7CF2EB2}" type="slidenum">
              <a:rPr lang="en-NZ"/>
              <a:pPr>
                <a:defRPr/>
              </a:pPr>
              <a:t>‹#›</a:t>
            </a:fld>
            <a:endParaRPr lang="en-N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atin typeface="Arial" pitchFamily="34" charset="0"/>
              </a:defRPr>
            </a:lvl1pPr>
          </a:lstStyle>
          <a:p>
            <a:pPr>
              <a:defRPr/>
            </a:pPr>
            <a:fld id="{F23EC164-C225-4600-B428-68F48A1C528E}" type="datetimeFigureOut">
              <a:rPr lang="en-NZ"/>
              <a:pPr>
                <a:defRPr/>
              </a:pPr>
              <a:t>1/09/2011</a:t>
            </a:fld>
            <a:endParaRPr lang="en-NZ"/>
          </a:p>
        </p:txBody>
      </p:sp>
      <p:sp>
        <p:nvSpPr>
          <p:cNvPr id="8" name="Slide Number Placeholder 26"/>
          <p:cNvSpPr>
            <a:spLocks noGrp="1"/>
          </p:cNvSpPr>
          <p:nvPr>
            <p:ph type="sldNum" sz="quarter" idx="11"/>
          </p:nvPr>
        </p:nvSpPr>
        <p:spPr/>
        <p:txBody>
          <a:bodyPr rtlCol="0"/>
          <a:lstStyle>
            <a:lvl1pPr>
              <a:defRPr>
                <a:latin typeface="Arial" pitchFamily="34" charset="0"/>
              </a:defRPr>
            </a:lvl1pPr>
          </a:lstStyle>
          <a:p>
            <a:pPr>
              <a:defRPr/>
            </a:pPr>
            <a:fld id="{D0ABEA46-6BA2-4190-968D-336D311AA064}" type="slidenum">
              <a:rPr lang="en-NZ"/>
              <a:pPr>
                <a:defRPr/>
              </a:pPr>
              <a:t>‹#›</a:t>
            </a:fld>
            <a:endParaRPr lang="en-NZ"/>
          </a:p>
        </p:txBody>
      </p:sp>
      <p:sp>
        <p:nvSpPr>
          <p:cNvPr id="9" name="Footer Placeholder 27"/>
          <p:cNvSpPr>
            <a:spLocks noGrp="1"/>
          </p:cNvSpPr>
          <p:nvPr>
            <p:ph type="ftr" sz="quarter" idx="12"/>
          </p:nvPr>
        </p:nvSpPr>
        <p:spPr/>
        <p:txBody>
          <a:bodyPr rtlCol="0"/>
          <a:lstStyle>
            <a:lvl1pPr>
              <a:defRPr>
                <a:latin typeface="Arial" pitchFamily="34" charset="0"/>
              </a:defRPr>
            </a:lvl1pPr>
          </a:lstStyle>
          <a:p>
            <a:pPr>
              <a:defRPr/>
            </a:pPr>
            <a:endParaRPr lang="en-N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atin typeface="Arial" pitchFamily="34" charset="0"/>
              </a:defRPr>
            </a:lvl1pPr>
          </a:lstStyle>
          <a:p>
            <a:pPr>
              <a:defRPr/>
            </a:pPr>
            <a:fld id="{60FDFC46-E894-4370-87A4-BF8D87AF246C}" type="datetimeFigureOut">
              <a:rPr lang="en-NZ"/>
              <a:pPr>
                <a:defRPr/>
              </a:pPr>
              <a:t>1/09/2011</a:t>
            </a:fld>
            <a:endParaRPr lang="en-NZ"/>
          </a:p>
        </p:txBody>
      </p:sp>
      <p:sp>
        <p:nvSpPr>
          <p:cNvPr id="4" name="Footer Placeholder 3"/>
          <p:cNvSpPr>
            <a:spLocks noGrp="1"/>
          </p:cNvSpPr>
          <p:nvPr>
            <p:ph type="ftr" sz="quarter" idx="11"/>
          </p:nvPr>
        </p:nvSpPr>
        <p:spPr>
          <a:xfrm>
            <a:off x="3419475" y="612775"/>
            <a:ext cx="3163888" cy="457200"/>
          </a:xfrm>
        </p:spPr>
        <p:txBody>
          <a:bodyPr/>
          <a:lstStyle>
            <a:lvl1pPr>
              <a:defRPr dirty="0" smtClean="0">
                <a:latin typeface="Arial" pitchFamily="34" charset="0"/>
              </a:defRPr>
            </a:lvl1pPr>
          </a:lstStyle>
          <a:p>
            <a:pPr>
              <a:defRPr/>
            </a:pPr>
            <a:r>
              <a:rPr lang="en-NZ"/>
              <a:t>Department of Geological Sciences and Science Outreach</a:t>
            </a:r>
          </a:p>
          <a:p>
            <a:pPr>
              <a:defRPr/>
            </a:pPr>
            <a:endParaRPr lang="en-NZ"/>
          </a:p>
        </p:txBody>
      </p:sp>
      <p:sp>
        <p:nvSpPr>
          <p:cNvPr id="5" name="Slide Number Placeholder 4"/>
          <p:cNvSpPr>
            <a:spLocks noGrp="1"/>
          </p:cNvSpPr>
          <p:nvPr>
            <p:ph type="sldNum" sz="quarter" idx="12"/>
          </p:nvPr>
        </p:nvSpPr>
        <p:spPr/>
        <p:txBody>
          <a:bodyPr/>
          <a:lstStyle>
            <a:lvl1pPr>
              <a:defRPr>
                <a:latin typeface="Arial" pitchFamily="34" charset="0"/>
              </a:defRPr>
            </a:lvl1pPr>
          </a:lstStyle>
          <a:p>
            <a:pPr>
              <a:defRPr/>
            </a:pPr>
            <a:fld id="{A1B2C3F4-9756-49F3-BB30-FA83FE076FE5}" type="slidenum">
              <a:rPr lang="en-NZ"/>
              <a:pPr>
                <a:defRPr/>
              </a:pPr>
              <a:t>‹#›</a:t>
            </a:fld>
            <a:endParaRPr lang="en-N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itchFamily="34" charset="0"/>
              </a:defRPr>
            </a:lvl1pPr>
          </a:lstStyle>
          <a:p>
            <a:pPr>
              <a:defRPr/>
            </a:pPr>
            <a:fld id="{0C276A47-7D8E-4A17-A976-43061D3F49E0}" type="datetimeFigureOut">
              <a:rPr lang="en-NZ"/>
              <a:pPr>
                <a:defRPr/>
              </a:pPr>
              <a:t>1/09/2011</a:t>
            </a:fld>
            <a:endParaRPr lang="en-NZ"/>
          </a:p>
        </p:txBody>
      </p:sp>
      <p:sp>
        <p:nvSpPr>
          <p:cNvPr id="3" name="Footer Placeholder 2"/>
          <p:cNvSpPr>
            <a:spLocks noGrp="1"/>
          </p:cNvSpPr>
          <p:nvPr>
            <p:ph type="ftr" sz="quarter" idx="11"/>
          </p:nvPr>
        </p:nvSpPr>
        <p:spPr/>
        <p:txBody>
          <a:bodyPr/>
          <a:lstStyle>
            <a:lvl1pPr>
              <a:defRPr>
                <a:latin typeface="Arial" pitchFamily="34" charset="0"/>
              </a:defRPr>
            </a:lvl1pPr>
          </a:lstStyle>
          <a:p>
            <a:pPr>
              <a:defRPr/>
            </a:pPr>
            <a:endParaRPr lang="en-NZ"/>
          </a:p>
        </p:txBody>
      </p:sp>
      <p:sp>
        <p:nvSpPr>
          <p:cNvPr id="4" name="Slide Number Placeholder 3"/>
          <p:cNvSpPr>
            <a:spLocks noGrp="1"/>
          </p:cNvSpPr>
          <p:nvPr>
            <p:ph type="sldNum" sz="quarter" idx="12"/>
          </p:nvPr>
        </p:nvSpPr>
        <p:spPr>
          <a:xfrm>
            <a:off x="8027988" y="260350"/>
            <a:ext cx="762000" cy="366713"/>
          </a:xfrm>
        </p:spPr>
        <p:txBody>
          <a:bodyPr/>
          <a:lstStyle>
            <a:lvl1pPr>
              <a:defRPr dirty="0">
                <a:latin typeface="Arial" pitchFamily="34" charset="0"/>
              </a:defRPr>
            </a:lvl1pPr>
          </a:lstStyle>
          <a:p>
            <a:pPr>
              <a:defRPr/>
            </a:pPr>
            <a:endParaRPr lang="en-N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itchFamily="34" charset="0"/>
              </a:defRPr>
            </a:lvl1pPr>
          </a:lstStyle>
          <a:p>
            <a:pPr>
              <a:defRPr/>
            </a:pPr>
            <a:fld id="{A2EB79F4-5E89-4FA5-8165-57957B9B049A}" type="datetimeFigureOut">
              <a:rPr lang="en-NZ"/>
              <a:pPr>
                <a:defRPr/>
              </a:pPr>
              <a:t>1/09/2011</a:t>
            </a:fld>
            <a:endParaRPr lang="en-NZ"/>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endParaRPr lang="en-NZ"/>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5F5DA734-DB13-4802-A1E2-A878EAEA6020}" type="slidenum">
              <a:rPr lang="en-NZ"/>
              <a:pPr>
                <a:defRPr/>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defRPr>
            </a:lvl1pPr>
          </a:lstStyle>
          <a:p>
            <a:pPr>
              <a:defRPr/>
            </a:pPr>
            <a:fld id="{36A255E0-FD05-427E-A37F-1D4822485B10}" type="datetimeFigureOut">
              <a:rPr lang="en-NZ"/>
              <a:pPr>
                <a:defRPr/>
              </a:pPr>
              <a:t>1/09/2011</a:t>
            </a:fld>
            <a:endParaRPr lang="en-NZ"/>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endParaRPr lang="en-NZ"/>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DD303340-6084-4139-AF11-B8C91A590E6A}" type="slidenum">
              <a:rPr lang="en-NZ"/>
              <a:pPr>
                <a:defRPr/>
              </a:pPr>
              <a:t>‹#›</a:t>
            </a:fld>
            <a:endParaRPr lang="en-N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1D06EC3E-5C8A-4250-BE7C-A0563D391268}" type="datetimeFigureOut">
              <a:rPr lang="en-NZ"/>
              <a:pPr>
                <a:defRPr/>
              </a:pPr>
              <a:t>1/09/2011</a:t>
            </a:fld>
            <a:endParaRPr lang="en-NZ"/>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NZ"/>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CEB1083C-879D-4ED3-B567-8E0492F33AFF}" type="slidenum">
              <a:rPr lang="en-NZ"/>
              <a:pPr>
                <a:defRPr/>
              </a:pPr>
              <a:t>‹#›</a:t>
            </a:fld>
            <a:endParaRPr lang="en-N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42753845-5A4F-4FCA-9401-6085886DB554}" type="datetimeFigureOut">
              <a:rPr lang="en-NZ"/>
              <a:pPr>
                <a:defRPr/>
              </a:pPr>
              <a:t>1/09/2011</a:t>
            </a:fld>
            <a:endParaRPr lang="en-NZ"/>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NZ"/>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ECC8D876-3345-4828-B841-1BBE6FFC4C8F}" type="slidenum">
              <a:rPr lang="en-NZ"/>
              <a:pPr>
                <a:defRPr/>
              </a:pPr>
              <a:t>‹#›</a:t>
            </a:fld>
            <a:endParaRPr lang="en-N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lvl1pPr>
              <a:defRPr>
                <a:latin typeface="Arial" pitchFamily="34" charset="0"/>
              </a:defRPr>
            </a:lvl1pPr>
          </a:lstStyle>
          <a:p>
            <a:pPr>
              <a:defRPr/>
            </a:pPr>
            <a:fld id="{17CA9DD5-32CE-4117-A558-97842C1A7BAB}" type="datetimeFigureOut">
              <a:rPr lang="en-NZ"/>
              <a:pPr>
                <a:defRPr/>
              </a:pPr>
              <a:t>1/09/2011</a:t>
            </a:fld>
            <a:endParaRPr lang="en-NZ"/>
          </a:p>
        </p:txBody>
      </p:sp>
      <p:sp>
        <p:nvSpPr>
          <p:cNvPr id="4" name="Footer Placeholder 3"/>
          <p:cNvSpPr>
            <a:spLocks noGrp="1"/>
          </p:cNvSpPr>
          <p:nvPr>
            <p:ph type="ftr" sz="quarter" idx="11"/>
          </p:nvPr>
        </p:nvSpPr>
        <p:spPr/>
        <p:txBody>
          <a:bodyPr/>
          <a:lstStyle>
            <a:lvl1pPr>
              <a:defRPr>
                <a:latin typeface="Arial" pitchFamily="34" charset="0"/>
              </a:defRPr>
            </a:lvl1pPr>
          </a:lstStyle>
          <a:p>
            <a:pPr>
              <a:defRPr/>
            </a:pPr>
            <a:endParaRPr lang="en-NZ"/>
          </a:p>
        </p:txBody>
      </p:sp>
      <p:sp>
        <p:nvSpPr>
          <p:cNvPr id="5" name="Slide Number Placeholder 4"/>
          <p:cNvSpPr>
            <a:spLocks noGrp="1"/>
          </p:cNvSpPr>
          <p:nvPr>
            <p:ph type="sldNum" sz="quarter" idx="12"/>
          </p:nvPr>
        </p:nvSpPr>
        <p:spPr/>
        <p:txBody>
          <a:bodyPr/>
          <a:lstStyle>
            <a:lvl1pPr>
              <a:defRPr>
                <a:latin typeface="Arial" pitchFamily="34" charset="0"/>
              </a:defRPr>
            </a:lvl1pPr>
          </a:lstStyle>
          <a:p>
            <a:pPr>
              <a:defRPr/>
            </a:pPr>
            <a:fld id="{EEE15A4C-F70B-4F90-A5C5-75B3EB3308E3}" type="slidenum">
              <a:rPr lang="en-NZ"/>
              <a:pPr>
                <a:defRPr/>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C:\Dateien\Transfer\vorlage.jp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062"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3"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smtClean="0">
                <a:solidFill>
                  <a:srgbClr val="438086"/>
                </a:solidFill>
              </a:defRPr>
            </a:lvl1pPr>
          </a:lstStyle>
          <a:p>
            <a:pPr>
              <a:defRPr/>
            </a:pPr>
            <a:fld id="{6A4D31AF-1D3D-45EE-9939-0964E23FC9F9}" type="datetimeFigureOut">
              <a:rPr lang="en-NZ"/>
              <a:pPr>
                <a:defRPr/>
              </a:pPr>
              <a:t>1/09/2011</a:t>
            </a:fld>
            <a:endParaRPr lang="en-NZ"/>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rgbClr val="438086"/>
                </a:solidFill>
              </a:defRPr>
            </a:lvl1pPr>
          </a:lstStyle>
          <a:p>
            <a:pPr>
              <a:defRPr/>
            </a:pPr>
            <a:endParaRPr lang="en-NZ"/>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smtClean="0">
                <a:solidFill>
                  <a:srgbClr val="FFFFFF"/>
                </a:solidFill>
              </a:defRPr>
            </a:lvl1pPr>
          </a:lstStyle>
          <a:p>
            <a:pPr>
              <a:defRPr/>
            </a:pPr>
            <a:fld id="{CE1A5659-F63A-48CC-8530-32D172E8886B}" type="slidenum">
              <a:rPr lang="en-NZ"/>
              <a:pPr>
                <a:defRPr/>
              </a:pPr>
              <a:t>‹#›</a:t>
            </a:fld>
            <a:endParaRPr lang="en-NZ"/>
          </a:p>
        </p:txBody>
      </p:sp>
      <p:pic>
        <p:nvPicPr>
          <p:cNvPr id="2067" name="Picture 7" descr="C:\Dateien\Transfer\vorlage.jpg"/>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Lucida Sans Unicode" pitchFamily="34" charset="0"/>
        </a:defRPr>
      </a:lvl2pPr>
      <a:lvl3pPr algn="l" rtl="0" fontAlgn="base">
        <a:spcBef>
          <a:spcPct val="0"/>
        </a:spcBef>
        <a:spcAft>
          <a:spcPct val="0"/>
        </a:spcAft>
        <a:defRPr sz="4000">
          <a:solidFill>
            <a:schemeClr val="tx2"/>
          </a:solidFill>
          <a:latin typeface="Lucida Sans Unicode" pitchFamily="34" charset="0"/>
        </a:defRPr>
      </a:lvl3pPr>
      <a:lvl4pPr algn="l" rtl="0" fontAlgn="base">
        <a:spcBef>
          <a:spcPct val="0"/>
        </a:spcBef>
        <a:spcAft>
          <a:spcPct val="0"/>
        </a:spcAft>
        <a:defRPr sz="4000">
          <a:solidFill>
            <a:schemeClr val="tx2"/>
          </a:solidFill>
          <a:latin typeface="Lucida Sans Unicode" pitchFamily="34" charset="0"/>
        </a:defRPr>
      </a:lvl4pPr>
      <a:lvl5pPr algn="l" rtl="0" fontAlgn="base">
        <a:spcBef>
          <a:spcPct val="0"/>
        </a:spcBef>
        <a:spcAft>
          <a:spcPct val="0"/>
        </a:spcAft>
        <a:defRPr sz="4000">
          <a:solidFill>
            <a:schemeClr val="tx2"/>
          </a:solidFill>
          <a:latin typeface="Lucida Sans Unicode" pitchFamily="34" charset="0"/>
        </a:defRPr>
      </a:lvl5pPr>
      <a:lvl6pPr marL="457200" algn="l" rtl="0" fontAlgn="base">
        <a:spcBef>
          <a:spcPct val="0"/>
        </a:spcBef>
        <a:spcAft>
          <a:spcPct val="0"/>
        </a:spcAft>
        <a:defRPr sz="4000">
          <a:solidFill>
            <a:schemeClr val="tx2"/>
          </a:solidFill>
          <a:latin typeface="Lucida Sans Unicode" pitchFamily="34" charset="0"/>
        </a:defRPr>
      </a:lvl6pPr>
      <a:lvl7pPr marL="914400" algn="l" rtl="0" fontAlgn="base">
        <a:spcBef>
          <a:spcPct val="0"/>
        </a:spcBef>
        <a:spcAft>
          <a:spcPct val="0"/>
        </a:spcAft>
        <a:defRPr sz="4000">
          <a:solidFill>
            <a:schemeClr val="tx2"/>
          </a:solidFill>
          <a:latin typeface="Lucida Sans Unicode" pitchFamily="34" charset="0"/>
        </a:defRPr>
      </a:lvl7pPr>
      <a:lvl8pPr marL="1371600" algn="l" rtl="0" fontAlgn="base">
        <a:spcBef>
          <a:spcPct val="0"/>
        </a:spcBef>
        <a:spcAft>
          <a:spcPct val="0"/>
        </a:spcAft>
        <a:defRPr sz="4000">
          <a:solidFill>
            <a:schemeClr val="tx2"/>
          </a:solidFill>
          <a:latin typeface="Lucida Sans Unicode" pitchFamily="34" charset="0"/>
        </a:defRPr>
      </a:lvl8pPr>
      <a:lvl9pPr marL="1828800" algn="l" rtl="0" fontAlgn="base">
        <a:spcBef>
          <a:spcPct val="0"/>
        </a:spcBef>
        <a:spcAft>
          <a:spcPct val="0"/>
        </a:spcAft>
        <a:defRPr sz="4000">
          <a:solidFill>
            <a:schemeClr val="tx2"/>
          </a:solidFill>
          <a:latin typeface="Lucida Sans Unicode"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2268538" y="2060575"/>
            <a:ext cx="4572000" cy="2832100"/>
          </a:xfrm>
          <a:prstGeom prst="rect">
            <a:avLst/>
          </a:prstGeom>
          <a:noFill/>
          <a:ln w="9525">
            <a:noFill/>
            <a:miter lim="800000"/>
            <a:headEnd/>
            <a:tailEnd/>
          </a:ln>
        </p:spPr>
        <p:txBody>
          <a:bodyPr>
            <a:spAutoFit/>
          </a:bodyPr>
          <a:lstStyle/>
          <a:p>
            <a:pPr algn="ctr"/>
            <a:r>
              <a:rPr lang="en-NZ" sz="2800">
                <a:solidFill>
                  <a:srgbClr val="FFFFFF"/>
                </a:solidFill>
              </a:rPr>
              <a:t>University of Canterbury  College of Science Outreach Programme</a:t>
            </a:r>
          </a:p>
          <a:p>
            <a:pPr algn="ctr">
              <a:spcBef>
                <a:spcPts val="600"/>
              </a:spcBef>
            </a:pPr>
            <a:r>
              <a:rPr lang="en-NZ" sz="2800">
                <a:solidFill>
                  <a:srgbClr val="FFFFFF"/>
                </a:solidFill>
              </a:rPr>
              <a:t>provided by the</a:t>
            </a:r>
          </a:p>
          <a:p>
            <a:pPr algn="ctr">
              <a:spcBef>
                <a:spcPts val="600"/>
              </a:spcBef>
            </a:pPr>
            <a:r>
              <a:rPr lang="en-NZ" sz="2800">
                <a:solidFill>
                  <a:srgbClr val="FFFFFF"/>
                </a:solidFill>
              </a:rPr>
              <a:t>Department of Geological Sciences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Grafik 1" descr="abb_4_13 engl Kopie.jpg"/>
          <p:cNvPicPr>
            <a:picLocks noChangeAspect="1"/>
          </p:cNvPicPr>
          <p:nvPr/>
        </p:nvPicPr>
        <p:blipFill>
          <a:blip r:embed="rId2" cstate="print"/>
          <a:srcRect/>
          <a:stretch>
            <a:fillRect/>
          </a:stretch>
        </p:blipFill>
        <p:spPr bwMode="auto">
          <a:xfrm>
            <a:off x="323850" y="1119188"/>
            <a:ext cx="7416800" cy="4686300"/>
          </a:xfrm>
          <a:prstGeom prst="rect">
            <a:avLst/>
          </a:prstGeom>
          <a:noFill/>
          <a:ln w="9525">
            <a:noFill/>
            <a:miter lim="800000"/>
            <a:headEnd/>
            <a:tailEnd/>
          </a:ln>
        </p:spPr>
      </p:pic>
      <p:sp>
        <p:nvSpPr>
          <p:cNvPr id="24579" name="Textfeld 2"/>
          <p:cNvSpPr txBox="1">
            <a:spLocks noChangeArrowheads="1"/>
          </p:cNvSpPr>
          <p:nvPr/>
        </p:nvSpPr>
        <p:spPr bwMode="auto">
          <a:xfrm>
            <a:off x="395288" y="404813"/>
            <a:ext cx="5184775" cy="400050"/>
          </a:xfrm>
          <a:prstGeom prst="rect">
            <a:avLst/>
          </a:prstGeom>
          <a:noFill/>
          <a:ln w="9525">
            <a:noFill/>
            <a:miter lim="800000"/>
            <a:headEnd/>
            <a:tailEnd/>
          </a:ln>
        </p:spPr>
        <p:txBody>
          <a:bodyPr>
            <a:spAutoFit/>
          </a:bodyPr>
          <a:lstStyle/>
          <a:p>
            <a:r>
              <a:rPr lang="de-DE" sz="2000"/>
              <a:t>1. Solar radiation (radiation of the sun)</a:t>
            </a:r>
          </a:p>
        </p:txBody>
      </p:sp>
      <p:sp>
        <p:nvSpPr>
          <p:cNvPr id="4" name="Rechteck 3"/>
          <p:cNvSpPr>
            <a:spLocks noChangeArrowheads="1"/>
          </p:cNvSpPr>
          <p:nvPr/>
        </p:nvSpPr>
        <p:spPr bwMode="auto">
          <a:xfrm>
            <a:off x="3924300" y="1196975"/>
            <a:ext cx="3816350" cy="3600450"/>
          </a:xfrm>
          <a:prstGeom prst="rect">
            <a:avLst/>
          </a:prstGeom>
          <a:solidFill>
            <a:schemeClr val="bg1"/>
          </a:solidFill>
          <a:ln w="9525" algn="ctr">
            <a:solidFill>
              <a:schemeClr val="bg1"/>
            </a:solidFill>
            <a:round/>
            <a:headEnd/>
            <a:tailEnd/>
          </a:ln>
        </p:spPr>
        <p:txBody>
          <a:bodyPr/>
          <a:lstStyle/>
          <a:p>
            <a:endParaRPr lang="en-US"/>
          </a:p>
        </p:txBody>
      </p:sp>
      <p:sp>
        <p:nvSpPr>
          <p:cNvPr id="5" name="Textfeld 4"/>
          <p:cNvSpPr txBox="1">
            <a:spLocks noChangeArrowheads="1"/>
          </p:cNvSpPr>
          <p:nvPr/>
        </p:nvSpPr>
        <p:spPr bwMode="auto">
          <a:xfrm>
            <a:off x="3995738" y="1268413"/>
            <a:ext cx="3600450" cy="2892425"/>
          </a:xfrm>
          <a:prstGeom prst="rect">
            <a:avLst/>
          </a:prstGeom>
          <a:noFill/>
          <a:ln w="9525">
            <a:noFill/>
            <a:miter lim="800000"/>
            <a:headEnd/>
            <a:tailEnd/>
          </a:ln>
        </p:spPr>
        <p:txBody>
          <a:bodyPr>
            <a:spAutoFit/>
          </a:bodyPr>
          <a:lstStyle/>
          <a:p>
            <a:r>
              <a:rPr lang="en-NZ" sz="1800">
                <a:solidFill>
                  <a:schemeClr val="tx1"/>
                </a:solidFill>
              </a:rPr>
              <a:t>If radiation from the sun (short-wave radiation) impacts on the glacier surface, it is either reflected, or transformed into long-wave radiation. Long-wave radiation is either absorbed by, or transmitted to the atmosphere. In total, there will be an energy surplus at the glacier surface causing melt of snow and ice. </a:t>
            </a:r>
            <a:r>
              <a:rPr lang="en-NZ" sz="2000">
                <a:solidFill>
                  <a:schemeClr val="tx1"/>
                </a:solidFill>
              </a:rPr>
              <a:t>   </a:t>
            </a:r>
          </a:p>
        </p:txBody>
      </p:sp>
      <p:sp>
        <p:nvSpPr>
          <p:cNvPr id="6" name="Textfeld 5"/>
          <p:cNvSpPr txBox="1">
            <a:spLocks noChangeArrowheads="1"/>
          </p:cNvSpPr>
          <p:nvPr/>
        </p:nvSpPr>
        <p:spPr bwMode="auto">
          <a:xfrm>
            <a:off x="1476375" y="5949950"/>
            <a:ext cx="4535488" cy="400050"/>
          </a:xfrm>
          <a:prstGeom prst="rect">
            <a:avLst/>
          </a:prstGeom>
          <a:noFill/>
          <a:ln w="9525">
            <a:noFill/>
            <a:miter lim="800000"/>
            <a:headEnd/>
            <a:tailEnd/>
          </a:ln>
        </p:spPr>
        <p:txBody>
          <a:bodyPr>
            <a:spAutoFit/>
          </a:bodyPr>
          <a:lstStyle/>
          <a:p>
            <a:r>
              <a:rPr lang="de-DE" sz="2000">
                <a:solidFill>
                  <a:srgbClr val="FF9900"/>
                </a:solidFill>
              </a:rPr>
              <a:t>By the way…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feld 1"/>
          <p:cNvSpPr txBox="1">
            <a:spLocks noChangeArrowheads="1"/>
          </p:cNvSpPr>
          <p:nvPr/>
        </p:nvSpPr>
        <p:spPr bwMode="auto">
          <a:xfrm>
            <a:off x="395288" y="476250"/>
            <a:ext cx="7345362" cy="2247900"/>
          </a:xfrm>
          <a:prstGeom prst="rect">
            <a:avLst/>
          </a:prstGeom>
          <a:noFill/>
          <a:ln w="9525">
            <a:noFill/>
            <a:miter lim="800000"/>
            <a:headEnd/>
            <a:tailEnd/>
          </a:ln>
        </p:spPr>
        <p:txBody>
          <a:bodyPr>
            <a:spAutoFit/>
          </a:bodyPr>
          <a:lstStyle/>
          <a:p>
            <a:r>
              <a:rPr lang="de-DE" sz="2000">
                <a:solidFill>
                  <a:srgbClr val="00B0F0"/>
                </a:solidFill>
              </a:rPr>
              <a:t>What effect has the colour of the surface for the amount of solar radiation absorbed vs. the amount of solar radiation reflected?</a:t>
            </a:r>
          </a:p>
          <a:p>
            <a:endParaRPr lang="de-DE" sz="2000">
              <a:solidFill>
                <a:srgbClr val="00B0F0"/>
              </a:solidFill>
            </a:endParaRPr>
          </a:p>
          <a:p>
            <a:r>
              <a:rPr lang="de-DE" sz="2000">
                <a:solidFill>
                  <a:srgbClr val="00B0F0"/>
                </a:solidFill>
              </a:rPr>
              <a:t>If three identical cars are parked outside with blue sky and the sun shining, which one will be coolest inside?</a:t>
            </a:r>
          </a:p>
          <a:p>
            <a:endParaRPr lang="de-DE" sz="2000">
              <a:solidFill>
                <a:srgbClr val="00B0F0"/>
              </a:solidFill>
            </a:endParaRPr>
          </a:p>
          <a:p>
            <a:r>
              <a:rPr lang="de-DE" sz="2000">
                <a:solidFill>
                  <a:srgbClr val="00B0F0"/>
                </a:solidFill>
              </a:rPr>
              <a:t>a) a black one                   b) a grey one               c)  a white one</a:t>
            </a:r>
          </a:p>
        </p:txBody>
      </p:sp>
      <p:sp>
        <p:nvSpPr>
          <p:cNvPr id="3" name="Textfeld 2"/>
          <p:cNvSpPr txBox="1">
            <a:spLocks noChangeArrowheads="1"/>
          </p:cNvSpPr>
          <p:nvPr/>
        </p:nvSpPr>
        <p:spPr bwMode="auto">
          <a:xfrm>
            <a:off x="1979613" y="3068638"/>
            <a:ext cx="4968875" cy="400050"/>
          </a:xfrm>
          <a:prstGeom prst="rect">
            <a:avLst/>
          </a:prstGeom>
          <a:noFill/>
          <a:ln w="9525">
            <a:noFill/>
            <a:miter lim="800000"/>
            <a:headEnd/>
            <a:tailEnd/>
          </a:ln>
        </p:spPr>
        <p:txBody>
          <a:bodyPr>
            <a:spAutoFit/>
          </a:bodyPr>
          <a:lstStyle/>
          <a:p>
            <a:pPr algn="ctr"/>
            <a:r>
              <a:rPr lang="de-DE" sz="2000">
                <a:solidFill>
                  <a:srgbClr val="00B0F0"/>
                </a:solidFill>
              </a:rPr>
              <a:t>Think, and then explain your answer!</a:t>
            </a:r>
          </a:p>
        </p:txBody>
      </p:sp>
      <p:sp>
        <p:nvSpPr>
          <p:cNvPr id="4" name="Textfeld 3"/>
          <p:cNvSpPr txBox="1">
            <a:spLocks noChangeArrowheads="1"/>
          </p:cNvSpPr>
          <p:nvPr/>
        </p:nvSpPr>
        <p:spPr bwMode="auto">
          <a:xfrm>
            <a:off x="2124075" y="3716338"/>
            <a:ext cx="4319588" cy="400050"/>
          </a:xfrm>
          <a:prstGeom prst="rect">
            <a:avLst/>
          </a:prstGeom>
          <a:noFill/>
          <a:ln w="9525">
            <a:noFill/>
            <a:miter lim="800000"/>
            <a:headEnd/>
            <a:tailEnd/>
          </a:ln>
        </p:spPr>
        <p:txBody>
          <a:bodyPr>
            <a:spAutoFit/>
          </a:bodyPr>
          <a:lstStyle/>
          <a:p>
            <a:pPr algn="ctr"/>
            <a:r>
              <a:rPr lang="de-DE" sz="2000"/>
              <a:t>The right answer is:</a:t>
            </a:r>
          </a:p>
        </p:txBody>
      </p:sp>
      <p:sp>
        <p:nvSpPr>
          <p:cNvPr id="5" name="Abgerundetes Rechteck 4"/>
          <p:cNvSpPr>
            <a:spLocks noChangeArrowheads="1"/>
          </p:cNvSpPr>
          <p:nvPr/>
        </p:nvSpPr>
        <p:spPr bwMode="auto">
          <a:xfrm>
            <a:off x="395288" y="2349500"/>
            <a:ext cx="4681537" cy="431800"/>
          </a:xfrm>
          <a:prstGeom prst="roundRect">
            <a:avLst>
              <a:gd name="adj" fmla="val 16667"/>
            </a:avLst>
          </a:prstGeom>
          <a:solidFill>
            <a:srgbClr val="000014"/>
          </a:solidFill>
          <a:ln w="9525" algn="ctr">
            <a:solidFill>
              <a:schemeClr val="tx1"/>
            </a:solidFill>
            <a:round/>
            <a:headEnd/>
            <a:tailEnd/>
          </a:ln>
        </p:spPr>
        <p:txBody>
          <a:bodyPr/>
          <a:lstStyle/>
          <a:p>
            <a:endParaRPr lang="en-US"/>
          </a:p>
        </p:txBody>
      </p:sp>
      <p:sp>
        <p:nvSpPr>
          <p:cNvPr id="6" name="Textfeld 5"/>
          <p:cNvSpPr txBox="1">
            <a:spLocks noChangeArrowheads="1"/>
          </p:cNvSpPr>
          <p:nvPr/>
        </p:nvSpPr>
        <p:spPr bwMode="auto">
          <a:xfrm>
            <a:off x="1619250" y="4437063"/>
            <a:ext cx="5832475" cy="400050"/>
          </a:xfrm>
          <a:prstGeom prst="rect">
            <a:avLst/>
          </a:prstGeom>
          <a:noFill/>
          <a:ln w="9525">
            <a:noFill/>
            <a:miter lim="800000"/>
            <a:headEnd/>
            <a:tailEnd/>
          </a:ln>
        </p:spPr>
        <p:txBody>
          <a:bodyPr>
            <a:spAutoFit/>
          </a:bodyPr>
          <a:lstStyle/>
          <a:p>
            <a:pPr algn="ctr"/>
            <a:r>
              <a:rPr lang="de-DE" sz="2000"/>
              <a:t>The same principle applies for glacier surfaces: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Grafik 1" descr="abb_4_15 engl Kopie.jpg"/>
          <p:cNvPicPr>
            <a:picLocks noChangeAspect="1"/>
          </p:cNvPicPr>
          <p:nvPr/>
        </p:nvPicPr>
        <p:blipFill>
          <a:blip r:embed="rId2" cstate="print"/>
          <a:srcRect/>
          <a:stretch>
            <a:fillRect/>
          </a:stretch>
        </p:blipFill>
        <p:spPr bwMode="auto">
          <a:xfrm>
            <a:off x="433388" y="1268413"/>
            <a:ext cx="8315325" cy="3384550"/>
          </a:xfrm>
          <a:prstGeom prst="rect">
            <a:avLst/>
          </a:prstGeom>
          <a:noFill/>
          <a:ln w="9525">
            <a:noFill/>
            <a:miter lim="800000"/>
            <a:headEnd/>
            <a:tailEnd/>
          </a:ln>
        </p:spPr>
      </p:pic>
      <p:sp>
        <p:nvSpPr>
          <p:cNvPr id="26627" name="Textfeld 2"/>
          <p:cNvSpPr txBox="1">
            <a:spLocks noChangeArrowheads="1"/>
          </p:cNvSpPr>
          <p:nvPr/>
        </p:nvSpPr>
        <p:spPr bwMode="auto">
          <a:xfrm>
            <a:off x="611188" y="476250"/>
            <a:ext cx="6048375" cy="708025"/>
          </a:xfrm>
          <a:prstGeom prst="rect">
            <a:avLst/>
          </a:prstGeom>
          <a:noFill/>
          <a:ln w="9525">
            <a:noFill/>
            <a:miter lim="800000"/>
            <a:headEnd/>
            <a:tailEnd/>
          </a:ln>
        </p:spPr>
        <p:txBody>
          <a:bodyPr>
            <a:spAutoFit/>
          </a:bodyPr>
          <a:lstStyle/>
          <a:p>
            <a:r>
              <a:rPr lang="en-NZ" sz="2000"/>
              <a:t>Albedo for different “types” of a glacier surface</a:t>
            </a:r>
          </a:p>
          <a:p>
            <a:r>
              <a:rPr lang="en-NZ" sz="1400"/>
              <a:t>(Albedo is a measure of how reflective a surface is)</a:t>
            </a:r>
            <a:r>
              <a:rPr lang="en-NZ" sz="2000"/>
              <a:t> </a:t>
            </a:r>
          </a:p>
        </p:txBody>
      </p:sp>
      <p:sp>
        <p:nvSpPr>
          <p:cNvPr id="26628" name="Textfeld 3"/>
          <p:cNvSpPr txBox="1">
            <a:spLocks noChangeArrowheads="1"/>
          </p:cNvSpPr>
          <p:nvPr/>
        </p:nvSpPr>
        <p:spPr bwMode="auto">
          <a:xfrm>
            <a:off x="539750" y="4797425"/>
            <a:ext cx="8604250" cy="1016000"/>
          </a:xfrm>
          <a:prstGeom prst="rect">
            <a:avLst/>
          </a:prstGeom>
          <a:noFill/>
          <a:ln w="9525">
            <a:noFill/>
            <a:miter lim="800000"/>
            <a:headEnd/>
            <a:tailEnd/>
          </a:ln>
        </p:spPr>
        <p:txBody>
          <a:bodyPr>
            <a:spAutoFit/>
          </a:bodyPr>
          <a:lstStyle/>
          <a:p>
            <a:r>
              <a:rPr lang="en-NZ" sz="2000"/>
              <a:t>Because glacier ice is not white but greyish-blue, it </a:t>
            </a:r>
            <a:r>
              <a:rPr lang="en-NZ" sz="2000" b="1"/>
              <a:t>reflects less</a:t>
            </a:r>
            <a:r>
              <a:rPr lang="en-NZ" sz="2000"/>
              <a:t> solar radiation than fresh snow so it </a:t>
            </a:r>
            <a:r>
              <a:rPr lang="en-NZ" sz="2000" b="1"/>
              <a:t>absorbs</a:t>
            </a:r>
            <a:r>
              <a:rPr lang="en-NZ" sz="2000"/>
              <a:t> </a:t>
            </a:r>
            <a:r>
              <a:rPr lang="en-NZ" sz="2000" b="1"/>
              <a:t>more</a:t>
            </a:r>
            <a:r>
              <a:rPr lang="en-NZ" sz="2000"/>
              <a:t> energy and </a:t>
            </a:r>
            <a:r>
              <a:rPr lang="en-NZ" sz="2000" b="1"/>
              <a:t>melts</a:t>
            </a:r>
            <a:r>
              <a:rPr lang="en-NZ" sz="2000"/>
              <a:t> faster. </a:t>
            </a:r>
          </a:p>
          <a:p>
            <a:endParaRPr lang="en-NZ" sz="2000"/>
          </a:p>
        </p:txBody>
      </p:sp>
      <p:sp>
        <p:nvSpPr>
          <p:cNvPr id="26629" name="TextBox 4"/>
          <p:cNvSpPr txBox="1">
            <a:spLocks noChangeArrowheads="1"/>
          </p:cNvSpPr>
          <p:nvPr/>
        </p:nvSpPr>
        <p:spPr bwMode="auto">
          <a:xfrm>
            <a:off x="539750" y="5595938"/>
            <a:ext cx="6408738" cy="1262062"/>
          </a:xfrm>
          <a:prstGeom prst="rect">
            <a:avLst/>
          </a:prstGeom>
          <a:noFill/>
          <a:ln w="9525">
            <a:noFill/>
            <a:miter lim="800000"/>
            <a:headEnd/>
            <a:tailEnd/>
          </a:ln>
        </p:spPr>
        <p:txBody>
          <a:bodyPr>
            <a:spAutoFit/>
          </a:bodyPr>
          <a:lstStyle/>
          <a:p>
            <a:r>
              <a:rPr lang="en-NZ" sz="2000">
                <a:solidFill>
                  <a:srgbClr val="FFFFFF"/>
                </a:solidFill>
              </a:rPr>
              <a:t>The albedo of the glacier surface is a very important factor for the total amount of melting and the balance of the glacier mass.</a:t>
            </a:r>
            <a:r>
              <a:rPr lang="en-NZ">
                <a:solidFill>
                  <a:srgbClr val="FFFFFF"/>
                </a:solidFill>
              </a:rPr>
              <a:t> </a:t>
            </a:r>
          </a:p>
          <a:p>
            <a:endParaRPr lang="en-NZ"/>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Grafik 1" descr="abb_4_13 engl Kopie.jpg"/>
          <p:cNvPicPr>
            <a:picLocks noChangeAspect="1"/>
          </p:cNvPicPr>
          <p:nvPr/>
        </p:nvPicPr>
        <p:blipFill>
          <a:blip r:embed="rId2" cstate="print"/>
          <a:srcRect/>
          <a:stretch>
            <a:fillRect/>
          </a:stretch>
        </p:blipFill>
        <p:spPr bwMode="auto">
          <a:xfrm>
            <a:off x="395288" y="1695450"/>
            <a:ext cx="7416800" cy="4686300"/>
          </a:xfrm>
          <a:prstGeom prst="rect">
            <a:avLst/>
          </a:prstGeom>
          <a:noFill/>
          <a:ln w="9525">
            <a:noFill/>
            <a:miter lim="800000"/>
            <a:headEnd/>
            <a:tailEnd/>
          </a:ln>
        </p:spPr>
      </p:pic>
      <p:sp>
        <p:nvSpPr>
          <p:cNvPr id="27651" name="Textfeld 2"/>
          <p:cNvSpPr txBox="1">
            <a:spLocks noChangeArrowheads="1"/>
          </p:cNvSpPr>
          <p:nvPr/>
        </p:nvSpPr>
        <p:spPr bwMode="auto">
          <a:xfrm>
            <a:off x="395288" y="404813"/>
            <a:ext cx="7632700" cy="1016000"/>
          </a:xfrm>
          <a:prstGeom prst="rect">
            <a:avLst/>
          </a:prstGeom>
          <a:noFill/>
          <a:ln w="9525">
            <a:noFill/>
            <a:miter lim="800000"/>
            <a:headEnd/>
            <a:tailEnd/>
          </a:ln>
        </p:spPr>
        <p:txBody>
          <a:bodyPr>
            <a:spAutoFit/>
          </a:bodyPr>
          <a:lstStyle/>
          <a:p>
            <a:pPr algn="just"/>
            <a:r>
              <a:rPr lang="en-NZ" sz="2000"/>
              <a:t>Often, solar radiation contributes at least 50 % (sometimes even 90 % or more) to the total energy absorption for surface melt on a glacier. But there are two other factors….</a:t>
            </a:r>
          </a:p>
        </p:txBody>
      </p:sp>
      <p:grpSp>
        <p:nvGrpSpPr>
          <p:cNvPr id="2" name="Gruppieren 5"/>
          <p:cNvGrpSpPr>
            <a:grpSpLocks/>
          </p:cNvGrpSpPr>
          <p:nvPr/>
        </p:nvGrpSpPr>
        <p:grpSpPr bwMode="auto">
          <a:xfrm>
            <a:off x="468313" y="1773238"/>
            <a:ext cx="7272337" cy="3527425"/>
            <a:chOff x="467544" y="1772816"/>
            <a:chExt cx="7272808" cy="3528392"/>
          </a:xfrm>
        </p:grpSpPr>
        <p:sp>
          <p:nvSpPr>
            <p:cNvPr id="27654" name="Abgerundetes Rechteck 3"/>
            <p:cNvSpPr>
              <a:spLocks noChangeArrowheads="1"/>
            </p:cNvSpPr>
            <p:nvPr/>
          </p:nvSpPr>
          <p:spPr bwMode="auto">
            <a:xfrm>
              <a:off x="467544" y="1772816"/>
              <a:ext cx="3456384" cy="3528392"/>
            </a:xfrm>
            <a:prstGeom prst="roundRect">
              <a:avLst>
                <a:gd name="adj" fmla="val 16667"/>
              </a:avLst>
            </a:prstGeom>
            <a:solidFill>
              <a:schemeClr val="bg1"/>
            </a:solidFill>
            <a:ln w="9525" algn="ctr">
              <a:solidFill>
                <a:schemeClr val="bg1"/>
              </a:solidFill>
              <a:round/>
              <a:headEnd/>
              <a:tailEnd/>
            </a:ln>
          </p:spPr>
          <p:txBody>
            <a:bodyPr/>
            <a:lstStyle/>
            <a:p>
              <a:endParaRPr lang="en-US"/>
            </a:p>
          </p:txBody>
        </p:sp>
        <p:sp>
          <p:nvSpPr>
            <p:cNvPr id="27655" name="Abgerundetes Rechteck 4"/>
            <p:cNvSpPr>
              <a:spLocks noChangeArrowheads="1"/>
            </p:cNvSpPr>
            <p:nvPr/>
          </p:nvSpPr>
          <p:spPr bwMode="auto">
            <a:xfrm>
              <a:off x="6516216" y="3356992"/>
              <a:ext cx="1224136" cy="1944216"/>
            </a:xfrm>
            <a:prstGeom prst="roundRect">
              <a:avLst>
                <a:gd name="adj" fmla="val 16667"/>
              </a:avLst>
            </a:prstGeom>
            <a:solidFill>
              <a:schemeClr val="bg1"/>
            </a:solidFill>
            <a:ln w="9525" algn="ctr">
              <a:solidFill>
                <a:schemeClr val="bg1"/>
              </a:solidFill>
              <a:round/>
              <a:headEnd/>
              <a:tailEnd/>
            </a:ln>
          </p:spPr>
          <p:txBody>
            <a:bodyPr/>
            <a:lstStyle/>
            <a:p>
              <a:endParaRPr lang="en-US"/>
            </a:p>
          </p:txBody>
        </p:sp>
      </p:grpSp>
      <p:sp>
        <p:nvSpPr>
          <p:cNvPr id="7" name="Textfeld 6"/>
          <p:cNvSpPr txBox="1">
            <a:spLocks noChangeArrowheads="1"/>
          </p:cNvSpPr>
          <p:nvPr/>
        </p:nvSpPr>
        <p:spPr bwMode="auto">
          <a:xfrm>
            <a:off x="468313" y="1844675"/>
            <a:ext cx="3382962" cy="3416300"/>
          </a:xfrm>
          <a:prstGeom prst="rect">
            <a:avLst/>
          </a:prstGeom>
          <a:noFill/>
          <a:ln w="9525">
            <a:noFill/>
            <a:miter lim="800000"/>
            <a:headEnd/>
            <a:tailEnd/>
          </a:ln>
        </p:spPr>
        <p:txBody>
          <a:bodyPr>
            <a:spAutoFit/>
          </a:bodyPr>
          <a:lstStyle/>
          <a:p>
            <a:pPr algn="just"/>
            <a:r>
              <a:rPr lang="en-NZ" sz="1800" b="1">
                <a:solidFill>
                  <a:schemeClr val="tx1"/>
                </a:solidFill>
              </a:rPr>
              <a:t>Sensible</a:t>
            </a:r>
            <a:r>
              <a:rPr lang="en-NZ" sz="1800">
                <a:solidFill>
                  <a:schemeClr val="tx1"/>
                </a:solidFill>
              </a:rPr>
              <a:t> and </a:t>
            </a:r>
            <a:r>
              <a:rPr lang="en-NZ" sz="1800" b="1">
                <a:solidFill>
                  <a:schemeClr val="tx1"/>
                </a:solidFill>
              </a:rPr>
              <a:t>latent</a:t>
            </a:r>
            <a:r>
              <a:rPr lang="en-NZ" sz="1800">
                <a:solidFill>
                  <a:schemeClr val="tx1"/>
                </a:solidFill>
              </a:rPr>
              <a:t> heat flow can both contribute significantly to the surface melt. With </a:t>
            </a:r>
            <a:r>
              <a:rPr lang="en-NZ" sz="1800" b="1">
                <a:solidFill>
                  <a:schemeClr val="tx1"/>
                </a:solidFill>
              </a:rPr>
              <a:t>sensible heat flow</a:t>
            </a:r>
            <a:r>
              <a:rPr lang="en-NZ" sz="1800">
                <a:solidFill>
                  <a:schemeClr val="tx1"/>
                </a:solidFill>
              </a:rPr>
              <a:t>, warm air cools down and the heat energy released will melt snow and ice. The more the cool air is replaced by “fresh” warm air, the more efficient this process will be.</a:t>
            </a:r>
          </a:p>
          <a:p>
            <a:pPr algn="just"/>
            <a:r>
              <a:rPr lang="de-DE" sz="1800">
                <a:solidFill>
                  <a:schemeClr val="tx1"/>
                </a:solidFill>
              </a:rPr>
              <a:t>That‘s why high wind speeds can increase melting!</a:t>
            </a:r>
            <a:endParaRPr lang="en-NZ"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Grafik 1" descr="abb_4_13 engl Kopie.jpg"/>
          <p:cNvPicPr>
            <a:picLocks noChangeAspect="1"/>
          </p:cNvPicPr>
          <p:nvPr/>
        </p:nvPicPr>
        <p:blipFill>
          <a:blip r:embed="rId2" cstate="print"/>
          <a:srcRect/>
          <a:stretch>
            <a:fillRect/>
          </a:stretch>
        </p:blipFill>
        <p:spPr bwMode="auto">
          <a:xfrm>
            <a:off x="395288" y="1695450"/>
            <a:ext cx="7416800" cy="4686300"/>
          </a:xfrm>
          <a:prstGeom prst="rect">
            <a:avLst/>
          </a:prstGeom>
          <a:noFill/>
          <a:ln w="9525">
            <a:noFill/>
            <a:miter lim="800000"/>
            <a:headEnd/>
            <a:tailEnd/>
          </a:ln>
        </p:spPr>
      </p:pic>
      <p:grpSp>
        <p:nvGrpSpPr>
          <p:cNvPr id="28675" name="Gruppieren 5"/>
          <p:cNvGrpSpPr>
            <a:grpSpLocks/>
          </p:cNvGrpSpPr>
          <p:nvPr/>
        </p:nvGrpSpPr>
        <p:grpSpPr bwMode="auto">
          <a:xfrm>
            <a:off x="468313" y="1773238"/>
            <a:ext cx="7272337" cy="3527425"/>
            <a:chOff x="467544" y="1772816"/>
            <a:chExt cx="7272808" cy="3528392"/>
          </a:xfrm>
        </p:grpSpPr>
        <p:sp>
          <p:nvSpPr>
            <p:cNvPr id="28678" name="Abgerundetes Rechteck 3"/>
            <p:cNvSpPr>
              <a:spLocks noChangeArrowheads="1"/>
            </p:cNvSpPr>
            <p:nvPr/>
          </p:nvSpPr>
          <p:spPr bwMode="auto">
            <a:xfrm>
              <a:off x="467544" y="1772816"/>
              <a:ext cx="3456384" cy="3528392"/>
            </a:xfrm>
            <a:prstGeom prst="roundRect">
              <a:avLst>
                <a:gd name="adj" fmla="val 16667"/>
              </a:avLst>
            </a:prstGeom>
            <a:solidFill>
              <a:schemeClr val="bg1"/>
            </a:solidFill>
            <a:ln w="9525" algn="ctr">
              <a:solidFill>
                <a:schemeClr val="bg1"/>
              </a:solidFill>
              <a:round/>
              <a:headEnd/>
              <a:tailEnd/>
            </a:ln>
          </p:spPr>
          <p:txBody>
            <a:bodyPr/>
            <a:lstStyle/>
            <a:p>
              <a:endParaRPr lang="en-US"/>
            </a:p>
          </p:txBody>
        </p:sp>
        <p:sp>
          <p:nvSpPr>
            <p:cNvPr id="28679" name="Abgerundetes Rechteck 4"/>
            <p:cNvSpPr>
              <a:spLocks noChangeArrowheads="1"/>
            </p:cNvSpPr>
            <p:nvPr/>
          </p:nvSpPr>
          <p:spPr bwMode="auto">
            <a:xfrm>
              <a:off x="6516216" y="3356992"/>
              <a:ext cx="1224136" cy="1944216"/>
            </a:xfrm>
            <a:prstGeom prst="roundRect">
              <a:avLst>
                <a:gd name="adj" fmla="val 16667"/>
              </a:avLst>
            </a:prstGeom>
            <a:solidFill>
              <a:schemeClr val="bg1"/>
            </a:solidFill>
            <a:ln w="9525" algn="ctr">
              <a:solidFill>
                <a:schemeClr val="bg1"/>
              </a:solidFill>
              <a:round/>
              <a:headEnd/>
              <a:tailEnd/>
            </a:ln>
          </p:spPr>
          <p:txBody>
            <a:bodyPr/>
            <a:lstStyle/>
            <a:p>
              <a:endParaRPr lang="en-US"/>
            </a:p>
          </p:txBody>
        </p:sp>
      </p:grpSp>
      <p:sp>
        <p:nvSpPr>
          <p:cNvPr id="9" name="Textfeld 8"/>
          <p:cNvSpPr txBox="1">
            <a:spLocks noChangeArrowheads="1"/>
          </p:cNvSpPr>
          <p:nvPr/>
        </p:nvSpPr>
        <p:spPr bwMode="auto">
          <a:xfrm>
            <a:off x="468313" y="1700213"/>
            <a:ext cx="3527425" cy="3786187"/>
          </a:xfrm>
          <a:prstGeom prst="rect">
            <a:avLst/>
          </a:prstGeom>
          <a:noFill/>
          <a:ln w="9525">
            <a:noFill/>
            <a:miter lim="800000"/>
            <a:headEnd/>
            <a:tailEnd/>
          </a:ln>
        </p:spPr>
        <p:txBody>
          <a:bodyPr>
            <a:spAutoFit/>
          </a:bodyPr>
          <a:lstStyle/>
          <a:p>
            <a:pPr algn="just"/>
            <a:r>
              <a:rPr lang="en-NZ" sz="2000" b="1">
                <a:solidFill>
                  <a:schemeClr val="tx1"/>
                </a:solidFill>
              </a:rPr>
              <a:t>Latent heat flow</a:t>
            </a:r>
            <a:r>
              <a:rPr lang="en-NZ" sz="2000">
                <a:solidFill>
                  <a:schemeClr val="tx1"/>
                </a:solidFill>
              </a:rPr>
              <a:t> contributes to the surface melt if the air is moist and water condenses on the glacier surface. The energy released is absorbed, melting snow and ice. </a:t>
            </a:r>
          </a:p>
          <a:p>
            <a:pPr algn="just"/>
            <a:r>
              <a:rPr lang="en-NZ" sz="2000">
                <a:solidFill>
                  <a:schemeClr val="tx1"/>
                </a:solidFill>
              </a:rPr>
              <a:t>Latent and sensible heat flow are equally or more important than solar radiation if the glacier is located in a relatively warm and moist climate (near the coast).  </a:t>
            </a:r>
          </a:p>
        </p:txBody>
      </p:sp>
      <p:sp>
        <p:nvSpPr>
          <p:cNvPr id="10" name="Textfeld 9"/>
          <p:cNvSpPr txBox="1">
            <a:spLocks noChangeArrowheads="1"/>
          </p:cNvSpPr>
          <p:nvPr/>
        </p:nvSpPr>
        <p:spPr bwMode="auto">
          <a:xfrm>
            <a:off x="6875463" y="2781300"/>
            <a:ext cx="1873250" cy="1016000"/>
          </a:xfrm>
          <a:prstGeom prst="rect">
            <a:avLst/>
          </a:prstGeom>
          <a:solidFill>
            <a:schemeClr val="bg1"/>
          </a:solidFill>
          <a:ln w="9525">
            <a:solidFill>
              <a:schemeClr val="bg1"/>
            </a:solidFill>
            <a:miter lim="800000"/>
            <a:headEnd/>
            <a:tailEnd/>
          </a:ln>
        </p:spPr>
        <p:txBody>
          <a:bodyPr>
            <a:spAutoFit/>
          </a:bodyPr>
          <a:lstStyle/>
          <a:p>
            <a:pPr algn="just"/>
            <a:r>
              <a:rPr lang="de-DE" sz="2000">
                <a:solidFill>
                  <a:schemeClr val="tx1"/>
                </a:solidFill>
              </a:rPr>
              <a:t>Other factors (like rain) can be neglected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Grafik 1" descr="abb_4_14 neu engl Kopie.jpg"/>
          <p:cNvPicPr>
            <a:picLocks noChangeAspect="1"/>
          </p:cNvPicPr>
          <p:nvPr/>
        </p:nvPicPr>
        <p:blipFill>
          <a:blip r:embed="rId2" cstate="print"/>
          <a:srcRect/>
          <a:stretch>
            <a:fillRect/>
          </a:stretch>
        </p:blipFill>
        <p:spPr bwMode="auto">
          <a:xfrm>
            <a:off x="684213" y="1030288"/>
            <a:ext cx="7848600" cy="5254625"/>
          </a:xfrm>
          <a:prstGeom prst="rect">
            <a:avLst/>
          </a:prstGeom>
          <a:noFill/>
          <a:ln w="9525">
            <a:noFill/>
            <a:miter lim="800000"/>
            <a:headEnd/>
            <a:tailEnd/>
          </a:ln>
        </p:spPr>
      </p:pic>
      <p:sp>
        <p:nvSpPr>
          <p:cNvPr id="29699" name="Textfeld 2"/>
          <p:cNvSpPr txBox="1">
            <a:spLocks noChangeArrowheads="1"/>
          </p:cNvSpPr>
          <p:nvPr/>
        </p:nvSpPr>
        <p:spPr bwMode="auto">
          <a:xfrm>
            <a:off x="250825" y="273050"/>
            <a:ext cx="7416800" cy="708025"/>
          </a:xfrm>
          <a:prstGeom prst="rect">
            <a:avLst/>
          </a:prstGeom>
          <a:noFill/>
          <a:ln w="9525">
            <a:noFill/>
            <a:miter lim="800000"/>
            <a:headEnd/>
            <a:tailEnd/>
          </a:ln>
        </p:spPr>
        <p:txBody>
          <a:bodyPr>
            <a:spAutoFit/>
          </a:bodyPr>
          <a:lstStyle/>
          <a:p>
            <a:pPr algn="ctr"/>
            <a:r>
              <a:rPr lang="de-DE" sz="2000"/>
              <a:t>Comparison of the main factors causing surface melt (ablation) at different glacier all over the world</a:t>
            </a:r>
          </a:p>
        </p:txBody>
      </p:sp>
      <p:sp>
        <p:nvSpPr>
          <p:cNvPr id="4" name="Textfeld 3"/>
          <p:cNvSpPr txBox="1">
            <a:spLocks noChangeArrowheads="1"/>
          </p:cNvSpPr>
          <p:nvPr/>
        </p:nvSpPr>
        <p:spPr bwMode="auto">
          <a:xfrm>
            <a:off x="684213" y="6165850"/>
            <a:ext cx="7920037" cy="400050"/>
          </a:xfrm>
          <a:prstGeom prst="rect">
            <a:avLst/>
          </a:prstGeom>
          <a:solidFill>
            <a:schemeClr val="bg1"/>
          </a:solidFill>
          <a:ln w="9525">
            <a:noFill/>
            <a:miter lim="800000"/>
            <a:headEnd/>
            <a:tailEnd/>
          </a:ln>
        </p:spPr>
        <p:txBody>
          <a:bodyPr>
            <a:spAutoFit/>
          </a:bodyPr>
          <a:lstStyle/>
          <a:p>
            <a:pPr algn="ctr"/>
            <a:r>
              <a:rPr lang="de-DE" sz="2000" b="1">
                <a:solidFill>
                  <a:schemeClr val="tx1"/>
                </a:solidFill>
              </a:rPr>
              <a:t>Try to locate these glaciers and explain the pattern shown!</a:t>
            </a:r>
            <a:endParaRPr lang="de-DE" b="1">
              <a:solidFill>
                <a:schemeClr val="tx1"/>
              </a:solidFill>
            </a:endParaRPr>
          </a:p>
        </p:txBody>
      </p:sp>
      <p:sp>
        <p:nvSpPr>
          <p:cNvPr id="5" name="Textfeld 4"/>
          <p:cNvSpPr txBox="1">
            <a:spLocks noChangeArrowheads="1"/>
          </p:cNvSpPr>
          <p:nvPr/>
        </p:nvSpPr>
        <p:spPr bwMode="auto">
          <a:xfrm>
            <a:off x="2124075" y="3357563"/>
            <a:ext cx="5543550" cy="708025"/>
          </a:xfrm>
          <a:prstGeom prst="rect">
            <a:avLst/>
          </a:prstGeom>
          <a:solidFill>
            <a:schemeClr val="bg1"/>
          </a:solidFill>
          <a:ln w="9525">
            <a:solidFill>
              <a:schemeClr val="bg1"/>
            </a:solidFill>
            <a:miter lim="800000"/>
            <a:headEnd/>
            <a:tailEnd/>
          </a:ln>
        </p:spPr>
        <p:txBody>
          <a:bodyPr>
            <a:spAutoFit/>
          </a:bodyPr>
          <a:lstStyle/>
          <a:p>
            <a:pPr algn="ctr"/>
            <a:r>
              <a:rPr lang="de-DE" sz="2000">
                <a:solidFill>
                  <a:schemeClr val="tx1"/>
                </a:solidFill>
              </a:rPr>
              <a:t>Are you ready and have discussed your ideas with your neighbour or in your group?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Grafik 1" descr="abb_4_14 neu engl Kopie.jpg"/>
          <p:cNvPicPr>
            <a:picLocks noChangeAspect="1"/>
          </p:cNvPicPr>
          <p:nvPr/>
        </p:nvPicPr>
        <p:blipFill>
          <a:blip r:embed="rId2" cstate="print"/>
          <a:srcRect/>
          <a:stretch>
            <a:fillRect/>
          </a:stretch>
        </p:blipFill>
        <p:spPr bwMode="auto">
          <a:xfrm>
            <a:off x="684213" y="1052513"/>
            <a:ext cx="7127875" cy="4773612"/>
          </a:xfrm>
          <a:prstGeom prst="rect">
            <a:avLst/>
          </a:prstGeom>
          <a:noFill/>
          <a:ln w="9525">
            <a:noFill/>
            <a:miter lim="800000"/>
            <a:headEnd/>
            <a:tailEnd/>
          </a:ln>
        </p:spPr>
      </p:pic>
      <p:sp>
        <p:nvSpPr>
          <p:cNvPr id="30723" name="Textfeld 2"/>
          <p:cNvSpPr txBox="1">
            <a:spLocks noChangeArrowheads="1"/>
          </p:cNvSpPr>
          <p:nvPr/>
        </p:nvSpPr>
        <p:spPr bwMode="auto">
          <a:xfrm>
            <a:off x="250825" y="365125"/>
            <a:ext cx="7416800" cy="400050"/>
          </a:xfrm>
          <a:prstGeom prst="rect">
            <a:avLst/>
          </a:prstGeom>
          <a:noFill/>
          <a:ln w="9525">
            <a:noFill/>
            <a:miter lim="800000"/>
            <a:headEnd/>
            <a:tailEnd/>
          </a:ln>
        </p:spPr>
        <p:txBody>
          <a:bodyPr>
            <a:spAutoFit/>
          </a:bodyPr>
          <a:lstStyle/>
          <a:p>
            <a:pPr algn="ctr"/>
            <a:r>
              <a:rPr lang="de-DE" sz="2000"/>
              <a:t>Explaining the pattern: main factors causing surface melt</a:t>
            </a:r>
          </a:p>
        </p:txBody>
      </p:sp>
      <p:sp>
        <p:nvSpPr>
          <p:cNvPr id="6" name="Rechteck 5"/>
          <p:cNvSpPr>
            <a:spLocks noChangeArrowheads="1"/>
          </p:cNvSpPr>
          <p:nvPr/>
        </p:nvSpPr>
        <p:spPr bwMode="auto">
          <a:xfrm>
            <a:off x="4500563" y="1700213"/>
            <a:ext cx="3167062" cy="3960812"/>
          </a:xfrm>
          <a:prstGeom prst="rect">
            <a:avLst/>
          </a:prstGeom>
          <a:solidFill>
            <a:schemeClr val="bg1"/>
          </a:solidFill>
          <a:ln w="9525" algn="ctr">
            <a:solidFill>
              <a:schemeClr val="bg1"/>
            </a:solidFill>
            <a:round/>
            <a:headEnd/>
            <a:tailEnd/>
          </a:ln>
        </p:spPr>
        <p:txBody>
          <a:bodyPr/>
          <a:lstStyle/>
          <a:p>
            <a:endParaRPr lang="en-US"/>
          </a:p>
        </p:txBody>
      </p:sp>
      <p:sp>
        <p:nvSpPr>
          <p:cNvPr id="7" name="Textfeld 6"/>
          <p:cNvSpPr txBox="1">
            <a:spLocks noChangeArrowheads="1"/>
          </p:cNvSpPr>
          <p:nvPr/>
        </p:nvSpPr>
        <p:spPr bwMode="auto">
          <a:xfrm>
            <a:off x="4716463" y="1916113"/>
            <a:ext cx="2879725" cy="3140075"/>
          </a:xfrm>
          <a:prstGeom prst="rect">
            <a:avLst/>
          </a:prstGeom>
          <a:noFill/>
          <a:ln w="9525">
            <a:noFill/>
            <a:miter lim="800000"/>
            <a:headEnd/>
            <a:tailEnd/>
          </a:ln>
        </p:spPr>
        <p:txBody>
          <a:bodyPr>
            <a:spAutoFit/>
          </a:bodyPr>
          <a:lstStyle/>
          <a:p>
            <a:r>
              <a:rPr lang="de-DE" sz="1800">
                <a:solidFill>
                  <a:schemeClr val="tx1"/>
                </a:solidFill>
              </a:rPr>
              <a:t>Glaciers 1 to 9 are continental and located at high altitudes. The air is relatively cold and dry.  Therefore, melting is largely or almost entirely caused by solar radiation. The latent heat flow (# 1) can even be negative (when energy is lost by evaporation of melt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Grafik 1" descr="abb_4_14 neu engl Kopie.jpg"/>
          <p:cNvPicPr>
            <a:picLocks noChangeAspect="1"/>
          </p:cNvPicPr>
          <p:nvPr/>
        </p:nvPicPr>
        <p:blipFill>
          <a:blip r:embed="rId2" cstate="print"/>
          <a:srcRect/>
          <a:stretch>
            <a:fillRect/>
          </a:stretch>
        </p:blipFill>
        <p:spPr bwMode="auto">
          <a:xfrm>
            <a:off x="684213" y="1054100"/>
            <a:ext cx="6983412" cy="4675188"/>
          </a:xfrm>
          <a:prstGeom prst="rect">
            <a:avLst/>
          </a:prstGeom>
          <a:noFill/>
          <a:ln w="9525">
            <a:noFill/>
            <a:miter lim="800000"/>
            <a:headEnd/>
            <a:tailEnd/>
          </a:ln>
        </p:spPr>
      </p:pic>
      <p:sp>
        <p:nvSpPr>
          <p:cNvPr id="31747" name="Textfeld 2"/>
          <p:cNvSpPr txBox="1">
            <a:spLocks noChangeArrowheads="1"/>
          </p:cNvSpPr>
          <p:nvPr/>
        </p:nvSpPr>
        <p:spPr bwMode="auto">
          <a:xfrm>
            <a:off x="250825" y="365125"/>
            <a:ext cx="7416800" cy="400050"/>
          </a:xfrm>
          <a:prstGeom prst="rect">
            <a:avLst/>
          </a:prstGeom>
          <a:noFill/>
          <a:ln w="9525">
            <a:noFill/>
            <a:miter lim="800000"/>
            <a:headEnd/>
            <a:tailEnd/>
          </a:ln>
        </p:spPr>
        <p:txBody>
          <a:bodyPr>
            <a:spAutoFit/>
          </a:bodyPr>
          <a:lstStyle/>
          <a:p>
            <a:pPr algn="ctr"/>
            <a:r>
              <a:rPr lang="de-DE" sz="2000"/>
              <a:t>Explaining the pattern: main factors causing surface melt</a:t>
            </a:r>
          </a:p>
        </p:txBody>
      </p:sp>
      <p:sp>
        <p:nvSpPr>
          <p:cNvPr id="6" name="Rechteck 5"/>
          <p:cNvSpPr>
            <a:spLocks noChangeArrowheads="1"/>
          </p:cNvSpPr>
          <p:nvPr/>
        </p:nvSpPr>
        <p:spPr bwMode="auto">
          <a:xfrm>
            <a:off x="1331913" y="1557338"/>
            <a:ext cx="3095625" cy="4032250"/>
          </a:xfrm>
          <a:prstGeom prst="rect">
            <a:avLst/>
          </a:prstGeom>
          <a:solidFill>
            <a:schemeClr val="bg1"/>
          </a:solidFill>
          <a:ln w="9525" algn="ctr">
            <a:solidFill>
              <a:schemeClr val="bg1"/>
            </a:solidFill>
            <a:round/>
            <a:headEnd/>
            <a:tailEnd/>
          </a:ln>
        </p:spPr>
        <p:txBody>
          <a:bodyPr/>
          <a:lstStyle/>
          <a:p>
            <a:endParaRPr lang="en-US"/>
          </a:p>
        </p:txBody>
      </p:sp>
      <p:sp>
        <p:nvSpPr>
          <p:cNvPr id="7" name="Textfeld 6"/>
          <p:cNvSpPr txBox="1">
            <a:spLocks noChangeArrowheads="1"/>
          </p:cNvSpPr>
          <p:nvPr/>
        </p:nvSpPr>
        <p:spPr bwMode="auto">
          <a:xfrm>
            <a:off x="1476375" y="1844675"/>
            <a:ext cx="2879725" cy="3724275"/>
          </a:xfrm>
          <a:prstGeom prst="rect">
            <a:avLst/>
          </a:prstGeom>
          <a:noFill/>
          <a:ln w="9525">
            <a:noFill/>
            <a:miter lim="800000"/>
            <a:headEnd/>
            <a:tailEnd/>
          </a:ln>
        </p:spPr>
        <p:txBody>
          <a:bodyPr>
            <a:spAutoFit/>
          </a:bodyPr>
          <a:lstStyle/>
          <a:p>
            <a:r>
              <a:rPr lang="de-DE" sz="1800">
                <a:solidFill>
                  <a:schemeClr val="tx1"/>
                </a:solidFill>
              </a:rPr>
              <a:t>Glaciers 10 to 18 are maritime and located at relatively low altitudes. The air can be mild and moist.  Therefore, melting by latent and sensible heat flow is at least as important as melting by solar radiation. </a:t>
            </a:r>
          </a:p>
          <a:p>
            <a:endParaRPr lang="de-DE" sz="1800">
              <a:solidFill>
                <a:schemeClr val="tx1"/>
              </a:solidFill>
            </a:endParaRPr>
          </a:p>
          <a:p>
            <a:r>
              <a:rPr lang="de-DE" sz="1800">
                <a:solidFill>
                  <a:schemeClr val="tx1"/>
                </a:solidFill>
              </a:rPr>
              <a:t>The energy balance of a glacier is highly dependent  on its location.</a:t>
            </a:r>
            <a:r>
              <a:rPr lang="de-DE" sz="200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feld 1"/>
          <p:cNvSpPr txBox="1">
            <a:spLocks noChangeArrowheads="1"/>
          </p:cNvSpPr>
          <p:nvPr/>
        </p:nvSpPr>
        <p:spPr bwMode="auto">
          <a:xfrm>
            <a:off x="323850" y="404813"/>
            <a:ext cx="6985000" cy="400050"/>
          </a:xfrm>
          <a:prstGeom prst="rect">
            <a:avLst/>
          </a:prstGeom>
          <a:noFill/>
          <a:ln w="9525">
            <a:noFill/>
            <a:miter lim="800000"/>
            <a:headEnd/>
            <a:tailEnd/>
          </a:ln>
        </p:spPr>
        <p:txBody>
          <a:bodyPr>
            <a:spAutoFit/>
          </a:bodyPr>
          <a:lstStyle/>
          <a:p>
            <a:r>
              <a:rPr lang="de-DE" sz="2000" i="1"/>
              <a:t>And finally, back to our initial question…</a:t>
            </a:r>
          </a:p>
        </p:txBody>
      </p:sp>
      <p:sp>
        <p:nvSpPr>
          <p:cNvPr id="32771" name="Textfeld 2"/>
          <p:cNvSpPr txBox="1">
            <a:spLocks noChangeArrowheads="1"/>
          </p:cNvSpPr>
          <p:nvPr/>
        </p:nvSpPr>
        <p:spPr bwMode="auto">
          <a:xfrm>
            <a:off x="1042988" y="1044575"/>
            <a:ext cx="6624637" cy="584200"/>
          </a:xfrm>
          <a:prstGeom prst="rect">
            <a:avLst/>
          </a:prstGeom>
          <a:noFill/>
          <a:ln w="9525">
            <a:noFill/>
            <a:miter lim="800000"/>
            <a:headEnd/>
            <a:tailEnd/>
          </a:ln>
        </p:spPr>
        <p:txBody>
          <a:bodyPr>
            <a:spAutoFit/>
          </a:bodyPr>
          <a:lstStyle/>
          <a:p>
            <a:pPr algn="ctr"/>
            <a:r>
              <a:rPr lang="de-DE" sz="3200"/>
              <a:t>Does a glacier melt at night?</a:t>
            </a:r>
            <a:endParaRPr lang="de-DE" sz="2000"/>
          </a:p>
        </p:txBody>
      </p:sp>
      <p:sp>
        <p:nvSpPr>
          <p:cNvPr id="4" name="Textfeld 3"/>
          <p:cNvSpPr txBox="1">
            <a:spLocks noChangeArrowheads="1"/>
          </p:cNvSpPr>
          <p:nvPr/>
        </p:nvSpPr>
        <p:spPr bwMode="auto">
          <a:xfrm>
            <a:off x="684213" y="1836738"/>
            <a:ext cx="7775575" cy="4710112"/>
          </a:xfrm>
          <a:prstGeom prst="rect">
            <a:avLst/>
          </a:prstGeom>
          <a:noFill/>
          <a:ln w="9525">
            <a:noFill/>
            <a:miter lim="800000"/>
            <a:headEnd/>
            <a:tailEnd/>
          </a:ln>
        </p:spPr>
        <p:txBody>
          <a:bodyPr>
            <a:spAutoFit/>
          </a:bodyPr>
          <a:lstStyle/>
          <a:p>
            <a:r>
              <a:rPr lang="en-NZ" sz="2000"/>
              <a:t>Yes!  </a:t>
            </a:r>
          </a:p>
          <a:p>
            <a:endParaRPr lang="en-NZ" sz="2000"/>
          </a:p>
          <a:p>
            <a:r>
              <a:rPr lang="en-NZ" sz="2000"/>
              <a:t>There is surface melt also at night.</a:t>
            </a:r>
          </a:p>
          <a:p>
            <a:endParaRPr lang="en-NZ" sz="2000"/>
          </a:p>
          <a:p>
            <a:r>
              <a:rPr lang="en-NZ" sz="2000"/>
              <a:t>This surface melt is caused by latent and sensible heat flow and independent of the sun shining.</a:t>
            </a:r>
          </a:p>
          <a:p>
            <a:endParaRPr lang="en-NZ" sz="2000"/>
          </a:p>
          <a:p>
            <a:r>
              <a:rPr lang="en-NZ" sz="2000"/>
              <a:t>This surface melt at night is most likely expected at maritime glaciers near the coast where the air temperatures (also at night) are mild and the air is usually moist. </a:t>
            </a:r>
          </a:p>
          <a:p>
            <a:endParaRPr lang="en-NZ" sz="2000"/>
          </a:p>
          <a:p>
            <a:r>
              <a:rPr lang="en-NZ" sz="2000"/>
              <a:t>In New Zealand, Franz Josef Glacier and Fox Glacier at the West Coast are good examples of those type of glaciers.</a:t>
            </a:r>
          </a:p>
          <a:p>
            <a:endParaRPr lang="en-NZ" sz="2000"/>
          </a:p>
          <a:p>
            <a:endParaRPr lang="en-NZ"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linds(horizontal)">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5"/>
          <p:cNvSpPr txBox="1">
            <a:spLocks noChangeArrowheads="1"/>
          </p:cNvSpPr>
          <p:nvPr/>
        </p:nvSpPr>
        <p:spPr bwMode="auto">
          <a:xfrm>
            <a:off x="827088" y="5578475"/>
            <a:ext cx="3529012" cy="803275"/>
          </a:xfrm>
          <a:prstGeom prst="rect">
            <a:avLst/>
          </a:prstGeom>
          <a:noFill/>
          <a:ln w="9525">
            <a:noFill/>
            <a:miter lim="800000"/>
            <a:headEnd/>
            <a:tailEnd/>
          </a:ln>
        </p:spPr>
        <p:txBody>
          <a:bodyPr>
            <a:spAutoFit/>
          </a:bodyPr>
          <a:lstStyle/>
          <a:p>
            <a:pPr algn="ctr">
              <a:spcBef>
                <a:spcPct val="50000"/>
              </a:spcBef>
            </a:pPr>
            <a:r>
              <a:rPr lang="de-DE" sz="1400" i="1">
                <a:solidFill>
                  <a:srgbClr val="FF9900"/>
                </a:solidFill>
              </a:rPr>
              <a:t>Dr. Stefan Winkler</a:t>
            </a:r>
          </a:p>
          <a:p>
            <a:pPr algn="ctr">
              <a:spcBef>
                <a:spcPct val="15000"/>
              </a:spcBef>
            </a:pPr>
            <a:r>
              <a:rPr lang="de-DE" sz="1400" i="1"/>
              <a:t>Department of Geological Sciences</a:t>
            </a:r>
          </a:p>
          <a:p>
            <a:pPr algn="ctr">
              <a:spcBef>
                <a:spcPct val="15000"/>
              </a:spcBef>
            </a:pPr>
            <a:r>
              <a:rPr lang="de-DE" sz="1400" i="1"/>
              <a:t>University of Canterbnury</a:t>
            </a:r>
          </a:p>
        </p:txBody>
      </p:sp>
      <p:pic>
        <p:nvPicPr>
          <p:cNvPr id="16387" name="Picture 13" descr="dia_26158_a"/>
          <p:cNvPicPr>
            <a:picLocks noChangeAspect="1" noChangeArrowheads="1"/>
          </p:cNvPicPr>
          <p:nvPr/>
        </p:nvPicPr>
        <p:blipFill>
          <a:blip r:embed="rId3" cstate="print"/>
          <a:srcRect/>
          <a:stretch>
            <a:fillRect/>
          </a:stretch>
        </p:blipFill>
        <p:spPr bwMode="auto">
          <a:xfrm>
            <a:off x="538163" y="1941513"/>
            <a:ext cx="4394200" cy="2927350"/>
          </a:xfrm>
          <a:prstGeom prst="rect">
            <a:avLst/>
          </a:prstGeom>
          <a:noFill/>
          <a:ln w="9525">
            <a:noFill/>
            <a:miter lim="800000"/>
            <a:headEnd/>
            <a:tailEnd/>
          </a:ln>
        </p:spPr>
      </p:pic>
      <p:sp>
        <p:nvSpPr>
          <p:cNvPr id="16388" name="Textfeld 14"/>
          <p:cNvSpPr txBox="1">
            <a:spLocks noChangeArrowheads="1"/>
          </p:cNvSpPr>
          <p:nvPr/>
        </p:nvSpPr>
        <p:spPr bwMode="auto">
          <a:xfrm>
            <a:off x="2843213" y="4868863"/>
            <a:ext cx="2376487" cy="246062"/>
          </a:xfrm>
          <a:prstGeom prst="rect">
            <a:avLst/>
          </a:prstGeom>
          <a:noFill/>
          <a:ln w="9525">
            <a:noFill/>
            <a:miter lim="800000"/>
            <a:headEnd/>
            <a:tailEnd/>
          </a:ln>
        </p:spPr>
        <p:txBody>
          <a:bodyPr>
            <a:spAutoFit/>
          </a:bodyPr>
          <a:lstStyle/>
          <a:p>
            <a:r>
              <a:rPr lang="de-DE" sz="1000" i="1"/>
              <a:t>Hooker Glacier and Mt Cook/Aoraki</a:t>
            </a:r>
          </a:p>
        </p:txBody>
      </p:sp>
      <p:sp>
        <p:nvSpPr>
          <p:cNvPr id="16389" name="Textfeld 15"/>
          <p:cNvSpPr txBox="1">
            <a:spLocks noChangeArrowheads="1"/>
          </p:cNvSpPr>
          <p:nvPr/>
        </p:nvSpPr>
        <p:spPr bwMode="auto">
          <a:xfrm>
            <a:off x="5076825" y="2157413"/>
            <a:ext cx="3527425" cy="3154362"/>
          </a:xfrm>
          <a:prstGeom prst="rect">
            <a:avLst/>
          </a:prstGeom>
          <a:noFill/>
          <a:ln w="9525">
            <a:noFill/>
            <a:miter lim="800000"/>
            <a:headEnd/>
            <a:tailEnd/>
          </a:ln>
        </p:spPr>
        <p:txBody>
          <a:bodyPr>
            <a:spAutoFit/>
          </a:bodyPr>
          <a:lstStyle/>
          <a:p>
            <a:endParaRPr lang="de-DE" sz="1800"/>
          </a:p>
          <a:p>
            <a:r>
              <a:rPr lang="de-DE" sz="2400"/>
              <a:t>Does a glacier melt      at night? </a:t>
            </a:r>
          </a:p>
          <a:p>
            <a:pPr>
              <a:spcBef>
                <a:spcPts val="600"/>
              </a:spcBef>
            </a:pPr>
            <a:endParaRPr lang="de-DE"/>
          </a:p>
          <a:p>
            <a:pPr>
              <a:spcBef>
                <a:spcPts val="600"/>
              </a:spcBef>
            </a:pPr>
            <a:endParaRPr lang="de-DE"/>
          </a:p>
          <a:p>
            <a:pPr>
              <a:spcBef>
                <a:spcPts val="600"/>
              </a:spcBef>
            </a:pPr>
            <a:r>
              <a:rPr lang="de-DE"/>
              <a:t>(Energy balance of glaciers)</a:t>
            </a:r>
          </a:p>
          <a:p>
            <a:pPr>
              <a:spcBef>
                <a:spcPts val="1200"/>
              </a:spcBef>
            </a:pPr>
            <a:endParaRPr lang="de-DE" sz="1400" i="1"/>
          </a:p>
          <a:p>
            <a:pPr>
              <a:spcBef>
                <a:spcPts val="600"/>
              </a:spcBef>
            </a:pPr>
            <a:endParaRPr lang="de-DE" sz="1800"/>
          </a:p>
          <a:p>
            <a:pPr>
              <a:spcBef>
                <a:spcPts val="600"/>
              </a:spcBef>
            </a:pPr>
            <a:endParaRPr lang="de-DE" sz="1800"/>
          </a:p>
        </p:txBody>
      </p:sp>
      <p:sp>
        <p:nvSpPr>
          <p:cNvPr id="16390" name="Abgerundetes Rechteck 16"/>
          <p:cNvSpPr>
            <a:spLocks noChangeArrowheads="1"/>
          </p:cNvSpPr>
          <p:nvPr/>
        </p:nvSpPr>
        <p:spPr bwMode="auto">
          <a:xfrm>
            <a:off x="5076825" y="2133600"/>
            <a:ext cx="2808288" cy="1582738"/>
          </a:xfrm>
          <a:prstGeom prst="roundRect">
            <a:avLst>
              <a:gd name="adj" fmla="val 16667"/>
            </a:avLst>
          </a:prstGeom>
          <a:noFill/>
          <a:ln w="28575" algn="ctr">
            <a:solidFill>
              <a:srgbClr val="CCECFF"/>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feld 1"/>
          <p:cNvSpPr txBox="1">
            <a:spLocks noChangeArrowheads="1"/>
          </p:cNvSpPr>
          <p:nvPr/>
        </p:nvSpPr>
        <p:spPr bwMode="auto">
          <a:xfrm>
            <a:off x="1403350" y="2005013"/>
            <a:ext cx="6624638" cy="2522537"/>
          </a:xfrm>
          <a:prstGeom prst="rect">
            <a:avLst/>
          </a:prstGeom>
          <a:noFill/>
          <a:ln w="9525">
            <a:noFill/>
            <a:miter lim="800000"/>
            <a:headEnd/>
            <a:tailEnd/>
          </a:ln>
        </p:spPr>
        <p:txBody>
          <a:bodyPr>
            <a:spAutoFit/>
          </a:bodyPr>
          <a:lstStyle/>
          <a:p>
            <a:pPr algn="ctr"/>
            <a:r>
              <a:rPr lang="de-DE" sz="3200"/>
              <a:t>Does a glacier melt at night?</a:t>
            </a:r>
          </a:p>
          <a:p>
            <a:pPr algn="ctr"/>
            <a:endParaRPr lang="de-DE" sz="2800"/>
          </a:p>
          <a:p>
            <a:pPr algn="ctr"/>
            <a:r>
              <a:rPr lang="de-DE" sz="2000" i="1"/>
              <a:t>or</a:t>
            </a:r>
          </a:p>
          <a:p>
            <a:endParaRPr lang="de-DE" sz="2800"/>
          </a:p>
          <a:p>
            <a:pPr algn="ctr"/>
            <a:r>
              <a:rPr lang="de-DE" sz="2000"/>
              <a:t>What makes the glacier melt?</a:t>
            </a:r>
          </a:p>
          <a:p>
            <a:pPr algn="ctr">
              <a:lnSpc>
                <a:spcPct val="150000"/>
              </a:lnSpc>
            </a:pPr>
            <a:r>
              <a:rPr lang="de-DE" sz="2000"/>
              <a:t>(Energy balance of glaciers)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Grafik 1" descr="dia_41346a.jpg"/>
          <p:cNvPicPr>
            <a:picLocks noChangeAspect="1"/>
          </p:cNvPicPr>
          <p:nvPr/>
        </p:nvPicPr>
        <p:blipFill>
          <a:blip r:embed="rId3" cstate="print"/>
          <a:srcRect/>
          <a:stretch>
            <a:fillRect/>
          </a:stretch>
        </p:blipFill>
        <p:spPr bwMode="auto">
          <a:xfrm>
            <a:off x="0" y="2205038"/>
            <a:ext cx="2743200" cy="4114800"/>
          </a:xfrm>
          <a:prstGeom prst="rect">
            <a:avLst/>
          </a:prstGeom>
          <a:noFill/>
          <a:ln w="9525">
            <a:noFill/>
            <a:miter lim="800000"/>
            <a:headEnd/>
            <a:tailEnd/>
          </a:ln>
        </p:spPr>
      </p:pic>
      <p:pic>
        <p:nvPicPr>
          <p:cNvPr id="18435" name="Grafik 2" descr="dia_41337a.jpg"/>
          <p:cNvPicPr>
            <a:picLocks noChangeAspect="1"/>
          </p:cNvPicPr>
          <p:nvPr/>
        </p:nvPicPr>
        <p:blipFill>
          <a:blip r:embed="rId4" cstate="print"/>
          <a:srcRect/>
          <a:stretch>
            <a:fillRect/>
          </a:stretch>
        </p:blipFill>
        <p:spPr bwMode="auto">
          <a:xfrm>
            <a:off x="2771775" y="3573463"/>
            <a:ext cx="4114800" cy="2743200"/>
          </a:xfrm>
          <a:prstGeom prst="rect">
            <a:avLst/>
          </a:prstGeom>
          <a:noFill/>
          <a:ln w="9525">
            <a:noFill/>
            <a:miter lim="800000"/>
            <a:headEnd/>
            <a:tailEnd/>
          </a:ln>
        </p:spPr>
      </p:pic>
      <p:pic>
        <p:nvPicPr>
          <p:cNvPr id="18436" name="Grafik 3" descr="dia_41338a.jpg"/>
          <p:cNvPicPr>
            <a:picLocks noChangeAspect="1"/>
          </p:cNvPicPr>
          <p:nvPr/>
        </p:nvPicPr>
        <p:blipFill>
          <a:blip r:embed="rId5" cstate="print"/>
          <a:srcRect/>
          <a:stretch>
            <a:fillRect/>
          </a:stretch>
        </p:blipFill>
        <p:spPr bwMode="auto">
          <a:xfrm>
            <a:off x="2771775" y="280988"/>
            <a:ext cx="4937125" cy="3292475"/>
          </a:xfrm>
          <a:prstGeom prst="rect">
            <a:avLst/>
          </a:prstGeom>
          <a:noFill/>
          <a:ln w="9525">
            <a:noFill/>
            <a:miter lim="800000"/>
            <a:headEnd/>
            <a:tailEnd/>
          </a:ln>
        </p:spPr>
      </p:pic>
      <p:sp>
        <p:nvSpPr>
          <p:cNvPr id="18437" name="Textfeld 4"/>
          <p:cNvSpPr txBox="1">
            <a:spLocks noChangeArrowheads="1"/>
          </p:cNvSpPr>
          <p:nvPr/>
        </p:nvSpPr>
        <p:spPr bwMode="auto">
          <a:xfrm>
            <a:off x="6875463" y="3573463"/>
            <a:ext cx="2268537" cy="2184400"/>
          </a:xfrm>
          <a:prstGeom prst="rect">
            <a:avLst/>
          </a:prstGeom>
          <a:noFill/>
          <a:ln w="9525">
            <a:noFill/>
            <a:miter lim="800000"/>
            <a:headEnd/>
            <a:tailEnd/>
          </a:ln>
        </p:spPr>
        <p:txBody>
          <a:bodyPr>
            <a:spAutoFit/>
          </a:bodyPr>
          <a:lstStyle/>
          <a:p>
            <a:r>
              <a:rPr lang="en-NZ" sz="1400"/>
              <a:t>Surface melting on the lower glacier tongue of Franz Josef Glacier in Mid-November</a:t>
            </a:r>
          </a:p>
          <a:p>
            <a:pPr>
              <a:spcBef>
                <a:spcPts val="1200"/>
              </a:spcBef>
            </a:pPr>
            <a:r>
              <a:rPr lang="en-NZ" sz="1400"/>
              <a:t>Small streams often end in holes (called “moulins”) that connect to melt water channels inside the glacier </a:t>
            </a:r>
          </a:p>
        </p:txBody>
      </p:sp>
      <p:sp>
        <p:nvSpPr>
          <p:cNvPr id="18438" name="Textfeld 5"/>
          <p:cNvSpPr txBox="1">
            <a:spLocks noChangeArrowheads="1"/>
          </p:cNvSpPr>
          <p:nvPr/>
        </p:nvSpPr>
        <p:spPr bwMode="auto">
          <a:xfrm>
            <a:off x="107950" y="260350"/>
            <a:ext cx="2520950" cy="1846263"/>
          </a:xfrm>
          <a:prstGeom prst="rect">
            <a:avLst/>
          </a:prstGeom>
          <a:noFill/>
          <a:ln w="9525">
            <a:noFill/>
            <a:miter lim="800000"/>
            <a:headEnd/>
            <a:tailEnd/>
          </a:ln>
        </p:spPr>
        <p:txBody>
          <a:bodyPr>
            <a:spAutoFit/>
          </a:bodyPr>
          <a:lstStyle/>
          <a:p>
            <a:r>
              <a:rPr lang="de-DE"/>
              <a:t>There is always surface melt of snow and ice on the lower parts of a glacier</a:t>
            </a:r>
            <a:r>
              <a:rPr lang="de-DE" sz="2000"/>
              <a:t> </a:t>
            </a:r>
          </a:p>
          <a:p>
            <a:pPr>
              <a:spcBef>
                <a:spcPts val="1200"/>
              </a:spcBef>
            </a:pPr>
            <a:r>
              <a:rPr lang="de-DE" i="1"/>
              <a:t>(except sometimes  during winter)</a:t>
            </a:r>
            <a:r>
              <a:rPr lang="de-DE" sz="2000" i="1"/>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feld 1"/>
          <p:cNvSpPr txBox="1">
            <a:spLocks noChangeArrowheads="1"/>
          </p:cNvSpPr>
          <p:nvPr/>
        </p:nvSpPr>
        <p:spPr bwMode="auto">
          <a:xfrm>
            <a:off x="900113" y="836613"/>
            <a:ext cx="7200900" cy="1200150"/>
          </a:xfrm>
          <a:prstGeom prst="rect">
            <a:avLst/>
          </a:prstGeom>
          <a:noFill/>
          <a:ln w="9525">
            <a:noFill/>
            <a:miter lim="800000"/>
            <a:headEnd/>
            <a:tailEnd/>
          </a:ln>
        </p:spPr>
        <p:txBody>
          <a:bodyPr>
            <a:spAutoFit/>
          </a:bodyPr>
          <a:lstStyle/>
          <a:p>
            <a:pPr algn="ctr"/>
            <a:r>
              <a:rPr lang="de-DE" sz="2400"/>
              <a:t>But does the glacier also melt at night?</a:t>
            </a:r>
          </a:p>
          <a:p>
            <a:pPr algn="ctr"/>
            <a:endParaRPr lang="de-DE" sz="2400"/>
          </a:p>
          <a:p>
            <a:pPr algn="ctr"/>
            <a:r>
              <a:rPr lang="de-DE" sz="2400"/>
              <a:t>Yes </a:t>
            </a:r>
            <a:r>
              <a:rPr lang="de-DE" sz="1800" i="1"/>
              <a:t>or</a:t>
            </a:r>
            <a:r>
              <a:rPr lang="de-DE" sz="2400"/>
              <a:t> NO</a:t>
            </a:r>
          </a:p>
        </p:txBody>
      </p:sp>
      <p:sp>
        <p:nvSpPr>
          <p:cNvPr id="3" name="Textfeld 2"/>
          <p:cNvSpPr txBox="1">
            <a:spLocks noChangeArrowheads="1"/>
          </p:cNvSpPr>
          <p:nvPr/>
        </p:nvSpPr>
        <p:spPr bwMode="auto">
          <a:xfrm>
            <a:off x="1116013" y="2636838"/>
            <a:ext cx="7416800" cy="1631950"/>
          </a:xfrm>
          <a:prstGeom prst="rect">
            <a:avLst/>
          </a:prstGeom>
          <a:noFill/>
          <a:ln w="9525">
            <a:noFill/>
            <a:miter lim="800000"/>
            <a:headEnd/>
            <a:tailEnd/>
          </a:ln>
        </p:spPr>
        <p:txBody>
          <a:bodyPr>
            <a:spAutoFit/>
          </a:bodyPr>
          <a:lstStyle/>
          <a:p>
            <a:r>
              <a:rPr lang="de-DE" sz="2000" i="1">
                <a:solidFill>
                  <a:srgbClr val="00B0F0"/>
                </a:solidFill>
              </a:rPr>
              <a:t>Make your decision!</a:t>
            </a:r>
          </a:p>
          <a:p>
            <a:endParaRPr lang="de-DE" sz="2000" i="1">
              <a:solidFill>
                <a:srgbClr val="00B0F0"/>
              </a:solidFill>
            </a:endParaRPr>
          </a:p>
          <a:p>
            <a:r>
              <a:rPr lang="de-DE" sz="2000" i="1">
                <a:solidFill>
                  <a:srgbClr val="00B0F0"/>
                </a:solidFill>
              </a:rPr>
              <a:t>Explain your decision!</a:t>
            </a:r>
          </a:p>
          <a:p>
            <a:endParaRPr lang="de-DE" sz="2000" i="1">
              <a:solidFill>
                <a:srgbClr val="00B0F0"/>
              </a:solidFill>
            </a:endParaRPr>
          </a:p>
          <a:p>
            <a:r>
              <a:rPr lang="de-DE" sz="2000" i="1">
                <a:solidFill>
                  <a:srgbClr val="00B0F0"/>
                </a:solidFill>
              </a:rPr>
              <a:t>Discuss it with your neighbour or in your group.</a:t>
            </a:r>
          </a:p>
        </p:txBody>
      </p:sp>
      <p:sp>
        <p:nvSpPr>
          <p:cNvPr id="4" name="Textfeld 3"/>
          <p:cNvSpPr txBox="1">
            <a:spLocks noChangeArrowheads="1"/>
          </p:cNvSpPr>
          <p:nvPr/>
        </p:nvSpPr>
        <p:spPr bwMode="auto">
          <a:xfrm>
            <a:off x="1908175" y="4541838"/>
            <a:ext cx="5472113" cy="400050"/>
          </a:xfrm>
          <a:prstGeom prst="rect">
            <a:avLst/>
          </a:prstGeom>
          <a:noFill/>
          <a:ln w="9525">
            <a:noFill/>
            <a:miter lim="800000"/>
            <a:headEnd/>
            <a:tailEnd/>
          </a:ln>
        </p:spPr>
        <p:txBody>
          <a:bodyPr>
            <a:spAutoFit/>
          </a:bodyPr>
          <a:lstStyle/>
          <a:p>
            <a:pPr algn="ctr"/>
            <a:r>
              <a:rPr lang="de-DE" sz="2000"/>
              <a:t>Ready for the correct answer?</a:t>
            </a:r>
          </a:p>
        </p:txBody>
      </p:sp>
      <p:sp>
        <p:nvSpPr>
          <p:cNvPr id="5" name="Rechteck 4"/>
          <p:cNvSpPr>
            <a:spLocks noChangeArrowheads="1"/>
          </p:cNvSpPr>
          <p:nvPr/>
        </p:nvSpPr>
        <p:spPr bwMode="auto">
          <a:xfrm>
            <a:off x="4356100" y="1557338"/>
            <a:ext cx="936625" cy="576262"/>
          </a:xfrm>
          <a:prstGeom prst="rect">
            <a:avLst/>
          </a:prstGeom>
          <a:solidFill>
            <a:srgbClr val="000014"/>
          </a:solidFill>
          <a:ln w="9525" algn="ctr">
            <a:solidFill>
              <a:schemeClr val="tx1"/>
            </a:solidFill>
            <a:round/>
            <a:headEnd/>
            <a:tailEnd/>
          </a:ln>
        </p:spPr>
        <p:txBody>
          <a:bodyPr/>
          <a:lstStyle/>
          <a:p>
            <a:endParaRPr lang="en-US"/>
          </a:p>
        </p:txBody>
      </p:sp>
      <p:sp>
        <p:nvSpPr>
          <p:cNvPr id="6" name="Textfeld 5"/>
          <p:cNvSpPr txBox="1">
            <a:spLocks noChangeArrowheads="1"/>
          </p:cNvSpPr>
          <p:nvPr/>
        </p:nvSpPr>
        <p:spPr bwMode="auto">
          <a:xfrm>
            <a:off x="1187450" y="5300663"/>
            <a:ext cx="7200900" cy="400050"/>
          </a:xfrm>
          <a:prstGeom prst="rect">
            <a:avLst/>
          </a:prstGeom>
          <a:noFill/>
          <a:ln w="9525">
            <a:noFill/>
            <a:miter lim="800000"/>
            <a:headEnd/>
            <a:tailEnd/>
          </a:ln>
        </p:spPr>
        <p:txBody>
          <a:bodyPr>
            <a:spAutoFit/>
          </a:bodyPr>
          <a:lstStyle/>
          <a:p>
            <a:r>
              <a:rPr lang="en-NZ" sz="2000"/>
              <a:t>Surprised?  O.K., let’s learn what makes a glacier melt at all!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2000"/>
                                        <p:tgtEl>
                                          <p:spTgt spid="3">
                                            <p:txEl>
                                              <p:pRg st="0" end="0"/>
                                            </p:txEl>
                                          </p:spTgt>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2000"/>
                                        <p:tgtEl>
                                          <p:spTgt spid="3">
                                            <p:txEl>
                                              <p:pRg st="2" end="2"/>
                                            </p:txEl>
                                          </p:spTgt>
                                        </p:tgtEl>
                                      </p:cBhvr>
                                    </p:animEffect>
                                  </p:childTnLst>
                                </p:cTn>
                              </p:par>
                            </p:childTnLst>
                          </p:cTn>
                        </p:par>
                        <p:par>
                          <p:cTn id="12" fill="hold">
                            <p:stCondLst>
                              <p:cond delay="4000"/>
                            </p:stCondLst>
                            <p:childTnLst>
                              <p:par>
                                <p:cTn id="13" presetID="3" presetClass="entr" presetSubtype="1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linds(horizontal)">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3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Grafik 1" descr="dia_41338a.jpg"/>
          <p:cNvPicPr>
            <a:picLocks noChangeAspect="1"/>
          </p:cNvPicPr>
          <p:nvPr/>
        </p:nvPicPr>
        <p:blipFill>
          <a:blip r:embed="rId2" cstate="print"/>
          <a:srcRect/>
          <a:stretch>
            <a:fillRect/>
          </a:stretch>
        </p:blipFill>
        <p:spPr bwMode="auto">
          <a:xfrm>
            <a:off x="3059113" y="3068638"/>
            <a:ext cx="4321175" cy="2879725"/>
          </a:xfrm>
          <a:prstGeom prst="rect">
            <a:avLst/>
          </a:prstGeom>
          <a:noFill/>
          <a:ln w="9525">
            <a:noFill/>
            <a:miter lim="800000"/>
            <a:headEnd/>
            <a:tailEnd/>
          </a:ln>
        </p:spPr>
      </p:pic>
      <p:pic>
        <p:nvPicPr>
          <p:cNvPr id="20483" name="Grafik 2" descr="abb_1_2 Kopie.jpg"/>
          <p:cNvPicPr>
            <a:picLocks noChangeAspect="1"/>
          </p:cNvPicPr>
          <p:nvPr/>
        </p:nvPicPr>
        <p:blipFill>
          <a:blip r:embed="rId3" cstate="print"/>
          <a:srcRect/>
          <a:stretch>
            <a:fillRect/>
          </a:stretch>
        </p:blipFill>
        <p:spPr bwMode="auto">
          <a:xfrm>
            <a:off x="323850" y="528638"/>
            <a:ext cx="2487613" cy="2395537"/>
          </a:xfrm>
          <a:prstGeom prst="rect">
            <a:avLst/>
          </a:prstGeom>
          <a:noFill/>
          <a:ln w="9525">
            <a:noFill/>
            <a:miter lim="800000"/>
            <a:headEnd/>
            <a:tailEnd/>
          </a:ln>
        </p:spPr>
      </p:pic>
      <p:cxnSp>
        <p:nvCxnSpPr>
          <p:cNvPr id="20484" name="Gerade Verbindung mit Pfeil 4"/>
          <p:cNvCxnSpPr>
            <a:cxnSpLocks noChangeShapeType="1"/>
          </p:cNvCxnSpPr>
          <p:nvPr/>
        </p:nvCxnSpPr>
        <p:spPr bwMode="auto">
          <a:xfrm>
            <a:off x="2627313" y="2060575"/>
            <a:ext cx="1368425" cy="1296988"/>
          </a:xfrm>
          <a:prstGeom prst="straightConnector1">
            <a:avLst/>
          </a:prstGeom>
          <a:noFill/>
          <a:ln w="38100" algn="ctr">
            <a:solidFill>
              <a:srgbClr val="00B0F0"/>
            </a:solidFill>
            <a:round/>
            <a:headEnd/>
            <a:tailEnd type="arrow" w="med" len="med"/>
          </a:ln>
        </p:spPr>
      </p:cxnSp>
      <p:sp>
        <p:nvSpPr>
          <p:cNvPr id="20485" name="Textfeld 5"/>
          <p:cNvSpPr txBox="1">
            <a:spLocks noChangeArrowheads="1"/>
          </p:cNvSpPr>
          <p:nvPr/>
        </p:nvSpPr>
        <p:spPr bwMode="auto">
          <a:xfrm>
            <a:off x="3492500" y="1149350"/>
            <a:ext cx="5040313" cy="1631950"/>
          </a:xfrm>
          <a:prstGeom prst="rect">
            <a:avLst/>
          </a:prstGeom>
          <a:noFill/>
          <a:ln w="9525">
            <a:noFill/>
            <a:miter lim="800000"/>
            <a:headEnd/>
            <a:tailEnd/>
          </a:ln>
        </p:spPr>
        <p:txBody>
          <a:bodyPr>
            <a:spAutoFit/>
          </a:bodyPr>
          <a:lstStyle/>
          <a:p>
            <a:r>
              <a:rPr lang="en-NZ" sz="2000"/>
              <a:t>A glacier can be seen as an Input-Output-System. Input mainly is snow. This snow is over many years transformed into ice. Output is meltwater produced by the melt of snow and ice.  </a:t>
            </a:r>
          </a:p>
        </p:txBody>
      </p:sp>
      <p:sp>
        <p:nvSpPr>
          <p:cNvPr id="20486" name="Textfeld 6"/>
          <p:cNvSpPr txBox="1">
            <a:spLocks noChangeArrowheads="1"/>
          </p:cNvSpPr>
          <p:nvPr/>
        </p:nvSpPr>
        <p:spPr bwMode="auto">
          <a:xfrm>
            <a:off x="250825" y="3213100"/>
            <a:ext cx="2520950" cy="3170238"/>
          </a:xfrm>
          <a:prstGeom prst="rect">
            <a:avLst/>
          </a:prstGeom>
          <a:noFill/>
          <a:ln w="9525">
            <a:noFill/>
            <a:miter lim="800000"/>
            <a:headEnd/>
            <a:tailEnd/>
          </a:ln>
        </p:spPr>
        <p:txBody>
          <a:bodyPr>
            <a:spAutoFit/>
          </a:bodyPr>
          <a:lstStyle/>
          <a:p>
            <a:r>
              <a:rPr lang="en-NZ" sz="2000"/>
              <a:t>Here, we only want to consider the output - the melting of snow and ice. This mainly happens on the lower part of a glacier. Scientists call the mass loss of a glacier in general “ablation“.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rafik 1" descr="dia_41338a.jpg"/>
          <p:cNvPicPr>
            <a:picLocks noChangeAspect="1"/>
          </p:cNvPicPr>
          <p:nvPr/>
        </p:nvPicPr>
        <p:blipFill>
          <a:blip r:embed="rId2" cstate="print"/>
          <a:srcRect/>
          <a:stretch>
            <a:fillRect/>
          </a:stretch>
        </p:blipFill>
        <p:spPr bwMode="auto">
          <a:xfrm>
            <a:off x="1835150" y="2708275"/>
            <a:ext cx="5545138" cy="3697288"/>
          </a:xfrm>
          <a:prstGeom prst="rect">
            <a:avLst/>
          </a:prstGeom>
          <a:noFill/>
          <a:ln w="9525">
            <a:noFill/>
            <a:miter lim="800000"/>
            <a:headEnd/>
            <a:tailEnd/>
          </a:ln>
        </p:spPr>
      </p:pic>
      <p:pic>
        <p:nvPicPr>
          <p:cNvPr id="21507" name="Grafik 2" descr="sun.jpg"/>
          <p:cNvPicPr>
            <a:picLocks noChangeAspect="1"/>
          </p:cNvPicPr>
          <p:nvPr/>
        </p:nvPicPr>
        <p:blipFill>
          <a:blip r:embed="rId3" cstate="print"/>
          <a:srcRect/>
          <a:stretch>
            <a:fillRect/>
          </a:stretch>
        </p:blipFill>
        <p:spPr bwMode="auto">
          <a:xfrm>
            <a:off x="250825" y="476250"/>
            <a:ext cx="1368425" cy="1236663"/>
          </a:xfrm>
          <a:prstGeom prst="rect">
            <a:avLst/>
          </a:prstGeom>
          <a:noFill/>
          <a:ln w="9525">
            <a:noFill/>
            <a:miter lim="800000"/>
            <a:headEnd/>
            <a:tailEnd/>
          </a:ln>
        </p:spPr>
      </p:pic>
      <p:sp>
        <p:nvSpPr>
          <p:cNvPr id="21508" name="Textfeld 3"/>
          <p:cNvSpPr txBox="1">
            <a:spLocks noChangeArrowheads="1"/>
          </p:cNvSpPr>
          <p:nvPr/>
        </p:nvSpPr>
        <p:spPr bwMode="auto">
          <a:xfrm>
            <a:off x="1979613" y="620713"/>
            <a:ext cx="5113337" cy="1631950"/>
          </a:xfrm>
          <a:prstGeom prst="rect">
            <a:avLst/>
          </a:prstGeom>
          <a:noFill/>
          <a:ln w="9525">
            <a:noFill/>
            <a:miter lim="800000"/>
            <a:headEnd/>
            <a:tailEnd/>
          </a:ln>
        </p:spPr>
        <p:txBody>
          <a:bodyPr>
            <a:spAutoFit/>
          </a:bodyPr>
          <a:lstStyle/>
          <a:p>
            <a:pPr algn="just"/>
            <a:r>
              <a:rPr lang="en-NZ" sz="2000"/>
              <a:t>The sun (its radiation) is responsible for most of the melting. But as glaciers also melt at night, there must be other reasons! </a:t>
            </a:r>
          </a:p>
          <a:p>
            <a:pPr algn="just"/>
            <a:endParaRPr lang="en-NZ" sz="2000"/>
          </a:p>
          <a:p>
            <a:pPr algn="just"/>
            <a:r>
              <a:rPr lang="en-NZ" sz="2000"/>
              <a:t>But first have a look at the evidence: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p:cNvGraphicFramePr/>
          <p:nvPr/>
        </p:nvGraphicFramePr>
        <p:xfrm>
          <a:off x="179513" y="1268760"/>
          <a:ext cx="8208912"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22531" name="Textfeld 3"/>
          <p:cNvSpPr txBox="1">
            <a:spLocks noChangeArrowheads="1"/>
          </p:cNvSpPr>
          <p:nvPr/>
        </p:nvSpPr>
        <p:spPr bwMode="auto">
          <a:xfrm>
            <a:off x="250825" y="417513"/>
            <a:ext cx="7416800" cy="708025"/>
          </a:xfrm>
          <a:prstGeom prst="rect">
            <a:avLst/>
          </a:prstGeom>
          <a:noFill/>
          <a:ln w="9525">
            <a:noFill/>
            <a:miter lim="800000"/>
            <a:headEnd/>
            <a:tailEnd/>
          </a:ln>
        </p:spPr>
        <p:txBody>
          <a:bodyPr>
            <a:spAutoFit/>
          </a:bodyPr>
          <a:lstStyle/>
          <a:p>
            <a:pPr algn="ctr"/>
            <a:r>
              <a:rPr lang="de-DE" sz="2000"/>
              <a:t>Measurements of surface melt (ablation) at several stakes on the lower surface of Franz Josef Glacier (07.11. to 09.11.2010)</a:t>
            </a:r>
          </a:p>
        </p:txBody>
      </p:sp>
      <p:sp>
        <p:nvSpPr>
          <p:cNvPr id="5" name="Textfeld 4"/>
          <p:cNvSpPr txBox="1">
            <a:spLocks noChangeArrowheads="1"/>
          </p:cNvSpPr>
          <p:nvPr/>
        </p:nvSpPr>
        <p:spPr bwMode="auto">
          <a:xfrm>
            <a:off x="250825" y="6092825"/>
            <a:ext cx="7632700" cy="400050"/>
          </a:xfrm>
          <a:prstGeom prst="rect">
            <a:avLst/>
          </a:prstGeom>
          <a:noFill/>
          <a:ln w="9525">
            <a:noFill/>
            <a:miter lim="800000"/>
            <a:headEnd/>
            <a:tailEnd/>
          </a:ln>
        </p:spPr>
        <p:txBody>
          <a:bodyPr>
            <a:spAutoFit/>
          </a:bodyPr>
          <a:lstStyle/>
          <a:p>
            <a:pPr algn="ctr"/>
            <a:r>
              <a:rPr lang="de-DE" sz="2000"/>
              <a:t>There is melting during the night (i.e. with no sun shining)!</a:t>
            </a:r>
          </a:p>
        </p:txBody>
      </p:sp>
      <p:sp>
        <p:nvSpPr>
          <p:cNvPr id="6" name="Textfeld 5"/>
          <p:cNvSpPr txBox="1">
            <a:spLocks noChangeArrowheads="1"/>
          </p:cNvSpPr>
          <p:nvPr/>
        </p:nvSpPr>
        <p:spPr bwMode="auto">
          <a:xfrm>
            <a:off x="1908175" y="2349500"/>
            <a:ext cx="4967288" cy="400050"/>
          </a:xfrm>
          <a:prstGeom prst="rect">
            <a:avLst/>
          </a:prstGeom>
          <a:noFill/>
          <a:ln w="9525">
            <a:noFill/>
            <a:miter lim="800000"/>
            <a:headEnd/>
            <a:tailEnd/>
          </a:ln>
        </p:spPr>
        <p:txBody>
          <a:bodyPr>
            <a:spAutoFit/>
          </a:bodyPr>
          <a:lstStyle/>
          <a:p>
            <a:pPr algn="ctr"/>
            <a:r>
              <a:rPr lang="de-DE" sz="2000" b="1">
                <a:solidFill>
                  <a:schemeClr val="tx1"/>
                </a:solidFill>
              </a:rPr>
              <a:t>What could be the reason?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rafik 1" descr="abb_4_13 engl Kopie.jpg"/>
          <p:cNvPicPr>
            <a:picLocks noChangeAspect="1"/>
          </p:cNvPicPr>
          <p:nvPr/>
        </p:nvPicPr>
        <p:blipFill>
          <a:blip r:embed="rId2" cstate="print"/>
          <a:srcRect/>
          <a:stretch>
            <a:fillRect/>
          </a:stretch>
        </p:blipFill>
        <p:spPr bwMode="auto">
          <a:xfrm>
            <a:off x="395288" y="908050"/>
            <a:ext cx="7416800" cy="4686300"/>
          </a:xfrm>
          <a:prstGeom prst="rect">
            <a:avLst/>
          </a:prstGeom>
          <a:noFill/>
          <a:ln w="9525">
            <a:noFill/>
            <a:miter lim="800000"/>
            <a:headEnd/>
            <a:tailEnd/>
          </a:ln>
        </p:spPr>
      </p:pic>
      <p:sp>
        <p:nvSpPr>
          <p:cNvPr id="23555" name="Textfeld 2"/>
          <p:cNvSpPr txBox="1">
            <a:spLocks noChangeArrowheads="1"/>
          </p:cNvSpPr>
          <p:nvPr/>
        </p:nvSpPr>
        <p:spPr bwMode="auto">
          <a:xfrm>
            <a:off x="395288" y="476250"/>
            <a:ext cx="7272337" cy="400050"/>
          </a:xfrm>
          <a:prstGeom prst="rect">
            <a:avLst/>
          </a:prstGeom>
          <a:noFill/>
          <a:ln w="9525">
            <a:noFill/>
            <a:miter lim="800000"/>
            <a:headEnd/>
            <a:tailEnd/>
          </a:ln>
        </p:spPr>
        <p:txBody>
          <a:bodyPr>
            <a:spAutoFit/>
          </a:bodyPr>
          <a:lstStyle/>
          <a:p>
            <a:r>
              <a:rPr lang="en-NZ" sz="2000"/>
              <a:t>The  “energy balance” of the glacier surface is not that simple:</a:t>
            </a:r>
          </a:p>
        </p:txBody>
      </p:sp>
      <p:sp>
        <p:nvSpPr>
          <p:cNvPr id="23556" name="Textfeld 3"/>
          <p:cNvSpPr txBox="1">
            <a:spLocks noChangeArrowheads="1"/>
          </p:cNvSpPr>
          <p:nvPr/>
        </p:nvSpPr>
        <p:spPr bwMode="auto">
          <a:xfrm>
            <a:off x="250825" y="5837238"/>
            <a:ext cx="5545138" cy="708025"/>
          </a:xfrm>
          <a:prstGeom prst="rect">
            <a:avLst/>
          </a:prstGeom>
          <a:noFill/>
          <a:ln w="9525">
            <a:noFill/>
            <a:miter lim="800000"/>
            <a:headEnd/>
            <a:tailEnd/>
          </a:ln>
        </p:spPr>
        <p:txBody>
          <a:bodyPr>
            <a:spAutoFit/>
          </a:bodyPr>
          <a:lstStyle/>
          <a:p>
            <a:r>
              <a:rPr lang="de-DE" sz="2000"/>
              <a:t>Several factors need to be taken into account. But let‘s do it step by step!</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6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600" b="0" i="0" u="none" strike="noStrike" cap="none" normalizeH="0" baseline="0" smtClean="0">
            <a:ln>
              <a:noFill/>
            </a:ln>
            <a:solidFill>
              <a:schemeClr val="bg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99</TotalTime>
  <Words>1061</Words>
  <Application>Microsoft Office PowerPoint</Application>
  <PresentationFormat>On-screen Show (4:3)</PresentationFormat>
  <Paragraphs>91</Paragraphs>
  <Slides>18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Times New Roman</vt:lpstr>
      <vt:lpstr>Lucida Sans Unicode</vt:lpstr>
      <vt:lpstr>Georgia</vt:lpstr>
      <vt:lpstr>Wingdings 2</vt:lpstr>
      <vt:lpstr>Standarddesign</vt:lpstr>
      <vt:lpstr>Urban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PG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Winkler</dc:creator>
  <cp:lastModifiedBy>IT Department</cp:lastModifiedBy>
  <cp:revision>169</cp:revision>
  <dcterms:created xsi:type="dcterms:W3CDTF">2006-12-02T13:08:25Z</dcterms:created>
  <dcterms:modified xsi:type="dcterms:W3CDTF">2011-09-01T05:24:32Z</dcterms:modified>
</cp:coreProperties>
</file>