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4132" r:id="rId2"/>
    <p:sldMasterId id="2147484144" r:id="rId3"/>
  </p:sldMasterIdLst>
  <p:notesMasterIdLst>
    <p:notesMasterId r:id="rId17"/>
  </p:notesMasterIdLst>
  <p:handoutMasterIdLst>
    <p:handoutMasterId r:id="rId18"/>
  </p:handoutMasterIdLst>
  <p:sldIdLst>
    <p:sldId id="282" r:id="rId4"/>
    <p:sldId id="283" r:id="rId5"/>
    <p:sldId id="298" r:id="rId6"/>
    <p:sldId id="286" r:id="rId7"/>
    <p:sldId id="287" r:id="rId8"/>
    <p:sldId id="289" r:id="rId9"/>
    <p:sldId id="290" r:id="rId10"/>
    <p:sldId id="288" r:id="rId11"/>
    <p:sldId id="293" r:id="rId12"/>
    <p:sldId id="295" r:id="rId13"/>
    <p:sldId id="284" r:id="rId14"/>
    <p:sldId id="296" r:id="rId15"/>
    <p:sldId id="297" r:id="rId16"/>
  </p:sldIdLst>
  <p:sldSz cx="9144000" cy="6858000" type="screen4x3"/>
  <p:notesSz cx="6797675" cy="9926638"/>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CE1620"/>
    <a:srgbClr val="D01A09"/>
    <a:srgbClr val="424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107" d="100"/>
          <a:sy n="107" d="100"/>
        </p:scale>
        <p:origin x="6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ヒラギノ角ゴ ProN W3" charset="-128"/>
                <a:cs typeface="+mn-cs"/>
              </a:defRPr>
            </a:lvl1pPr>
          </a:lstStyle>
          <a:p>
            <a:pPr>
              <a:defRPr/>
            </a:pPr>
            <a:endParaRPr lang="en-NZ"/>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A5D9E99-62BF-4532-A874-752096FB10B8}" type="datetimeFigureOut">
              <a:rPr lang="en-NZ"/>
              <a:pPr>
                <a:defRPr/>
              </a:pPr>
              <a:t>19/03/2020</a:t>
            </a:fld>
            <a:endParaRPr lang="en-NZ"/>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ea typeface="ヒラギノ角ゴ ProN W3" charset="-128"/>
                <a:cs typeface="+mn-cs"/>
              </a:defRPr>
            </a:lvl1pPr>
          </a:lstStyle>
          <a:p>
            <a:pPr>
              <a:defRPr/>
            </a:pPr>
            <a:endParaRPr lang="en-NZ"/>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B0F1ACF-B228-4043-BE4C-F8C1B3DBF5A2}" type="slidenum">
              <a:rPr lang="en-NZ"/>
              <a:pPr>
                <a:defRPr/>
              </a:pPr>
              <a:t>‹#›</a:t>
            </a:fld>
            <a:endParaRPr lang="en-NZ"/>
          </a:p>
        </p:txBody>
      </p:sp>
    </p:spTree>
    <p:extLst>
      <p:ext uri="{BB962C8B-B14F-4D97-AF65-F5344CB8AC3E}">
        <p14:creationId xmlns:p14="http://schemas.microsoft.com/office/powerpoint/2010/main" val="992547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F12D4F7-277D-46D1-92CA-B6F11B42885F}" type="datetimeFigureOut">
              <a:rPr lang="en-NZ" smtClean="0"/>
              <a:t>19/03/2020</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37A6331D-BDA8-4CBB-9059-DE4447C3A799}" type="slidenum">
              <a:rPr lang="en-NZ" smtClean="0"/>
              <a:t>‹#›</a:t>
            </a:fld>
            <a:endParaRPr lang="en-NZ"/>
          </a:p>
        </p:txBody>
      </p:sp>
    </p:spTree>
    <p:extLst>
      <p:ext uri="{BB962C8B-B14F-4D97-AF65-F5344CB8AC3E}">
        <p14:creationId xmlns:p14="http://schemas.microsoft.com/office/powerpoint/2010/main" val="287582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87900" y="5795963"/>
            <a:ext cx="4198938"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userDrawn="1"/>
        </p:nvCxnSpPr>
        <p:spPr bwMode="auto">
          <a:xfrm flipH="1">
            <a:off x="427038" y="5797550"/>
            <a:ext cx="8248650" cy="0"/>
          </a:xfrm>
          <a:prstGeom prst="line">
            <a:avLst/>
          </a:prstGeom>
          <a:solidFill>
            <a:schemeClr val="accent1"/>
          </a:solidFill>
          <a:ln w="6350" cap="flat" cmpd="sng" algn="ctr">
            <a:solidFill>
              <a:srgbClr val="D01A09"/>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AutoShape 3"/>
          <p:cNvSpPr>
            <a:spLocks noChangeAspect="1" noChangeArrowheads="1"/>
          </p:cNvSpPr>
          <p:nvPr/>
        </p:nvSpPr>
        <p:spPr bwMode="auto">
          <a:xfrm>
            <a:off x="395288" y="404813"/>
            <a:ext cx="8321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defRPr/>
            </a:pPr>
            <a:endParaRPr lang="en-NZ" altLang="en-US" smtClean="0"/>
          </a:p>
        </p:txBody>
      </p:sp>
    </p:spTree>
    <p:extLst>
      <p:ext uri="{BB962C8B-B14F-4D97-AF65-F5344CB8AC3E}">
        <p14:creationId xmlns:p14="http://schemas.microsoft.com/office/powerpoint/2010/main" val="24946381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18669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84127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72B105FF-C598-4B4B-B43C-4CC5E4B01951}" type="datetimeFigureOut">
              <a:rPr lang="en-NZ"/>
              <a:pPr>
                <a:defRPr/>
              </a:pPr>
              <a:t>19/03/2020</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0F134B94-876C-4CC4-A226-CED63AA9A84F}" type="slidenum">
              <a:rPr lang="en-NZ"/>
              <a:pPr>
                <a:defRPr/>
              </a:pPr>
              <a:t>‹#›</a:t>
            </a:fld>
            <a:endParaRPr lang="en-NZ"/>
          </a:p>
        </p:txBody>
      </p:sp>
    </p:spTree>
    <p:extLst>
      <p:ext uri="{BB962C8B-B14F-4D97-AF65-F5344CB8AC3E}">
        <p14:creationId xmlns:p14="http://schemas.microsoft.com/office/powerpoint/2010/main" val="2001562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F1E1EA01-CD26-45AB-BF2D-1BB47E83F719}" type="datetimeFigureOut">
              <a:rPr lang="en-NZ"/>
              <a:pPr>
                <a:defRPr/>
              </a:pPr>
              <a:t>19/03/2020</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036878A6-F47F-41C7-B44F-9C5182B337BA}" type="slidenum">
              <a:rPr lang="en-NZ"/>
              <a:pPr>
                <a:defRPr/>
              </a:pPr>
              <a:t>‹#›</a:t>
            </a:fld>
            <a:endParaRPr lang="en-NZ"/>
          </a:p>
        </p:txBody>
      </p:sp>
    </p:spTree>
    <p:extLst>
      <p:ext uri="{BB962C8B-B14F-4D97-AF65-F5344CB8AC3E}">
        <p14:creationId xmlns:p14="http://schemas.microsoft.com/office/powerpoint/2010/main" val="1460485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7ACD5A-8B56-4330-9C00-D162F6551F1C}" type="datetimeFigureOut">
              <a:rPr lang="en-NZ"/>
              <a:pPr>
                <a:defRPr/>
              </a:pPr>
              <a:t>19/03/2020</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7C26D40F-0D4F-4CB3-8C9C-035DA678B063}" type="slidenum">
              <a:rPr lang="en-NZ"/>
              <a:pPr>
                <a:defRPr/>
              </a:pPr>
              <a:t>‹#›</a:t>
            </a:fld>
            <a:endParaRPr lang="en-NZ"/>
          </a:p>
        </p:txBody>
      </p:sp>
    </p:spTree>
    <p:extLst>
      <p:ext uri="{BB962C8B-B14F-4D97-AF65-F5344CB8AC3E}">
        <p14:creationId xmlns:p14="http://schemas.microsoft.com/office/powerpoint/2010/main" val="3215926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1C746990-51E0-458B-820A-804E7548DDA1}" type="datetimeFigureOut">
              <a:rPr lang="en-NZ"/>
              <a:pPr>
                <a:defRPr/>
              </a:pPr>
              <a:t>19/03/2020</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9EF3B594-DFB7-446A-8240-2F0A852B78F0}" type="slidenum">
              <a:rPr lang="en-NZ"/>
              <a:pPr>
                <a:defRPr/>
              </a:pPr>
              <a:t>‹#›</a:t>
            </a:fld>
            <a:endParaRPr lang="en-NZ"/>
          </a:p>
        </p:txBody>
      </p:sp>
    </p:spTree>
    <p:extLst>
      <p:ext uri="{BB962C8B-B14F-4D97-AF65-F5344CB8AC3E}">
        <p14:creationId xmlns:p14="http://schemas.microsoft.com/office/powerpoint/2010/main" val="2385850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9C38C2E0-3491-43EA-A91B-ACB8D9A9C9F4}" type="datetimeFigureOut">
              <a:rPr lang="en-NZ"/>
              <a:pPr>
                <a:defRPr/>
              </a:pPr>
              <a:t>19/03/2020</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56769156-C9E9-4E3D-93DC-EF6FA4E989FE}" type="slidenum">
              <a:rPr lang="en-NZ"/>
              <a:pPr>
                <a:defRPr/>
              </a:pPr>
              <a:t>‹#›</a:t>
            </a:fld>
            <a:endParaRPr lang="en-NZ"/>
          </a:p>
        </p:txBody>
      </p:sp>
    </p:spTree>
    <p:extLst>
      <p:ext uri="{BB962C8B-B14F-4D97-AF65-F5344CB8AC3E}">
        <p14:creationId xmlns:p14="http://schemas.microsoft.com/office/powerpoint/2010/main" val="314153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352710BE-D1C5-4D50-BED0-AC8B3F2B8191}" type="datetimeFigureOut">
              <a:rPr lang="en-NZ"/>
              <a:pPr>
                <a:defRPr/>
              </a:pPr>
              <a:t>19/03/2020</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D287B058-8C4E-40F0-A51A-F25015F98059}" type="slidenum">
              <a:rPr lang="en-NZ"/>
              <a:pPr>
                <a:defRPr/>
              </a:pPr>
              <a:t>‹#›</a:t>
            </a:fld>
            <a:endParaRPr lang="en-NZ"/>
          </a:p>
        </p:txBody>
      </p:sp>
    </p:spTree>
    <p:extLst>
      <p:ext uri="{BB962C8B-B14F-4D97-AF65-F5344CB8AC3E}">
        <p14:creationId xmlns:p14="http://schemas.microsoft.com/office/powerpoint/2010/main" val="2922621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98733F-B266-4CD0-8F1E-70DD4CEBA19D}" type="datetimeFigureOut">
              <a:rPr lang="en-NZ"/>
              <a:pPr>
                <a:defRPr/>
              </a:pPr>
              <a:t>19/03/2020</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7B8A5D96-CE63-4E6E-BFCD-185C37B082C3}" type="slidenum">
              <a:rPr lang="en-NZ"/>
              <a:pPr>
                <a:defRPr/>
              </a:pPr>
              <a:t>‹#›</a:t>
            </a:fld>
            <a:endParaRPr lang="en-NZ"/>
          </a:p>
        </p:txBody>
      </p:sp>
    </p:spTree>
    <p:extLst>
      <p:ext uri="{BB962C8B-B14F-4D97-AF65-F5344CB8AC3E}">
        <p14:creationId xmlns:p14="http://schemas.microsoft.com/office/powerpoint/2010/main" val="89424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0B7963-B49C-45B4-A6AC-B0E749B80800}" type="datetimeFigureOut">
              <a:rPr lang="en-NZ"/>
              <a:pPr>
                <a:defRPr/>
              </a:pPr>
              <a:t>19/03/2020</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7E49187C-0DD6-48FD-9801-077834FD1AD8}" type="slidenum">
              <a:rPr lang="en-NZ"/>
              <a:pPr>
                <a:defRPr/>
              </a:pPr>
              <a:t>‹#›</a:t>
            </a:fld>
            <a:endParaRPr lang="en-NZ"/>
          </a:p>
        </p:txBody>
      </p:sp>
    </p:spTree>
    <p:extLst>
      <p:ext uri="{BB962C8B-B14F-4D97-AF65-F5344CB8AC3E}">
        <p14:creationId xmlns:p14="http://schemas.microsoft.com/office/powerpoint/2010/main" val="118904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10201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E3B548-02DB-4579-A380-274184E26D63}" type="datetimeFigureOut">
              <a:rPr lang="en-NZ"/>
              <a:pPr>
                <a:defRPr/>
              </a:pPr>
              <a:t>19/03/2020</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A62EC450-50AD-4619-B93A-1EC458EBD35F}" type="slidenum">
              <a:rPr lang="en-NZ"/>
              <a:pPr>
                <a:defRPr/>
              </a:pPr>
              <a:t>‹#›</a:t>
            </a:fld>
            <a:endParaRPr lang="en-NZ"/>
          </a:p>
        </p:txBody>
      </p:sp>
    </p:spTree>
    <p:extLst>
      <p:ext uri="{BB962C8B-B14F-4D97-AF65-F5344CB8AC3E}">
        <p14:creationId xmlns:p14="http://schemas.microsoft.com/office/powerpoint/2010/main" val="1073252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0DA41022-4451-4506-9108-5FA96552ABD3}" type="datetimeFigureOut">
              <a:rPr lang="en-NZ"/>
              <a:pPr>
                <a:defRPr/>
              </a:pPr>
              <a:t>19/03/2020</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62A2909B-D5E3-4B88-9AFB-25F5E4A56FA0}" type="slidenum">
              <a:rPr lang="en-NZ"/>
              <a:pPr>
                <a:defRPr/>
              </a:pPr>
              <a:t>‹#›</a:t>
            </a:fld>
            <a:endParaRPr lang="en-NZ"/>
          </a:p>
        </p:txBody>
      </p:sp>
    </p:spTree>
    <p:extLst>
      <p:ext uri="{BB962C8B-B14F-4D97-AF65-F5344CB8AC3E}">
        <p14:creationId xmlns:p14="http://schemas.microsoft.com/office/powerpoint/2010/main" val="823310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35FFFE75-F5B2-4A91-9190-63C0B40E655C}" type="datetimeFigureOut">
              <a:rPr lang="en-NZ"/>
              <a:pPr>
                <a:defRPr/>
              </a:pPr>
              <a:t>19/03/2020</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1F9D7FBC-5BF1-44C6-8DF0-91FC249B8E8F}" type="slidenum">
              <a:rPr lang="en-NZ"/>
              <a:pPr>
                <a:defRPr/>
              </a:pPr>
              <a:t>‹#›</a:t>
            </a:fld>
            <a:endParaRPr lang="en-NZ"/>
          </a:p>
        </p:txBody>
      </p:sp>
    </p:spTree>
    <p:extLst>
      <p:ext uri="{BB962C8B-B14F-4D97-AF65-F5344CB8AC3E}">
        <p14:creationId xmlns:p14="http://schemas.microsoft.com/office/powerpoint/2010/main" val="162917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B1C59F80-448B-48A8-A5D2-05B9117C7498}" type="datetimeFigureOut">
              <a:rPr lang="en-NZ"/>
              <a:pPr>
                <a:defRPr/>
              </a:pPr>
              <a:t>19/03/2020</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8E548FF9-A4EC-4BD1-9B5D-9BF26ED7A364}" type="slidenum">
              <a:rPr lang="en-NZ"/>
              <a:pPr>
                <a:defRPr/>
              </a:pPr>
              <a:t>‹#›</a:t>
            </a:fld>
            <a:endParaRPr lang="en-NZ"/>
          </a:p>
        </p:txBody>
      </p:sp>
    </p:spTree>
    <p:extLst>
      <p:ext uri="{BB962C8B-B14F-4D97-AF65-F5344CB8AC3E}">
        <p14:creationId xmlns:p14="http://schemas.microsoft.com/office/powerpoint/2010/main" val="63368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EBB89146-BCDE-4870-A091-AF2CA9538F18}" type="datetimeFigureOut">
              <a:rPr lang="en-NZ"/>
              <a:pPr>
                <a:defRPr/>
              </a:pPr>
              <a:t>19/03/2020</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C332F579-070F-414A-89A2-4BB37862526F}" type="slidenum">
              <a:rPr lang="en-NZ"/>
              <a:pPr>
                <a:defRPr/>
              </a:pPr>
              <a:t>‹#›</a:t>
            </a:fld>
            <a:endParaRPr lang="en-NZ"/>
          </a:p>
        </p:txBody>
      </p:sp>
    </p:spTree>
    <p:extLst>
      <p:ext uri="{BB962C8B-B14F-4D97-AF65-F5344CB8AC3E}">
        <p14:creationId xmlns:p14="http://schemas.microsoft.com/office/powerpoint/2010/main" val="4005111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35C518-B85D-4D27-A542-DA59AFD00F73}" type="datetimeFigureOut">
              <a:rPr lang="en-NZ"/>
              <a:pPr>
                <a:defRPr/>
              </a:pPr>
              <a:t>19/03/2020</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A0CD7FA0-8BBC-4D5B-9A6C-74B5493F4228}" type="slidenum">
              <a:rPr lang="en-NZ"/>
              <a:pPr>
                <a:defRPr/>
              </a:pPr>
              <a:t>‹#›</a:t>
            </a:fld>
            <a:endParaRPr lang="en-NZ"/>
          </a:p>
        </p:txBody>
      </p:sp>
    </p:spTree>
    <p:extLst>
      <p:ext uri="{BB962C8B-B14F-4D97-AF65-F5344CB8AC3E}">
        <p14:creationId xmlns:p14="http://schemas.microsoft.com/office/powerpoint/2010/main" val="1491955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E1D0B179-12FD-4B49-BE5E-4D49E29CE636}" type="datetimeFigureOut">
              <a:rPr lang="en-NZ"/>
              <a:pPr>
                <a:defRPr/>
              </a:pPr>
              <a:t>19/03/2020</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4BBC94FC-5D3A-45F5-93A1-3699DF3D5F5D}" type="slidenum">
              <a:rPr lang="en-NZ"/>
              <a:pPr>
                <a:defRPr/>
              </a:pPr>
              <a:t>‹#›</a:t>
            </a:fld>
            <a:endParaRPr lang="en-NZ"/>
          </a:p>
        </p:txBody>
      </p:sp>
    </p:spTree>
    <p:extLst>
      <p:ext uri="{BB962C8B-B14F-4D97-AF65-F5344CB8AC3E}">
        <p14:creationId xmlns:p14="http://schemas.microsoft.com/office/powerpoint/2010/main" val="2973616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09159609-1F31-415F-95B1-A2880AF0B1C7}" type="datetimeFigureOut">
              <a:rPr lang="en-NZ"/>
              <a:pPr>
                <a:defRPr/>
              </a:pPr>
              <a:t>19/03/2020</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791998F4-E992-48D6-92FD-79F818C73AE2}" type="slidenum">
              <a:rPr lang="en-NZ"/>
              <a:pPr>
                <a:defRPr/>
              </a:pPr>
              <a:t>‹#›</a:t>
            </a:fld>
            <a:endParaRPr lang="en-NZ"/>
          </a:p>
        </p:txBody>
      </p:sp>
    </p:spTree>
    <p:extLst>
      <p:ext uri="{BB962C8B-B14F-4D97-AF65-F5344CB8AC3E}">
        <p14:creationId xmlns:p14="http://schemas.microsoft.com/office/powerpoint/2010/main" val="183615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B796F539-E9BA-404A-81B1-897BC45C5C44}" type="datetimeFigureOut">
              <a:rPr lang="en-NZ"/>
              <a:pPr>
                <a:defRPr/>
              </a:pPr>
              <a:t>19/03/2020</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5632042C-8314-4052-9494-8A1777619D54}" type="slidenum">
              <a:rPr lang="en-NZ"/>
              <a:pPr>
                <a:defRPr/>
              </a:pPr>
              <a:t>‹#›</a:t>
            </a:fld>
            <a:endParaRPr lang="en-NZ"/>
          </a:p>
        </p:txBody>
      </p:sp>
    </p:spTree>
    <p:extLst>
      <p:ext uri="{BB962C8B-B14F-4D97-AF65-F5344CB8AC3E}">
        <p14:creationId xmlns:p14="http://schemas.microsoft.com/office/powerpoint/2010/main" val="4257924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720A12-FC02-4F47-A565-E05A8B87903E}" type="datetimeFigureOut">
              <a:rPr lang="en-NZ"/>
              <a:pPr>
                <a:defRPr/>
              </a:pPr>
              <a:t>19/03/2020</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24CA9BAB-5A63-4CC2-ABE9-00EEAF0892D1}" type="slidenum">
              <a:rPr lang="en-NZ"/>
              <a:pPr>
                <a:defRPr/>
              </a:pPr>
              <a:t>‹#›</a:t>
            </a:fld>
            <a:endParaRPr lang="en-NZ"/>
          </a:p>
        </p:txBody>
      </p:sp>
    </p:spTree>
    <p:extLst>
      <p:ext uri="{BB962C8B-B14F-4D97-AF65-F5344CB8AC3E}">
        <p14:creationId xmlns:p14="http://schemas.microsoft.com/office/powerpoint/2010/main" val="62594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961662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3B6D52-D8AE-4262-8987-147C6E49D6A6}" type="datetimeFigureOut">
              <a:rPr lang="en-NZ"/>
              <a:pPr>
                <a:defRPr/>
              </a:pPr>
              <a:t>19/03/2020</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3FA3630E-0AA0-4337-94B0-65C906569031}" type="slidenum">
              <a:rPr lang="en-NZ"/>
              <a:pPr>
                <a:defRPr/>
              </a:pPr>
              <a:t>‹#›</a:t>
            </a:fld>
            <a:endParaRPr lang="en-NZ"/>
          </a:p>
        </p:txBody>
      </p:sp>
    </p:spTree>
    <p:extLst>
      <p:ext uri="{BB962C8B-B14F-4D97-AF65-F5344CB8AC3E}">
        <p14:creationId xmlns:p14="http://schemas.microsoft.com/office/powerpoint/2010/main" val="1543217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68D526-FED9-4600-99CD-2DCB4F174EBB}" type="datetimeFigureOut">
              <a:rPr lang="en-NZ"/>
              <a:pPr>
                <a:defRPr/>
              </a:pPr>
              <a:t>19/03/2020</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B8CE49E9-5063-4FB6-9141-3BDD2A17EE5B}" type="slidenum">
              <a:rPr lang="en-NZ"/>
              <a:pPr>
                <a:defRPr/>
              </a:pPr>
              <a:t>‹#›</a:t>
            </a:fld>
            <a:endParaRPr lang="en-NZ"/>
          </a:p>
        </p:txBody>
      </p:sp>
    </p:spTree>
    <p:extLst>
      <p:ext uri="{BB962C8B-B14F-4D97-AF65-F5344CB8AC3E}">
        <p14:creationId xmlns:p14="http://schemas.microsoft.com/office/powerpoint/2010/main" val="2061649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47A0B419-9E80-4254-AB35-9FFBDD5C0AB8}" type="datetimeFigureOut">
              <a:rPr lang="en-NZ"/>
              <a:pPr>
                <a:defRPr/>
              </a:pPr>
              <a:t>19/03/2020</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1FBE11B5-1020-4247-B5A6-FE522BDF537B}" type="slidenum">
              <a:rPr lang="en-NZ"/>
              <a:pPr>
                <a:defRPr/>
              </a:pPr>
              <a:t>‹#›</a:t>
            </a:fld>
            <a:endParaRPr lang="en-NZ"/>
          </a:p>
        </p:txBody>
      </p:sp>
    </p:spTree>
    <p:extLst>
      <p:ext uri="{BB962C8B-B14F-4D97-AF65-F5344CB8AC3E}">
        <p14:creationId xmlns:p14="http://schemas.microsoft.com/office/powerpoint/2010/main" val="2902723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478EA2DD-5DA2-4F94-A2DF-09E55720800D}" type="datetimeFigureOut">
              <a:rPr lang="en-NZ"/>
              <a:pPr>
                <a:defRPr/>
              </a:pPr>
              <a:t>19/03/2020</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C25CCD9C-EFFC-40AC-9F91-3CA1289E8428}" type="slidenum">
              <a:rPr lang="en-NZ"/>
              <a:pPr>
                <a:defRPr/>
              </a:pPr>
              <a:t>‹#›</a:t>
            </a:fld>
            <a:endParaRPr lang="en-NZ"/>
          </a:p>
        </p:txBody>
      </p:sp>
    </p:spTree>
    <p:extLst>
      <p:ext uri="{BB962C8B-B14F-4D97-AF65-F5344CB8AC3E}">
        <p14:creationId xmlns:p14="http://schemas.microsoft.com/office/powerpoint/2010/main" val="3455809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C4C4AFDD-EC25-4E6A-A729-F9EE6A4C4700}" type="datetimeFigureOut">
              <a:rPr lang="en-NZ"/>
              <a:pPr>
                <a:defRPr/>
              </a:pPr>
              <a:t>19/03/2020</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2682E4A8-9D82-474A-A68B-0F9A15C88DEF}" type="slidenum">
              <a:rPr lang="en-NZ"/>
              <a:pPr>
                <a:defRPr/>
              </a:pPr>
              <a:t>‹#›</a:t>
            </a:fld>
            <a:endParaRPr lang="en-NZ"/>
          </a:p>
        </p:txBody>
      </p:sp>
    </p:spTree>
    <p:extLst>
      <p:ext uri="{BB962C8B-B14F-4D97-AF65-F5344CB8AC3E}">
        <p14:creationId xmlns:p14="http://schemas.microsoft.com/office/powerpoint/2010/main" val="105973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6316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94517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043012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64147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11776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04839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31"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mj-lt"/>
          <a:ea typeface="+mj-ea"/>
          <a:cs typeface="+mj-cs"/>
          <a:sym typeface="Georgia" pitchFamily="18" charset="0"/>
        </a:defRPr>
      </a:lvl1pPr>
      <a:lvl2pPr algn="l" rtl="0" eaLnBrk="0" fontAlgn="base" hangingPunct="0">
        <a:spcBef>
          <a:spcPct val="0"/>
        </a:spcBef>
        <a:spcAft>
          <a:spcPct val="0"/>
        </a:spcAft>
        <a:defRPr sz="3200" b="1">
          <a:solidFill>
            <a:schemeClr val="tx1"/>
          </a:solidFill>
          <a:latin typeface="Georgia" charset="0"/>
          <a:ea typeface="ヒラギノ明朝 ProN W6" charset="0"/>
          <a:cs typeface="ヒラギノ明朝 ProN W6" charset="0"/>
          <a:sym typeface="Georgia" pitchFamily="18" charset="0"/>
        </a:defRPr>
      </a:lvl2pPr>
      <a:lvl3pPr algn="l" rtl="0" eaLnBrk="0" fontAlgn="base" hangingPunct="0">
        <a:spcBef>
          <a:spcPct val="0"/>
        </a:spcBef>
        <a:spcAft>
          <a:spcPct val="0"/>
        </a:spcAft>
        <a:defRPr sz="3200" b="1">
          <a:solidFill>
            <a:schemeClr val="tx1"/>
          </a:solidFill>
          <a:latin typeface="Georgia" charset="0"/>
          <a:ea typeface="ヒラギノ明朝 ProN W6" charset="0"/>
          <a:cs typeface="ヒラギノ明朝 ProN W6" charset="0"/>
          <a:sym typeface="Georgia" pitchFamily="18" charset="0"/>
        </a:defRPr>
      </a:lvl3pPr>
      <a:lvl4pPr algn="l" rtl="0" eaLnBrk="0" fontAlgn="base" hangingPunct="0">
        <a:spcBef>
          <a:spcPct val="0"/>
        </a:spcBef>
        <a:spcAft>
          <a:spcPct val="0"/>
        </a:spcAft>
        <a:defRPr sz="3200" b="1">
          <a:solidFill>
            <a:schemeClr val="tx1"/>
          </a:solidFill>
          <a:latin typeface="Georgia" charset="0"/>
          <a:ea typeface="ヒラギノ明朝 ProN W6" charset="0"/>
          <a:cs typeface="ヒラギノ明朝 ProN W6" charset="0"/>
          <a:sym typeface="Georgia" pitchFamily="18" charset="0"/>
        </a:defRPr>
      </a:lvl4pPr>
      <a:lvl5pPr algn="l" rtl="0" eaLnBrk="0" fontAlgn="base" hangingPunct="0">
        <a:spcBef>
          <a:spcPct val="0"/>
        </a:spcBef>
        <a:spcAft>
          <a:spcPct val="0"/>
        </a:spcAft>
        <a:defRPr sz="3200" b="1">
          <a:solidFill>
            <a:schemeClr val="tx1"/>
          </a:solidFill>
          <a:latin typeface="Georgia" charset="0"/>
          <a:ea typeface="ヒラギノ明朝 ProN W6" charset="0"/>
          <a:cs typeface="ヒラギノ明朝 ProN W6" charset="0"/>
          <a:sym typeface="Georgia" pitchFamily="18" charset="0"/>
        </a:defRPr>
      </a:lvl5pPr>
      <a:lvl6pPr marL="457200" algn="l" rtl="0" fontAlgn="base">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6pPr>
      <a:lvl7pPr marL="914400" algn="l" rtl="0" fontAlgn="base">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7pPr>
      <a:lvl8pPr marL="1371600" algn="l" rtl="0" fontAlgn="base">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8pPr>
      <a:lvl9pPr marL="1828800" algn="l" rtl="0" fontAlgn="base">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9pPr>
    </p:titleStyle>
    <p:body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Calibri" pitchFamily="34" charset="0"/>
        </a:defRPr>
      </a:lvl2pPr>
      <a:lvl3pPr marL="1143000"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D03D256-93E2-49B1-A7EC-BCBADF4260AE}" type="datetimeFigureOut">
              <a:rPr lang="en-NZ"/>
              <a:pPr>
                <a:defRPr/>
              </a:pPr>
              <a:t>19/03/2020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59A4473-B0D4-45B9-9E81-48ADF2EBB7FE}"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NZ"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0B9A349-850B-4E69-BFAB-B2518119E091}" type="datetimeFigureOut">
              <a:rPr lang="en-NZ"/>
              <a:pPr>
                <a:defRPr/>
              </a:pPr>
              <a:t>19/03/2020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D5F0B60-A2AD-46FE-92C3-319C05CF9F37}"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034281" y="3703161"/>
            <a:ext cx="3075438" cy="3200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p:cNvPicPr>
          <p:nvPr/>
        </p:nvPicPr>
        <p:blipFill>
          <a:blip r:embed="rId3">
            <a:extLst>
              <a:ext uri="{28A0092B-C50C-407E-A947-70E740481C1C}">
                <a14:useLocalDpi xmlns:a14="http://schemas.microsoft.com/office/drawing/2010/main" val="0"/>
              </a:ext>
            </a:extLst>
          </a:blip>
          <a:srcRect l="36595" t="28287" r="10518"/>
          <a:stretch>
            <a:fillRect/>
          </a:stretch>
        </p:blipFill>
        <p:spPr bwMode="auto">
          <a:xfrm>
            <a:off x="-4763" y="1939925"/>
            <a:ext cx="9148763"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620688"/>
            <a:ext cx="6227656" cy="64807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p:cNvSpPr>
          <p:nvPr/>
        </p:nvSpPr>
        <p:spPr bwMode="auto">
          <a:xfrm>
            <a:off x="395288" y="546100"/>
            <a:ext cx="5905500"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Decision sheet - buyers</a:t>
            </a: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sp>
        <p:nvSpPr>
          <p:cNvPr id="27" name="TextBox 26"/>
          <p:cNvSpPr txBox="1"/>
          <p:nvPr/>
        </p:nvSpPr>
        <p:spPr>
          <a:xfrm>
            <a:off x="0" y="1174934"/>
            <a:ext cx="1581150" cy="3693319"/>
          </a:xfrm>
          <a:prstGeom prst="rect">
            <a:avLst/>
          </a:prstGeom>
          <a:no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If you only buy one unit then the second unit’s earnings equal zero (you don’t get the value unless you buy).If you buy zero units your total earnings equal zero.</a:t>
            </a:r>
          </a:p>
        </p:txBody>
      </p:sp>
      <p:pic>
        <p:nvPicPr>
          <p:cNvPr id="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1309689"/>
            <a:ext cx="6086475" cy="414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prstDash val="solid"/>
                <a:miter lim="800000"/>
                <a:headEnd/>
                <a:tailEnd/>
              </a14:hiddenLine>
            </a:ext>
          </a:extLst>
        </p:spPr>
      </p:pic>
      <p:sp>
        <p:nvSpPr>
          <p:cNvPr id="6" name="TextBox 5"/>
          <p:cNvSpPr txBox="1"/>
          <p:nvPr/>
        </p:nvSpPr>
        <p:spPr>
          <a:xfrm>
            <a:off x="6732240" y="235257"/>
            <a:ext cx="2088231" cy="646331"/>
          </a:xfrm>
          <a:prstGeom prst="rect">
            <a:avLst/>
          </a:prstGeom>
          <a:solidFill>
            <a:schemeClr val="accent1"/>
          </a:solid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Record your first purchase price here</a:t>
            </a:r>
          </a:p>
        </p:txBody>
      </p:sp>
      <p:cxnSp>
        <p:nvCxnSpPr>
          <p:cNvPr id="4" name="Straight Arrow Connector 3"/>
          <p:cNvCxnSpPr>
            <a:stCxn id="6" idx="1"/>
          </p:cNvCxnSpPr>
          <p:nvPr/>
        </p:nvCxnSpPr>
        <p:spPr bwMode="auto">
          <a:xfrm flipH="1">
            <a:off x="5238430" y="558423"/>
            <a:ext cx="1493810" cy="246317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a:stCxn id="11" idx="1"/>
          </p:cNvCxnSpPr>
          <p:nvPr/>
        </p:nvCxnSpPr>
        <p:spPr bwMode="auto">
          <a:xfrm flipH="1">
            <a:off x="5228087" y="1897251"/>
            <a:ext cx="2290921" cy="153175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Arrow Connector 12"/>
          <p:cNvCxnSpPr>
            <a:stCxn id="12" idx="1"/>
          </p:cNvCxnSpPr>
          <p:nvPr/>
        </p:nvCxnSpPr>
        <p:spPr bwMode="auto">
          <a:xfrm flipH="1">
            <a:off x="5228086" y="3276793"/>
            <a:ext cx="2080218" cy="944295"/>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a:stCxn id="15" idx="1"/>
          </p:cNvCxnSpPr>
          <p:nvPr/>
        </p:nvCxnSpPr>
        <p:spPr bwMode="auto">
          <a:xfrm flipH="1" flipV="1">
            <a:off x="5238430" y="4533221"/>
            <a:ext cx="2167116" cy="77524"/>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23"/>
          <p:cNvCxnSpPr>
            <a:stCxn id="23" idx="3"/>
          </p:cNvCxnSpPr>
          <p:nvPr/>
        </p:nvCxnSpPr>
        <p:spPr bwMode="auto">
          <a:xfrm flipV="1">
            <a:off x="3707904" y="5013176"/>
            <a:ext cx="1530526" cy="611198"/>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p:cNvSpPr txBox="1"/>
          <p:nvPr/>
        </p:nvSpPr>
        <p:spPr>
          <a:xfrm>
            <a:off x="7405546" y="4149080"/>
            <a:ext cx="1702958" cy="923330"/>
          </a:xfrm>
          <a:prstGeom prst="rect">
            <a:avLst/>
          </a:prstGeom>
          <a:solidFill>
            <a:schemeClr val="accent1"/>
          </a:solid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Then calculate your earnings here</a:t>
            </a:r>
          </a:p>
        </p:txBody>
      </p:sp>
      <p:sp>
        <p:nvSpPr>
          <p:cNvPr id="12" name="TextBox 11"/>
          <p:cNvSpPr txBox="1"/>
          <p:nvPr/>
        </p:nvSpPr>
        <p:spPr>
          <a:xfrm>
            <a:off x="7308304" y="2815128"/>
            <a:ext cx="1774967" cy="923330"/>
          </a:xfrm>
          <a:prstGeom prst="rect">
            <a:avLst/>
          </a:prstGeom>
          <a:solidFill>
            <a:schemeClr val="accent1"/>
          </a:solid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Record your second purchase price here</a:t>
            </a:r>
          </a:p>
        </p:txBody>
      </p:sp>
      <p:sp>
        <p:nvSpPr>
          <p:cNvPr id="23" name="TextBox 22"/>
          <p:cNvSpPr txBox="1"/>
          <p:nvPr/>
        </p:nvSpPr>
        <p:spPr>
          <a:xfrm>
            <a:off x="1691680" y="5301208"/>
            <a:ext cx="2016224" cy="646331"/>
          </a:xfrm>
          <a:prstGeom prst="rect">
            <a:avLst/>
          </a:prstGeom>
          <a:solidFill>
            <a:schemeClr val="accent1"/>
          </a:solid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You can add up your earnings here</a:t>
            </a:r>
          </a:p>
        </p:txBody>
      </p:sp>
      <p:sp>
        <p:nvSpPr>
          <p:cNvPr id="11" name="TextBox 10"/>
          <p:cNvSpPr txBox="1"/>
          <p:nvPr/>
        </p:nvSpPr>
        <p:spPr>
          <a:xfrm>
            <a:off x="7519008" y="1435586"/>
            <a:ext cx="1589496" cy="923330"/>
          </a:xfrm>
          <a:prstGeom prst="rect">
            <a:avLst/>
          </a:prstGeom>
          <a:solidFill>
            <a:schemeClr val="accent1"/>
          </a:solid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Then calculate your earnings here</a:t>
            </a:r>
          </a:p>
        </p:txBody>
      </p:sp>
      <p:sp>
        <p:nvSpPr>
          <p:cNvPr id="18" name="Rectangle 17"/>
          <p:cNvSpPr/>
          <p:nvPr/>
        </p:nvSpPr>
        <p:spPr bwMode="auto">
          <a:xfrm>
            <a:off x="5048065" y="2145437"/>
            <a:ext cx="360040" cy="288032"/>
          </a:xfrm>
          <a:prstGeom prst="rect">
            <a:avLst/>
          </a:prstGeom>
          <a:solidFill>
            <a:srgbClr val="00B0F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Rectangle 18"/>
          <p:cNvSpPr/>
          <p:nvPr/>
        </p:nvSpPr>
        <p:spPr bwMode="auto">
          <a:xfrm>
            <a:off x="5659834" y="2145437"/>
            <a:ext cx="360040" cy="288032"/>
          </a:xfrm>
          <a:prstGeom prst="rect">
            <a:avLst/>
          </a:prstGeom>
          <a:solidFill>
            <a:srgbClr val="00B05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Rectangle 19"/>
          <p:cNvSpPr/>
          <p:nvPr/>
        </p:nvSpPr>
        <p:spPr bwMode="auto">
          <a:xfrm>
            <a:off x="6255159" y="2168117"/>
            <a:ext cx="360040" cy="288032"/>
          </a:xfrm>
          <a:prstGeom prst="rect">
            <a:avLst/>
          </a:prstGeom>
          <a:solidFill>
            <a:srgbClr val="FFFF0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Rectangle 20"/>
          <p:cNvSpPr/>
          <p:nvPr/>
        </p:nvSpPr>
        <p:spPr bwMode="auto">
          <a:xfrm>
            <a:off x="4977614" y="2477652"/>
            <a:ext cx="500941" cy="279841"/>
          </a:xfrm>
          <a:prstGeom prst="rect">
            <a:avLst/>
          </a:prstGeom>
          <a:solidFill>
            <a:srgbClr val="00B0F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Rectangle 21"/>
          <p:cNvSpPr/>
          <p:nvPr/>
        </p:nvSpPr>
        <p:spPr bwMode="auto">
          <a:xfrm>
            <a:off x="4977614" y="3609155"/>
            <a:ext cx="500941" cy="279841"/>
          </a:xfrm>
          <a:prstGeom prst="rect">
            <a:avLst/>
          </a:prstGeom>
          <a:solidFill>
            <a:srgbClr val="00B0F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Rectangle 24"/>
          <p:cNvSpPr/>
          <p:nvPr/>
        </p:nvSpPr>
        <p:spPr bwMode="auto">
          <a:xfrm>
            <a:off x="5560335" y="2469461"/>
            <a:ext cx="566292" cy="257583"/>
          </a:xfrm>
          <a:prstGeom prst="rect">
            <a:avLst/>
          </a:prstGeom>
          <a:solidFill>
            <a:srgbClr val="00B05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Rectangle 25"/>
          <p:cNvSpPr/>
          <p:nvPr/>
        </p:nvSpPr>
        <p:spPr bwMode="auto">
          <a:xfrm>
            <a:off x="6155660" y="2492141"/>
            <a:ext cx="566292" cy="257583"/>
          </a:xfrm>
          <a:prstGeom prst="rect">
            <a:avLst/>
          </a:prstGeom>
          <a:solidFill>
            <a:srgbClr val="FFFF0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Rectangle 27"/>
          <p:cNvSpPr/>
          <p:nvPr/>
        </p:nvSpPr>
        <p:spPr bwMode="auto">
          <a:xfrm>
            <a:off x="5563521" y="3650336"/>
            <a:ext cx="566292" cy="257583"/>
          </a:xfrm>
          <a:prstGeom prst="rect">
            <a:avLst/>
          </a:prstGeom>
          <a:solidFill>
            <a:srgbClr val="00B05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Rectangle 28"/>
          <p:cNvSpPr/>
          <p:nvPr/>
        </p:nvSpPr>
        <p:spPr bwMode="auto">
          <a:xfrm>
            <a:off x="6202203" y="3616483"/>
            <a:ext cx="566292" cy="257583"/>
          </a:xfrm>
          <a:prstGeom prst="rect">
            <a:avLst/>
          </a:prstGeom>
          <a:solidFill>
            <a:srgbClr val="FFFF0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07457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animBg="1"/>
      <p:bldP spid="15" grpId="0" animBg="1"/>
      <p:bldP spid="12" grpId="0" animBg="1"/>
      <p:bldP spid="2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bwMode="auto">
          <a:xfrm>
            <a:off x="323850" y="1124744"/>
            <a:ext cx="8820150" cy="44644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a:pPr>
            <a:r>
              <a:rPr lang="en-NZ" sz="2200" dirty="0" smtClean="0">
                <a:latin typeface="Times New Roman" panose="02020603050405020304" pitchFamily="18" charset="0"/>
                <a:cs typeface="Times New Roman" panose="02020603050405020304" pitchFamily="18" charset="0"/>
              </a:rPr>
              <a:t>You must sell or buy the first unit before selling or buying the second unit in each period.</a:t>
            </a:r>
          </a:p>
          <a:p>
            <a:pPr algn="just">
              <a:defRPr/>
            </a:pPr>
            <a:r>
              <a:rPr lang="en-NZ" sz="2200" dirty="0" smtClean="0">
                <a:latin typeface="Times New Roman" panose="02020603050405020304" pitchFamily="18" charset="0"/>
                <a:cs typeface="Times New Roman" panose="02020603050405020304" pitchFamily="18" charset="0"/>
              </a:rPr>
              <a:t>All bids must be higher than the previous bid for the same shirt, and all asks must be lower than the previous ask for the same shirt.</a:t>
            </a:r>
          </a:p>
          <a:p>
            <a:pPr algn="just">
              <a:defRPr/>
            </a:pPr>
            <a:r>
              <a:rPr lang="en-NZ" sz="2200" dirty="0" smtClean="0">
                <a:latin typeface="Times New Roman" panose="02020603050405020304" pitchFamily="18" charset="0"/>
                <a:cs typeface="Times New Roman" panose="02020603050405020304" pitchFamily="18" charset="0"/>
              </a:rPr>
              <a:t>Once the t-shirt is sold, you can ask or bid whatever you want again for the next one.</a:t>
            </a:r>
          </a:p>
          <a:p>
            <a:pPr algn="just">
              <a:defRPr/>
            </a:pPr>
            <a:r>
              <a:rPr lang="en-NZ" sz="2200" dirty="0" smtClean="0">
                <a:latin typeface="Times New Roman" panose="02020603050405020304" pitchFamily="18" charset="0"/>
                <a:cs typeface="Times New Roman" panose="02020603050405020304" pitchFamily="18" charset="0"/>
              </a:rPr>
              <a:t>For the </a:t>
            </a:r>
            <a:r>
              <a:rPr lang="en-NZ" sz="2200" dirty="0" smtClean="0">
                <a:solidFill>
                  <a:srgbClr val="FF0000"/>
                </a:solidFill>
                <a:latin typeface="Times New Roman" panose="02020603050405020304" pitchFamily="18" charset="0"/>
                <a:cs typeface="Times New Roman" panose="02020603050405020304" pitchFamily="18" charset="0"/>
              </a:rPr>
              <a:t>seller</a:t>
            </a:r>
            <a:r>
              <a:rPr lang="en-NZ" sz="2200" dirty="0" smtClean="0">
                <a:latin typeface="Times New Roman" panose="02020603050405020304" pitchFamily="18" charset="0"/>
                <a:cs typeface="Times New Roman" panose="02020603050405020304" pitchFamily="18" charset="0"/>
              </a:rPr>
              <a:t>, the </a:t>
            </a:r>
            <a:r>
              <a:rPr lang="en-NZ" sz="2200" dirty="0" smtClean="0">
                <a:solidFill>
                  <a:srgbClr val="FF0000"/>
                </a:solidFill>
                <a:latin typeface="Times New Roman" panose="02020603050405020304" pitchFamily="18" charset="0"/>
                <a:cs typeface="Times New Roman" panose="02020603050405020304" pitchFamily="18" charset="0"/>
              </a:rPr>
              <a:t>earnings are the sale price minus the cost </a:t>
            </a:r>
            <a:r>
              <a:rPr lang="en-NZ" sz="2200" dirty="0" smtClean="0">
                <a:latin typeface="Times New Roman" panose="02020603050405020304" pitchFamily="18" charset="0"/>
                <a:cs typeface="Times New Roman" panose="02020603050405020304" pitchFamily="18" charset="0"/>
              </a:rPr>
              <a:t>of that unit so higher prices are better (if you can sell at that price) and it does not make sense to sell below cost. </a:t>
            </a:r>
          </a:p>
          <a:p>
            <a:pPr algn="just">
              <a:defRPr/>
            </a:pPr>
            <a:r>
              <a:rPr lang="en-NZ" sz="2200" dirty="0" smtClean="0">
                <a:latin typeface="Times New Roman" panose="02020603050405020304" pitchFamily="18" charset="0"/>
                <a:cs typeface="Times New Roman" panose="02020603050405020304" pitchFamily="18" charset="0"/>
              </a:rPr>
              <a:t>For the </a:t>
            </a:r>
            <a:r>
              <a:rPr lang="en-NZ" sz="2200" dirty="0" smtClean="0">
                <a:solidFill>
                  <a:srgbClr val="00B050"/>
                </a:solidFill>
                <a:latin typeface="Times New Roman" panose="02020603050405020304" pitchFamily="18" charset="0"/>
                <a:cs typeface="Times New Roman" panose="02020603050405020304" pitchFamily="18" charset="0"/>
              </a:rPr>
              <a:t>buyer</a:t>
            </a:r>
            <a:r>
              <a:rPr lang="en-NZ" sz="2200" dirty="0" smtClean="0">
                <a:latin typeface="Times New Roman" panose="02020603050405020304" pitchFamily="18" charset="0"/>
                <a:cs typeface="Times New Roman" panose="02020603050405020304" pitchFamily="18" charset="0"/>
              </a:rPr>
              <a:t>, the earnings are </a:t>
            </a:r>
            <a:r>
              <a:rPr lang="en-NZ" sz="2200" dirty="0" smtClean="0">
                <a:solidFill>
                  <a:srgbClr val="00B050"/>
                </a:solidFill>
                <a:latin typeface="Times New Roman" panose="02020603050405020304" pitchFamily="18" charset="0"/>
                <a:cs typeface="Times New Roman" panose="02020603050405020304" pitchFamily="18" charset="0"/>
              </a:rPr>
              <a:t>the value minus the purchase price </a:t>
            </a:r>
            <a:r>
              <a:rPr lang="en-NZ" sz="2200" dirty="0" smtClean="0">
                <a:latin typeface="Times New Roman" panose="02020603050405020304" pitchFamily="18" charset="0"/>
                <a:cs typeface="Times New Roman" panose="02020603050405020304" pitchFamily="18" charset="0"/>
              </a:rPr>
              <a:t>of that unit so lower prices are better (if you can buy at that price) and it does not make sense to buy above value.</a:t>
            </a:r>
          </a:p>
        </p:txBody>
      </p:sp>
      <p:sp>
        <p:nvSpPr>
          <p:cNvPr id="5123" name="Rectangle 3"/>
          <p:cNvSpPr>
            <a:spLocks/>
          </p:cNvSpPr>
          <p:nvPr/>
        </p:nvSpPr>
        <p:spPr bwMode="auto">
          <a:xfrm>
            <a:off x="395288" y="546100"/>
            <a:ext cx="705703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Rules and tips</a:t>
            </a: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spTree>
    <p:extLst>
      <p:ext uri="{BB962C8B-B14F-4D97-AF65-F5344CB8AC3E}">
        <p14:creationId xmlns:p14="http://schemas.microsoft.com/office/powerpoint/2010/main" val="2645974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bwMode="auto">
          <a:xfrm>
            <a:off x="179512" y="1124744"/>
            <a:ext cx="8820150" cy="44644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defRPr/>
            </a:pPr>
            <a:r>
              <a:rPr lang="en-NZ" sz="2200" dirty="0" smtClean="0">
                <a:latin typeface="Times New Roman" panose="02020603050405020304" pitchFamily="18" charset="0"/>
                <a:cs typeface="Times New Roman" panose="02020603050405020304" pitchFamily="18" charset="0"/>
              </a:rPr>
              <a:t>After the three rounds are over, we will collect your decision sheets. </a:t>
            </a:r>
          </a:p>
          <a:p>
            <a:pPr marL="0" indent="0" algn="just">
              <a:buNone/>
              <a:defRPr/>
            </a:pPr>
            <a:r>
              <a:rPr lang="en-NZ" sz="2200" dirty="0" smtClean="0">
                <a:latin typeface="Times New Roman" panose="02020603050405020304" pitchFamily="18" charset="0"/>
                <a:cs typeface="Times New Roman" panose="02020603050405020304" pitchFamily="18" charset="0"/>
              </a:rPr>
              <a:t>We will enter all the information on the computer to check the earnings for each team.</a:t>
            </a:r>
          </a:p>
          <a:p>
            <a:pPr marL="0" indent="0" algn="just">
              <a:buNone/>
              <a:defRPr/>
            </a:pPr>
            <a:r>
              <a:rPr lang="en-NZ" sz="2200" dirty="0" smtClean="0">
                <a:latin typeface="Times New Roman" panose="02020603050405020304" pitchFamily="18" charset="0"/>
                <a:cs typeface="Times New Roman" panose="02020603050405020304" pitchFamily="18" charset="0"/>
              </a:rPr>
              <a:t>We will then find the average price and number of units sold in each round.</a:t>
            </a:r>
          </a:p>
          <a:p>
            <a:pPr marL="0" indent="0" algn="just">
              <a:buNone/>
              <a:defRPr/>
            </a:pPr>
            <a:r>
              <a:rPr lang="en-NZ" sz="2200" dirty="0" smtClean="0">
                <a:latin typeface="Times New Roman" panose="02020603050405020304" pitchFamily="18" charset="0"/>
                <a:cs typeface="Times New Roman" panose="02020603050405020304" pitchFamily="18" charset="0"/>
              </a:rPr>
              <a:t>I will then show you what the demand function looks like (based on the values I gave you) and what the supply function looks like (based on the costs I gave you) and what theory predicts the </a:t>
            </a:r>
            <a:r>
              <a:rPr lang="en-NZ" sz="2200" i="1" dirty="0" smtClean="0">
                <a:latin typeface="Times New Roman" panose="02020603050405020304" pitchFamily="18" charset="0"/>
                <a:cs typeface="Times New Roman" panose="02020603050405020304" pitchFamily="18" charset="0"/>
              </a:rPr>
              <a:t>market clearing price</a:t>
            </a:r>
            <a:r>
              <a:rPr lang="en-NZ" sz="2200" dirty="0" smtClean="0">
                <a:latin typeface="Times New Roman" panose="02020603050405020304" pitchFamily="18" charset="0"/>
                <a:cs typeface="Times New Roman" panose="02020603050405020304" pitchFamily="18" charset="0"/>
              </a:rPr>
              <a:t> would be.</a:t>
            </a:r>
          </a:p>
          <a:p>
            <a:pPr marL="0" indent="0" algn="just">
              <a:buNone/>
              <a:defRPr/>
            </a:pPr>
            <a:r>
              <a:rPr lang="en-NZ" sz="2200" dirty="0" smtClean="0">
                <a:latin typeface="Times New Roman" panose="02020603050405020304" pitchFamily="18" charset="0"/>
                <a:cs typeface="Times New Roman" panose="02020603050405020304" pitchFamily="18" charset="0"/>
              </a:rPr>
              <a:t>It will be exciting to see if we get there in round 3!</a:t>
            </a:r>
          </a:p>
          <a:p>
            <a:pPr marL="0" indent="0" algn="just">
              <a:buNone/>
              <a:defRPr/>
            </a:pPr>
            <a:r>
              <a:rPr lang="en-NZ" sz="2200" dirty="0" smtClean="0">
                <a:latin typeface="Times New Roman" panose="02020603050405020304" pitchFamily="18" charset="0"/>
                <a:cs typeface="Times New Roman" panose="02020603050405020304" pitchFamily="18" charset="0"/>
              </a:rPr>
              <a:t>After that, we can talk through different events that change the market equilibrium to see if we can get good at predicting the price effects.</a:t>
            </a:r>
          </a:p>
        </p:txBody>
      </p:sp>
      <p:sp>
        <p:nvSpPr>
          <p:cNvPr id="5123" name="Rectangle 3"/>
          <p:cNvSpPr>
            <a:spLocks/>
          </p:cNvSpPr>
          <p:nvPr/>
        </p:nvSpPr>
        <p:spPr bwMode="auto">
          <a:xfrm>
            <a:off x="395288" y="546100"/>
            <a:ext cx="705703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What happens next?</a:t>
            </a: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spTree>
    <p:extLst>
      <p:ext uri="{BB962C8B-B14F-4D97-AF65-F5344CB8AC3E}">
        <p14:creationId xmlns:p14="http://schemas.microsoft.com/office/powerpoint/2010/main" val="4215848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bwMode="auto">
          <a:xfrm>
            <a:off x="323850" y="1124744"/>
            <a:ext cx="8820150" cy="44644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defRPr/>
            </a:pPr>
            <a:r>
              <a:rPr lang="en-NZ" sz="2200" dirty="0" smtClean="0">
                <a:latin typeface="Times New Roman" panose="02020603050405020304" pitchFamily="18" charset="0"/>
                <a:cs typeface="Times New Roman" panose="02020603050405020304" pitchFamily="18" charset="0"/>
              </a:rPr>
              <a:t>Let’s see how you did.</a:t>
            </a:r>
          </a:p>
        </p:txBody>
      </p:sp>
      <p:sp>
        <p:nvSpPr>
          <p:cNvPr id="5123" name="Rectangle 3"/>
          <p:cNvSpPr>
            <a:spLocks/>
          </p:cNvSpPr>
          <p:nvPr/>
        </p:nvSpPr>
        <p:spPr bwMode="auto">
          <a:xfrm>
            <a:off x="395288" y="546100"/>
            <a:ext cx="705703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Results</a:t>
            </a: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spTree>
    <p:extLst>
      <p:ext uri="{BB962C8B-B14F-4D97-AF65-F5344CB8AC3E}">
        <p14:creationId xmlns:p14="http://schemas.microsoft.com/office/powerpoint/2010/main" val="3251345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UsersN$\nal53\Home\Desktop\domanda-e-offer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573016"/>
            <a:ext cx="3024337" cy="2194423"/>
          </a:xfrm>
          <a:prstGeom prst="rect">
            <a:avLst/>
          </a:prstGeom>
          <a:noFill/>
          <a:extLst>
            <a:ext uri="{909E8E84-426E-40DD-AFC4-6F175D3DCCD1}">
              <a14:hiddenFill xmlns:a14="http://schemas.microsoft.com/office/drawing/2010/main">
                <a:solidFill>
                  <a:srgbClr val="FFFFFF"/>
                </a:solidFill>
              </a14:hiddenFill>
            </a:ext>
          </a:extLst>
        </p:spPr>
      </p:pic>
      <p:sp>
        <p:nvSpPr>
          <p:cNvPr id="6146" name="Content Placeholder 2"/>
          <p:cNvSpPr>
            <a:spLocks noGrp="1"/>
          </p:cNvSpPr>
          <p:nvPr>
            <p:ph idx="4294967295"/>
          </p:nvPr>
        </p:nvSpPr>
        <p:spPr bwMode="auto">
          <a:xfrm>
            <a:off x="323850" y="1124744"/>
            <a:ext cx="8496622" cy="43924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defRPr/>
            </a:pPr>
            <a:r>
              <a:rPr lang="en-NZ" sz="2800" b="1" dirty="0" smtClean="0">
                <a:latin typeface="Times New Roman" panose="02020603050405020304" pitchFamily="18" charset="0"/>
                <a:cs typeface="Times New Roman" panose="02020603050405020304" pitchFamily="18" charset="0"/>
              </a:rPr>
              <a:t>What is a market?</a:t>
            </a:r>
          </a:p>
          <a:p>
            <a:pPr marL="0" indent="0">
              <a:buNone/>
              <a:defRPr/>
            </a:pPr>
            <a:r>
              <a:rPr lang="en-NZ" sz="2800" b="1" dirty="0" smtClean="0">
                <a:latin typeface="Times New Roman" panose="02020603050405020304" pitchFamily="18" charset="0"/>
                <a:cs typeface="Times New Roman" panose="02020603050405020304" pitchFamily="18" charset="0"/>
              </a:rPr>
              <a:t>How is the price of avocado / iPhone determined?</a:t>
            </a:r>
          </a:p>
          <a:p>
            <a:pPr marL="0" indent="0" algn="just">
              <a:buNone/>
              <a:defRPr/>
            </a:pPr>
            <a:r>
              <a:rPr lang="en-NZ" sz="2800" dirty="0" smtClean="0">
                <a:latin typeface="Times New Roman" panose="02020603050405020304" pitchFamily="18" charset="0"/>
                <a:cs typeface="Times New Roman" panose="02020603050405020304" pitchFamily="18" charset="0"/>
              </a:rPr>
              <a:t>How do sellers and buyers who don’t know each other manage to get to an </a:t>
            </a:r>
            <a:r>
              <a:rPr lang="en-NZ" sz="2800" b="1" i="1" dirty="0" smtClean="0">
                <a:latin typeface="Times New Roman" panose="02020603050405020304" pitchFamily="18" charset="0"/>
                <a:cs typeface="Times New Roman" panose="02020603050405020304" pitchFamily="18" charset="0"/>
              </a:rPr>
              <a:t>equilibrium</a:t>
            </a:r>
            <a:r>
              <a:rPr lang="en-NZ" sz="2800" dirty="0" smtClean="0">
                <a:latin typeface="Times New Roman" panose="02020603050405020304" pitchFamily="18" charset="0"/>
                <a:cs typeface="Times New Roman" panose="02020603050405020304" pitchFamily="18" charset="0"/>
              </a:rPr>
              <a:t> where </a:t>
            </a:r>
            <a:r>
              <a:rPr lang="en-NZ" sz="2800" b="1" i="1" dirty="0" smtClean="0">
                <a:latin typeface="Times New Roman" panose="02020603050405020304" pitchFamily="18" charset="0"/>
                <a:cs typeface="Times New Roman" panose="02020603050405020304" pitchFamily="18" charset="0"/>
              </a:rPr>
              <a:t>supply equals demand</a:t>
            </a:r>
            <a:r>
              <a:rPr lang="en-NZ" sz="2800" dirty="0" smtClean="0">
                <a:latin typeface="Times New Roman" panose="02020603050405020304" pitchFamily="18" charset="0"/>
                <a:cs typeface="Times New Roman" panose="02020603050405020304" pitchFamily="18" charset="0"/>
              </a:rPr>
              <a:t>, where all transactions that make buyers and sellers better off are made?</a:t>
            </a:r>
          </a:p>
        </p:txBody>
      </p:sp>
      <p:sp>
        <p:nvSpPr>
          <p:cNvPr id="5123" name="Rectangle 3"/>
          <p:cNvSpPr>
            <a:spLocks/>
          </p:cNvSpPr>
          <p:nvPr/>
        </p:nvSpPr>
        <p:spPr bwMode="auto">
          <a:xfrm>
            <a:off x="395288" y="532284"/>
            <a:ext cx="849719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Markets – what are they and how do they work?</a:t>
            </a:r>
          </a:p>
          <a:p>
            <a:pPr algn="l" eaLnBrk="1" hangingPunct="1">
              <a:lnSpc>
                <a:spcPct val="90000"/>
              </a:lnSpc>
            </a:pP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spTree>
    <p:extLst>
      <p:ext uri="{BB962C8B-B14F-4D97-AF65-F5344CB8AC3E}">
        <p14:creationId xmlns:p14="http://schemas.microsoft.com/office/powerpoint/2010/main" val="1109199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764704"/>
            <a:ext cx="4248472" cy="237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Content Placeholder 2"/>
          <p:cNvSpPr>
            <a:spLocks noGrp="1"/>
          </p:cNvSpPr>
          <p:nvPr>
            <p:ph idx="4294967295"/>
          </p:nvPr>
        </p:nvSpPr>
        <p:spPr bwMode="auto">
          <a:xfrm>
            <a:off x="365863" y="1889027"/>
            <a:ext cx="8424614" cy="48523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defRPr/>
            </a:pPr>
            <a:endParaRPr lang="en-NZ" sz="2800" dirty="0" smtClean="0">
              <a:latin typeface="Times New Roman" panose="02020603050405020304" pitchFamily="18" charset="0"/>
              <a:cs typeface="Times New Roman" panose="02020603050405020304" pitchFamily="18" charset="0"/>
            </a:endParaRPr>
          </a:p>
          <a:p>
            <a:pPr marL="0" indent="0" algn="just">
              <a:buNone/>
              <a:defRPr/>
            </a:pPr>
            <a:endParaRPr lang="en-NZ" sz="2800" dirty="0" smtClean="0">
              <a:latin typeface="Times New Roman" panose="02020603050405020304" pitchFamily="18" charset="0"/>
              <a:cs typeface="Times New Roman" panose="02020603050405020304" pitchFamily="18" charset="0"/>
            </a:endParaRPr>
          </a:p>
          <a:p>
            <a:pPr marL="0" indent="0" algn="just">
              <a:buNone/>
              <a:defRPr/>
            </a:pPr>
            <a:r>
              <a:rPr lang="en-NZ" sz="2800" dirty="0" smtClean="0">
                <a:latin typeface="Times New Roman" panose="02020603050405020304" pitchFamily="18" charset="0"/>
                <a:cs typeface="Times New Roman" panose="02020603050405020304" pitchFamily="18" charset="0"/>
              </a:rPr>
              <a:t>In our experiment today, we will split into many seller and buyer groups to create a market.</a:t>
            </a:r>
          </a:p>
          <a:p>
            <a:pPr marL="0" indent="0" algn="just">
              <a:buNone/>
              <a:defRPr/>
            </a:pPr>
            <a:r>
              <a:rPr lang="en-NZ" sz="2800" dirty="0" smtClean="0">
                <a:latin typeface="Times New Roman" panose="02020603050405020304" pitchFamily="18" charset="0"/>
                <a:cs typeface="Times New Roman" panose="02020603050405020304" pitchFamily="18" charset="0"/>
              </a:rPr>
              <a:t>Let’s see if our trading leads to an equilibrium even though none of us really know what the supply and demand are.</a:t>
            </a:r>
          </a:p>
          <a:p>
            <a:pPr marL="0" indent="0" algn="just">
              <a:buNone/>
              <a:defRPr/>
            </a:pPr>
            <a:r>
              <a:rPr lang="en-NZ" sz="2800" dirty="0" smtClean="0">
                <a:latin typeface="Times New Roman" panose="02020603050405020304" pitchFamily="18" charset="0"/>
                <a:cs typeface="Times New Roman" panose="02020603050405020304" pitchFamily="18" charset="0"/>
              </a:rPr>
              <a:t>Let’s see if we can get the “invisible hand” working!</a:t>
            </a:r>
            <a:endParaRPr lang="en-NZ" sz="2800" dirty="0">
              <a:latin typeface="Times New Roman" panose="02020603050405020304" pitchFamily="18" charset="0"/>
              <a:cs typeface="Times New Roman" panose="02020603050405020304" pitchFamily="18" charset="0"/>
            </a:endParaRPr>
          </a:p>
        </p:txBody>
      </p:sp>
      <p:sp>
        <p:nvSpPr>
          <p:cNvPr id="5123" name="Rectangle 3"/>
          <p:cNvSpPr>
            <a:spLocks/>
          </p:cNvSpPr>
          <p:nvPr/>
        </p:nvSpPr>
        <p:spPr bwMode="auto">
          <a:xfrm>
            <a:off x="395288" y="546100"/>
            <a:ext cx="8425184"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Markets – what are they and how do they work?</a:t>
            </a:r>
          </a:p>
          <a:p>
            <a:pPr algn="l" eaLnBrk="1" hangingPunct="1">
              <a:lnSpc>
                <a:spcPct val="90000"/>
              </a:lnSpc>
            </a:pP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spTree>
    <p:extLst>
      <p:ext uri="{BB962C8B-B14F-4D97-AF65-F5344CB8AC3E}">
        <p14:creationId xmlns:p14="http://schemas.microsoft.com/office/powerpoint/2010/main" val="3559835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bwMode="auto">
          <a:xfrm>
            <a:off x="288339" y="1124744"/>
            <a:ext cx="8316109" cy="4341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defRPr/>
            </a:pPr>
            <a:r>
              <a:rPr lang="en-NZ" dirty="0" smtClean="0">
                <a:latin typeface="Times New Roman" panose="02020603050405020304" pitchFamily="18" charset="0"/>
                <a:cs typeface="Times New Roman" panose="02020603050405020304" pitchFamily="18" charset="0"/>
              </a:rPr>
              <a:t>We will need to split into 12 groups</a:t>
            </a:r>
          </a:p>
          <a:p>
            <a:pPr marL="0" indent="0">
              <a:buNone/>
              <a:defRPr/>
            </a:pPr>
            <a:r>
              <a:rPr lang="en-NZ" dirty="0" smtClean="0">
                <a:latin typeface="Times New Roman" panose="02020603050405020304" pitchFamily="18" charset="0"/>
                <a:cs typeface="Times New Roman" panose="02020603050405020304" pitchFamily="18" charset="0"/>
              </a:rPr>
              <a:t>Each group will get a “lollipop”</a:t>
            </a:r>
          </a:p>
          <a:p>
            <a:pPr marL="0" indent="0">
              <a:buNone/>
              <a:defRPr/>
            </a:pPr>
            <a:r>
              <a:rPr lang="en-NZ" dirty="0" smtClean="0">
                <a:latin typeface="Times New Roman" panose="02020603050405020304" pitchFamily="18" charset="0"/>
                <a:cs typeface="Times New Roman" panose="02020603050405020304" pitchFamily="18" charset="0"/>
              </a:rPr>
              <a:t>If you have </a:t>
            </a:r>
            <a:r>
              <a:rPr lang="en-NZ" dirty="0" smtClean="0">
                <a:solidFill>
                  <a:srgbClr val="00B050"/>
                </a:solidFill>
                <a:latin typeface="Times New Roman" panose="02020603050405020304" pitchFamily="18" charset="0"/>
                <a:cs typeface="Times New Roman" panose="02020603050405020304" pitchFamily="18" charset="0"/>
              </a:rPr>
              <a:t>a green lollipop you are a buyer</a:t>
            </a:r>
            <a:r>
              <a:rPr lang="en-NZ" dirty="0" smtClean="0">
                <a:latin typeface="Times New Roman" panose="02020603050405020304" pitchFamily="18" charset="0"/>
                <a:cs typeface="Times New Roman" panose="02020603050405020304" pitchFamily="18" charset="0"/>
              </a:rPr>
              <a:t>. </a:t>
            </a:r>
          </a:p>
          <a:p>
            <a:pPr marL="0" indent="0">
              <a:buNone/>
              <a:defRPr/>
            </a:pPr>
            <a:r>
              <a:rPr lang="en-NZ" dirty="0" smtClean="0">
                <a:latin typeface="Times New Roman" panose="02020603050405020304" pitchFamily="18" charset="0"/>
                <a:cs typeface="Times New Roman" panose="02020603050405020304" pitchFamily="18" charset="0"/>
              </a:rPr>
              <a:t>If you have </a:t>
            </a:r>
            <a:r>
              <a:rPr lang="en-NZ" dirty="0" smtClean="0">
                <a:solidFill>
                  <a:srgbClr val="FF0000"/>
                </a:solidFill>
                <a:latin typeface="Times New Roman" panose="02020603050405020304" pitchFamily="18" charset="0"/>
                <a:cs typeface="Times New Roman" panose="02020603050405020304" pitchFamily="18" charset="0"/>
              </a:rPr>
              <a:t>a red lollipop you are a seller</a:t>
            </a:r>
            <a:r>
              <a:rPr lang="en-NZ" dirty="0" smtClean="0">
                <a:latin typeface="Times New Roman" panose="02020603050405020304" pitchFamily="18" charset="0"/>
                <a:cs typeface="Times New Roman" panose="02020603050405020304" pitchFamily="18" charset="0"/>
              </a:rPr>
              <a:t>. </a:t>
            </a:r>
          </a:p>
          <a:p>
            <a:pPr marL="0" indent="0">
              <a:buNone/>
              <a:defRPr/>
            </a:pPr>
            <a:endParaRPr lang="en-NZ" dirty="0" smtClean="0">
              <a:latin typeface="Times New Roman" panose="02020603050405020304" pitchFamily="18" charset="0"/>
              <a:cs typeface="Times New Roman" panose="02020603050405020304" pitchFamily="18" charset="0"/>
            </a:endParaRPr>
          </a:p>
          <a:p>
            <a:pPr marL="0" indent="0">
              <a:buNone/>
              <a:defRPr/>
            </a:pPr>
            <a:endParaRPr lang="en-NZ" sz="2400" dirty="0" smtClean="0"/>
          </a:p>
        </p:txBody>
      </p:sp>
      <p:sp>
        <p:nvSpPr>
          <p:cNvPr id="5123" name="Rectangle 3"/>
          <p:cNvSpPr>
            <a:spLocks/>
          </p:cNvSpPr>
          <p:nvPr/>
        </p:nvSpPr>
        <p:spPr bwMode="auto">
          <a:xfrm>
            <a:off x="395288" y="546100"/>
            <a:ext cx="5905500"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Markets in action! - Groups</a:t>
            </a: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29000"/>
            <a:ext cx="42481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2772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p:cNvSpPr>
          <p:nvPr/>
        </p:nvSpPr>
        <p:spPr bwMode="auto">
          <a:xfrm>
            <a:off x="395288" y="535742"/>
            <a:ext cx="669699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Buying and selling</a:t>
            </a:r>
          </a:p>
          <a:p>
            <a:pPr algn="l" eaLnBrk="1" hangingPunct="1">
              <a:lnSpc>
                <a:spcPct val="90000"/>
              </a:lnSpc>
            </a:pP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sp>
        <p:nvSpPr>
          <p:cNvPr id="4" name="Content Placeholder 2"/>
          <p:cNvSpPr txBox="1">
            <a:spLocks/>
          </p:cNvSpPr>
          <p:nvPr/>
        </p:nvSpPr>
        <p:spPr bwMode="auto">
          <a:xfrm>
            <a:off x="288339" y="1196752"/>
            <a:ext cx="8820150" cy="45365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Calibri" pitchFamily="34" charset="0"/>
              </a:defRPr>
            </a:lvl2pPr>
            <a:lvl3pPr marL="1143000"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a:lstStyle>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Today we will </a:t>
            </a:r>
            <a:r>
              <a:rPr lang="en-NZ" sz="2400" kern="0" dirty="0" smtClean="0">
                <a:solidFill>
                  <a:srgbClr val="92D050"/>
                </a:solidFill>
                <a:latin typeface="Times New Roman" panose="02020603050405020304" pitchFamily="18" charset="0"/>
                <a:cs typeface="Times New Roman" panose="02020603050405020304" pitchFamily="18" charset="0"/>
              </a:rPr>
              <a:t>buy</a:t>
            </a:r>
            <a:r>
              <a:rPr lang="en-NZ" sz="2400" kern="0" dirty="0" smtClean="0">
                <a:latin typeface="Times New Roman" panose="02020603050405020304" pitchFamily="18" charset="0"/>
                <a:cs typeface="Times New Roman" panose="02020603050405020304" pitchFamily="18" charset="0"/>
              </a:rPr>
              <a:t> (</a:t>
            </a:r>
            <a:r>
              <a:rPr lang="en-NZ" sz="2400" kern="0" dirty="0" smtClean="0">
                <a:solidFill>
                  <a:srgbClr val="92D050"/>
                </a:solidFill>
                <a:latin typeface="Times New Roman" panose="02020603050405020304" pitchFamily="18" charset="0"/>
                <a:cs typeface="Times New Roman" panose="02020603050405020304" pitchFamily="18" charset="0"/>
              </a:rPr>
              <a:t>bid</a:t>
            </a:r>
            <a:r>
              <a:rPr lang="en-NZ" sz="2400" kern="0" dirty="0" smtClean="0">
                <a:latin typeface="Times New Roman" panose="02020603050405020304" pitchFamily="18" charset="0"/>
                <a:cs typeface="Times New Roman" panose="02020603050405020304" pitchFamily="18" charset="0"/>
              </a:rPr>
              <a:t>) or </a:t>
            </a:r>
            <a:r>
              <a:rPr lang="en-NZ" sz="2400" kern="0" dirty="0" smtClean="0">
                <a:solidFill>
                  <a:srgbClr val="FF0000"/>
                </a:solidFill>
                <a:latin typeface="Times New Roman" panose="02020603050405020304" pitchFamily="18" charset="0"/>
                <a:cs typeface="Times New Roman" panose="02020603050405020304" pitchFamily="18" charset="0"/>
              </a:rPr>
              <a:t>sell</a:t>
            </a:r>
            <a:r>
              <a:rPr lang="en-NZ" sz="2400" kern="0" dirty="0" smtClean="0">
                <a:latin typeface="Times New Roman" panose="02020603050405020304" pitchFamily="18" charset="0"/>
                <a:cs typeface="Times New Roman" panose="02020603050405020304" pitchFamily="18" charset="0"/>
              </a:rPr>
              <a:t> (</a:t>
            </a:r>
            <a:r>
              <a:rPr lang="en-NZ" sz="2400" kern="0" dirty="0" smtClean="0">
                <a:solidFill>
                  <a:srgbClr val="FF0000"/>
                </a:solidFill>
                <a:latin typeface="Times New Roman" panose="02020603050405020304" pitchFamily="18" charset="0"/>
                <a:cs typeface="Times New Roman" panose="02020603050405020304" pitchFamily="18" charset="0"/>
              </a:rPr>
              <a:t>ask</a:t>
            </a:r>
            <a:r>
              <a:rPr lang="en-NZ" sz="2400" kern="0" dirty="0" smtClean="0">
                <a:latin typeface="Times New Roman" panose="02020603050405020304" pitchFamily="18" charset="0"/>
                <a:cs typeface="Times New Roman" panose="02020603050405020304" pitchFamily="18" charset="0"/>
              </a:rPr>
              <a:t>) imaginary t-shits</a:t>
            </a:r>
          </a:p>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If you are a </a:t>
            </a:r>
            <a:r>
              <a:rPr lang="en-NZ" sz="2400" kern="0" dirty="0" smtClean="0">
                <a:solidFill>
                  <a:srgbClr val="FF0000"/>
                </a:solidFill>
                <a:latin typeface="Times New Roman" panose="02020603050405020304" pitchFamily="18" charset="0"/>
                <a:cs typeface="Times New Roman" panose="02020603050405020304" pitchFamily="18" charset="0"/>
              </a:rPr>
              <a:t>selling</a:t>
            </a:r>
            <a:r>
              <a:rPr lang="en-NZ" sz="2400" kern="0" dirty="0" smtClean="0">
                <a:latin typeface="Times New Roman" panose="02020603050405020304" pitchFamily="18" charset="0"/>
                <a:cs typeface="Times New Roman" panose="02020603050405020304" pitchFamily="18" charset="0"/>
              </a:rPr>
              <a:t> team, you will be given information about how much each t-shirt </a:t>
            </a:r>
            <a:r>
              <a:rPr lang="en-NZ" sz="2400" kern="0" dirty="0" smtClean="0">
                <a:solidFill>
                  <a:srgbClr val="FF0000"/>
                </a:solidFill>
                <a:latin typeface="Times New Roman" panose="02020603050405020304" pitchFamily="18" charset="0"/>
                <a:cs typeface="Times New Roman" panose="02020603050405020304" pitchFamily="18" charset="0"/>
              </a:rPr>
              <a:t>costs you </a:t>
            </a:r>
            <a:r>
              <a:rPr lang="en-NZ" sz="2400" kern="0" dirty="0" smtClean="0">
                <a:latin typeface="Times New Roman" panose="02020603050405020304" pitchFamily="18" charset="0"/>
                <a:cs typeface="Times New Roman" panose="02020603050405020304" pitchFamily="18" charset="0"/>
              </a:rPr>
              <a:t>to make. These costs are specific to you.</a:t>
            </a:r>
          </a:p>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If you are a </a:t>
            </a:r>
            <a:r>
              <a:rPr lang="en-NZ" sz="2400" kern="0" dirty="0" smtClean="0">
                <a:solidFill>
                  <a:srgbClr val="92D050"/>
                </a:solidFill>
                <a:latin typeface="Times New Roman" panose="02020603050405020304" pitchFamily="18" charset="0"/>
                <a:cs typeface="Times New Roman" panose="02020603050405020304" pitchFamily="18" charset="0"/>
              </a:rPr>
              <a:t>buying</a:t>
            </a:r>
            <a:r>
              <a:rPr lang="en-NZ" sz="2400" kern="0" dirty="0" smtClean="0">
                <a:latin typeface="Times New Roman" panose="02020603050405020304" pitchFamily="18" charset="0"/>
                <a:cs typeface="Times New Roman" panose="02020603050405020304" pitchFamily="18" charset="0"/>
              </a:rPr>
              <a:t> team, you will be given information about how much each t-shirt </a:t>
            </a:r>
            <a:r>
              <a:rPr lang="en-NZ" sz="2400" kern="0" dirty="0" smtClean="0">
                <a:solidFill>
                  <a:srgbClr val="92D050"/>
                </a:solidFill>
                <a:latin typeface="Times New Roman" panose="02020603050405020304" pitchFamily="18" charset="0"/>
                <a:cs typeface="Times New Roman" panose="02020603050405020304" pitchFamily="18" charset="0"/>
              </a:rPr>
              <a:t>is worth to you. </a:t>
            </a:r>
            <a:r>
              <a:rPr lang="en-NZ" sz="2400" kern="0" dirty="0" smtClean="0">
                <a:latin typeface="Times New Roman" panose="02020603050405020304" pitchFamily="18" charset="0"/>
                <a:cs typeface="Times New Roman" panose="02020603050405020304" pitchFamily="18" charset="0"/>
              </a:rPr>
              <a:t>These values are specific to you.</a:t>
            </a:r>
          </a:p>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Once everyone knows their own values, we can trade</a:t>
            </a:r>
          </a:p>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Trading here today is a bit like trading in the stock market </a:t>
            </a:r>
            <a:r>
              <a:rPr lang="en-NZ" sz="2400" kern="0" dirty="0" smtClean="0">
                <a:solidFill>
                  <a:srgbClr val="FF0000"/>
                </a:solidFill>
                <a:latin typeface="Times New Roman" panose="02020603050405020304" pitchFamily="18" charset="0"/>
                <a:cs typeface="Times New Roman" panose="02020603050405020304" pitchFamily="18" charset="0"/>
              </a:rPr>
              <a:t>– sellers yell out asks</a:t>
            </a:r>
            <a:r>
              <a:rPr lang="en-NZ" sz="2400" kern="0" dirty="0" smtClean="0">
                <a:latin typeface="Times New Roman" panose="02020603050405020304" pitchFamily="18" charset="0"/>
                <a:cs typeface="Times New Roman" panose="02020603050405020304" pitchFamily="18" charset="0"/>
              </a:rPr>
              <a:t> (the price you are happy to sell the t-shirt for) and </a:t>
            </a:r>
            <a:r>
              <a:rPr lang="en-NZ" sz="2400" kern="0" dirty="0" smtClean="0">
                <a:solidFill>
                  <a:srgbClr val="92D050"/>
                </a:solidFill>
                <a:latin typeface="Times New Roman" panose="02020603050405020304" pitchFamily="18" charset="0"/>
                <a:cs typeface="Times New Roman" panose="02020603050405020304" pitchFamily="18" charset="0"/>
              </a:rPr>
              <a:t>buyers yell out bids </a:t>
            </a:r>
            <a:r>
              <a:rPr lang="en-NZ" sz="2400" kern="0" dirty="0" smtClean="0">
                <a:latin typeface="Times New Roman" panose="02020603050405020304" pitchFamily="18" charset="0"/>
                <a:cs typeface="Times New Roman" panose="02020603050405020304" pitchFamily="18" charset="0"/>
              </a:rPr>
              <a:t>(the price you are happy to buy the t-shirt for)</a:t>
            </a:r>
          </a:p>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We will be moderated by Sam who picks the team whose lollipop she thinks was up first to make the next bid or ask</a:t>
            </a:r>
          </a:p>
          <a:p>
            <a:pPr marL="0" indent="0" algn="just">
              <a:buFont typeface="Arial" pitchFamily="34" charset="0"/>
              <a:buNone/>
              <a:defRPr/>
            </a:pPr>
            <a:endParaRPr lang="en-NZ" sz="2400" kern="0" dirty="0" smtClean="0"/>
          </a:p>
          <a:p>
            <a:pPr marL="0" indent="0" algn="just">
              <a:buFont typeface="Arial" pitchFamily="34" charset="0"/>
              <a:buNone/>
              <a:defRPr/>
            </a:pPr>
            <a:endParaRPr lang="en-NZ" sz="2400" kern="0" dirty="0" smtClean="0"/>
          </a:p>
        </p:txBody>
      </p:sp>
      <p:pic>
        <p:nvPicPr>
          <p:cNvPr id="3074" name="Picture 2" descr="\\file\UsersN$\nal53\Home\Desktop\Hot-Sale-The-Rabbit-Cute-Owl-Spongebob-Tees-For-Women-font-b-Petite-b-font-Sh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4624"/>
            <a:ext cx="1944216"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73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p:cNvSpPr>
          <p:nvPr/>
        </p:nvSpPr>
        <p:spPr bwMode="auto">
          <a:xfrm>
            <a:off x="395288" y="546100"/>
            <a:ext cx="8497192" cy="65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Buying and selling – first t-shirt</a:t>
            </a:r>
          </a:p>
          <a:p>
            <a:pPr algn="l" eaLnBrk="1" hangingPunct="1">
              <a:lnSpc>
                <a:spcPct val="90000"/>
              </a:lnSpc>
            </a:pP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sp>
        <p:nvSpPr>
          <p:cNvPr id="4" name="Content Placeholder 2"/>
          <p:cNvSpPr txBox="1">
            <a:spLocks/>
          </p:cNvSpPr>
          <p:nvPr/>
        </p:nvSpPr>
        <p:spPr bwMode="auto">
          <a:xfrm>
            <a:off x="288339" y="1196752"/>
            <a:ext cx="8820150" cy="4341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Calibri" pitchFamily="34" charset="0"/>
              </a:defRPr>
            </a:lvl2pPr>
            <a:lvl3pPr marL="1143000"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a:lstStyle>
          <a:p>
            <a:pPr marL="0" indent="0">
              <a:buFont typeface="Arial" pitchFamily="34" charset="0"/>
              <a:buNone/>
              <a:defRPr/>
            </a:pPr>
            <a:endParaRPr lang="en-NZ" sz="2400" kern="0" dirty="0" smtClean="0"/>
          </a:p>
          <a:p>
            <a:pPr marL="0" indent="0">
              <a:buFont typeface="Arial" pitchFamily="34" charset="0"/>
              <a:buNone/>
              <a:defRPr/>
            </a:pPr>
            <a:endParaRPr lang="en-NZ" sz="2400" kern="0" dirty="0" smtClean="0"/>
          </a:p>
        </p:txBody>
      </p:sp>
      <p:sp>
        <p:nvSpPr>
          <p:cNvPr id="5" name="Content Placeholder 2"/>
          <p:cNvSpPr txBox="1">
            <a:spLocks/>
          </p:cNvSpPr>
          <p:nvPr/>
        </p:nvSpPr>
        <p:spPr bwMode="auto">
          <a:xfrm>
            <a:off x="440739" y="1196752"/>
            <a:ext cx="8595757" cy="44940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Calibri" pitchFamily="34" charset="0"/>
              </a:defRPr>
            </a:lvl2pPr>
            <a:lvl3pPr marL="1143000"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a:lstStyle>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Once a round opens, anyone can put their lollipop up and, if called, </a:t>
            </a:r>
            <a:r>
              <a:rPr lang="en-NZ" sz="2400" kern="0" dirty="0" smtClean="0">
                <a:solidFill>
                  <a:srgbClr val="92D050"/>
                </a:solidFill>
                <a:latin typeface="Times New Roman" panose="02020603050405020304" pitchFamily="18" charset="0"/>
                <a:cs typeface="Times New Roman" panose="02020603050405020304" pitchFamily="18" charset="0"/>
              </a:rPr>
              <a:t>make a bid to buy </a:t>
            </a:r>
            <a:r>
              <a:rPr lang="en-NZ" sz="2400" kern="0" dirty="0" smtClean="0">
                <a:latin typeface="Times New Roman" panose="02020603050405020304" pitchFamily="18" charset="0"/>
                <a:cs typeface="Times New Roman" panose="02020603050405020304" pitchFamily="18" charset="0"/>
              </a:rPr>
              <a:t>(only buyers can buy) or </a:t>
            </a:r>
            <a:r>
              <a:rPr lang="en-NZ" sz="2400" kern="0" dirty="0" smtClean="0">
                <a:solidFill>
                  <a:srgbClr val="FF0000"/>
                </a:solidFill>
                <a:latin typeface="Times New Roman" panose="02020603050405020304" pitchFamily="18" charset="0"/>
                <a:cs typeface="Times New Roman" panose="02020603050405020304" pitchFamily="18" charset="0"/>
              </a:rPr>
              <a:t>make an ask to sell </a:t>
            </a:r>
            <a:r>
              <a:rPr lang="en-NZ" sz="2400" kern="0" dirty="0" smtClean="0">
                <a:latin typeface="Times New Roman" panose="02020603050405020304" pitchFamily="18" charset="0"/>
                <a:cs typeface="Times New Roman" panose="02020603050405020304" pitchFamily="18" charset="0"/>
              </a:rPr>
              <a:t>(only sellers can sell)</a:t>
            </a:r>
          </a:p>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Assume that the first group to be called is a seller group that asks $18 for the t-shirt.</a:t>
            </a:r>
          </a:p>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The next buyer group called can either accept the ask or place their own bid. For example, they could say they want to buy the t-shirt for $10.</a:t>
            </a:r>
          </a:p>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The next seller group called can either accept this bid or place their own ask. Say the place an ask of $13.</a:t>
            </a:r>
          </a:p>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Assume that the next buyer group called accepts this ask. </a:t>
            </a:r>
          </a:p>
        </p:txBody>
      </p:sp>
    </p:spTree>
    <p:extLst>
      <p:ext uri="{BB962C8B-B14F-4D97-AF65-F5344CB8AC3E}">
        <p14:creationId xmlns:p14="http://schemas.microsoft.com/office/powerpoint/2010/main" val="1590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p:cNvSpPr>
          <p:nvPr/>
        </p:nvSpPr>
        <p:spPr bwMode="auto">
          <a:xfrm>
            <a:off x="395288" y="546100"/>
            <a:ext cx="8497192" cy="65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Next t-shirt goes on the market</a:t>
            </a: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sp>
        <p:nvSpPr>
          <p:cNvPr id="4" name="Content Placeholder 2"/>
          <p:cNvSpPr txBox="1">
            <a:spLocks/>
          </p:cNvSpPr>
          <p:nvPr/>
        </p:nvSpPr>
        <p:spPr bwMode="auto">
          <a:xfrm>
            <a:off x="288339" y="1196752"/>
            <a:ext cx="8820150" cy="434162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Calibri" pitchFamily="34" charset="0"/>
              </a:defRPr>
            </a:lvl2pPr>
            <a:lvl3pPr marL="1143000"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a:lstStyle>
          <a:p>
            <a:pPr marL="0" indent="0">
              <a:buFont typeface="Arial" pitchFamily="34" charset="0"/>
              <a:buNone/>
              <a:defRPr/>
            </a:pPr>
            <a:endParaRPr lang="en-NZ" sz="2400" kern="0" dirty="0" smtClean="0"/>
          </a:p>
          <a:p>
            <a:pPr marL="0" indent="0">
              <a:buFont typeface="Arial" pitchFamily="34" charset="0"/>
              <a:buNone/>
              <a:defRPr/>
            </a:pPr>
            <a:endParaRPr lang="en-NZ" sz="2400" kern="0" dirty="0" smtClean="0"/>
          </a:p>
        </p:txBody>
      </p:sp>
      <p:sp>
        <p:nvSpPr>
          <p:cNvPr id="5" name="Content Placeholder 2"/>
          <p:cNvSpPr txBox="1">
            <a:spLocks/>
          </p:cNvSpPr>
          <p:nvPr/>
        </p:nvSpPr>
        <p:spPr bwMode="auto">
          <a:xfrm>
            <a:off x="418013" y="1264568"/>
            <a:ext cx="8451741" cy="44686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Calibri" pitchFamily="34" charset="0"/>
              </a:defRPr>
            </a:lvl2pPr>
            <a:lvl3pPr marL="1143000"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ea typeface="+mn-ea"/>
                <a:cs typeface="+mn-cs"/>
                <a:sym typeface="Calibri" pitchFamily="34" charset="0"/>
              </a:defRPr>
            </a:lvl3pPr>
            <a:lvl4pPr marL="16002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4pPr>
            <a:lvl5pPr marL="20574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Calibri"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a:lstStyle>
          <a:p>
            <a:pPr marL="0" indent="0" algn="just">
              <a:buNone/>
              <a:defRPr/>
            </a:pPr>
            <a:r>
              <a:rPr lang="en-NZ" sz="2400" kern="0" dirty="0">
                <a:latin typeface="Times New Roman" panose="02020603050405020304" pitchFamily="18" charset="0"/>
                <a:cs typeface="Times New Roman" panose="02020603050405020304" pitchFamily="18" charset="0"/>
              </a:rPr>
              <a:t>The first t-shirt is sold </a:t>
            </a:r>
            <a:r>
              <a:rPr lang="en-NZ" sz="2400" kern="0" dirty="0" smtClean="0">
                <a:latin typeface="Times New Roman" panose="02020603050405020304" pitchFamily="18" charset="0"/>
                <a:cs typeface="Times New Roman" panose="02020603050405020304" pitchFamily="18" charset="0"/>
              </a:rPr>
              <a:t>for $13 and </a:t>
            </a:r>
            <a:r>
              <a:rPr lang="en-NZ" sz="2400" kern="0" dirty="0">
                <a:latin typeface="Times New Roman" panose="02020603050405020304" pitchFamily="18" charset="0"/>
                <a:cs typeface="Times New Roman" panose="02020603050405020304" pitchFamily="18" charset="0"/>
              </a:rPr>
              <a:t>we start the process of selling the next one by opening the bidding to all sellers and buyers who still have t-shirts to buy or </a:t>
            </a:r>
            <a:r>
              <a:rPr lang="en-NZ" sz="2400" kern="0" dirty="0" smtClean="0">
                <a:latin typeface="Times New Roman" panose="02020603050405020304" pitchFamily="18" charset="0"/>
                <a:cs typeface="Times New Roman" panose="02020603050405020304" pitchFamily="18" charset="0"/>
              </a:rPr>
              <a:t>sell (everyone has two per round).</a:t>
            </a:r>
            <a:endParaRPr lang="en-NZ" sz="2400" kern="0" dirty="0">
              <a:latin typeface="Times New Roman" panose="02020603050405020304" pitchFamily="18" charset="0"/>
              <a:cs typeface="Times New Roman" panose="02020603050405020304" pitchFamily="18" charset="0"/>
            </a:endParaRPr>
          </a:p>
          <a:p>
            <a:pPr marL="0" indent="0" algn="just">
              <a:buNone/>
              <a:defRPr/>
            </a:pPr>
            <a:r>
              <a:rPr lang="en-NZ" sz="2400" kern="0" dirty="0" smtClean="0">
                <a:latin typeface="Times New Roman" panose="02020603050405020304" pitchFamily="18" charset="0"/>
                <a:cs typeface="Times New Roman" panose="02020603050405020304" pitchFamily="18" charset="0"/>
              </a:rPr>
              <a:t>We </a:t>
            </a:r>
            <a:r>
              <a:rPr lang="en-NZ" sz="2400" kern="0" dirty="0">
                <a:latin typeface="Times New Roman" panose="02020603050405020304" pitchFamily="18" charset="0"/>
                <a:cs typeface="Times New Roman" panose="02020603050405020304" pitchFamily="18" charset="0"/>
              </a:rPr>
              <a:t>then continue selling more t-shirts until either all </a:t>
            </a:r>
            <a:r>
              <a:rPr lang="en-NZ" sz="2400" kern="0" dirty="0" smtClean="0">
                <a:latin typeface="Times New Roman" panose="02020603050405020304" pitchFamily="18" charset="0"/>
                <a:cs typeface="Times New Roman" panose="02020603050405020304" pitchFamily="18" charset="0"/>
              </a:rPr>
              <a:t>12 t-shirts </a:t>
            </a:r>
            <a:r>
              <a:rPr lang="en-NZ" sz="2400" kern="0" dirty="0">
                <a:latin typeface="Times New Roman" panose="02020603050405020304" pitchFamily="18" charset="0"/>
                <a:cs typeface="Times New Roman" panose="02020603050405020304" pitchFamily="18" charset="0"/>
              </a:rPr>
              <a:t>are sold and bought </a:t>
            </a:r>
            <a:r>
              <a:rPr lang="en-NZ" sz="2400" kern="0" dirty="0" smtClean="0">
                <a:latin typeface="Times New Roman" panose="02020603050405020304" pitchFamily="18" charset="0"/>
                <a:cs typeface="Times New Roman" panose="02020603050405020304" pitchFamily="18" charset="0"/>
              </a:rPr>
              <a:t>or </a:t>
            </a:r>
            <a:r>
              <a:rPr lang="en-NZ" sz="2400" kern="0" dirty="0">
                <a:latin typeface="Times New Roman" panose="02020603050405020304" pitchFamily="18" charset="0"/>
                <a:cs typeface="Times New Roman" panose="02020603050405020304" pitchFamily="18" charset="0"/>
              </a:rPr>
              <a:t>7 minutes is </a:t>
            </a:r>
            <a:r>
              <a:rPr lang="en-NZ" sz="2400" kern="0" dirty="0" smtClean="0">
                <a:latin typeface="Times New Roman" panose="02020603050405020304" pitchFamily="18" charset="0"/>
                <a:cs typeface="Times New Roman" panose="02020603050405020304" pitchFamily="18" charset="0"/>
              </a:rPr>
              <a:t>up, whichever comes first.</a:t>
            </a:r>
            <a:endParaRPr lang="en-NZ" sz="2400" kern="0" dirty="0">
              <a:latin typeface="Times New Roman" panose="02020603050405020304" pitchFamily="18" charset="0"/>
              <a:cs typeface="Times New Roman" panose="02020603050405020304" pitchFamily="18" charset="0"/>
            </a:endParaRPr>
          </a:p>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After this, round 1 is over and round 2 begins. You will again have two t-shirts to buy or sell, regardless of how many you bought or sold during round 1. </a:t>
            </a:r>
          </a:p>
          <a:p>
            <a:pPr marL="0" indent="0" algn="just">
              <a:buFont typeface="Arial" pitchFamily="34" charset="0"/>
              <a:buNone/>
              <a:defRPr/>
            </a:pPr>
            <a:r>
              <a:rPr lang="en-NZ" sz="2400" kern="0" dirty="0" smtClean="0">
                <a:latin typeface="Times New Roman" panose="02020603050405020304" pitchFamily="18" charset="0"/>
                <a:cs typeface="Times New Roman" panose="02020603050405020304" pitchFamily="18" charset="0"/>
              </a:rPr>
              <a:t>There are three rounds in total after which we hopefully can demonstrate that you have reached the equilibrium in the market and thus that the invisible hand has done its job!</a:t>
            </a:r>
            <a:endParaRPr lang="en-NZ"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165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4294967295"/>
          </p:nvPr>
        </p:nvSpPr>
        <p:spPr bwMode="auto">
          <a:xfrm>
            <a:off x="179512" y="1268760"/>
            <a:ext cx="8820150" cy="46805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just">
              <a:buNone/>
              <a:defRPr/>
            </a:pPr>
            <a:r>
              <a:rPr lang="en-NZ" sz="2400" dirty="0" smtClean="0">
                <a:latin typeface="Times New Roman" panose="02020603050405020304" pitchFamily="18" charset="0"/>
                <a:cs typeface="Times New Roman" panose="02020603050405020304" pitchFamily="18" charset="0"/>
              </a:rPr>
              <a:t>Each group will get one </a:t>
            </a:r>
            <a:r>
              <a:rPr lang="en-NZ" sz="2400" dirty="0" smtClean="0">
                <a:effectLst>
                  <a:outerShdw blurRad="50800" dist="50800" dir="5400000" algn="ctr" rotWithShape="0">
                    <a:srgbClr val="FF0000"/>
                  </a:outerShdw>
                </a:effectLst>
                <a:latin typeface="Times New Roman" panose="02020603050405020304" pitchFamily="18" charset="0"/>
                <a:cs typeface="Times New Roman" panose="02020603050405020304" pitchFamily="18" charset="0"/>
              </a:rPr>
              <a:t>CONFIDENTIAL</a:t>
            </a:r>
            <a:r>
              <a:rPr lang="en-NZ" sz="2400" dirty="0" smtClean="0">
                <a:effectLst>
                  <a:outerShdw blurRad="50800" dist="50800" dir="5400000" algn="ctr" rotWithShape="0">
                    <a:srgbClr val="00B050"/>
                  </a:outerShdw>
                </a:effectLst>
                <a:latin typeface="Times New Roman" panose="02020603050405020304" pitchFamily="18" charset="0"/>
                <a:cs typeface="Times New Roman" panose="02020603050405020304" pitchFamily="18" charset="0"/>
              </a:rPr>
              <a:t> </a:t>
            </a:r>
            <a:r>
              <a:rPr lang="en-NZ" sz="2400" dirty="0" smtClean="0">
                <a:latin typeface="Times New Roman" panose="02020603050405020304" pitchFamily="18" charset="0"/>
                <a:cs typeface="Times New Roman" panose="02020603050405020304" pitchFamily="18" charset="0"/>
              </a:rPr>
              <a:t>decision sheet</a:t>
            </a:r>
          </a:p>
          <a:p>
            <a:pPr algn="just">
              <a:defRPr/>
            </a:pPr>
            <a:r>
              <a:rPr lang="en-NZ" sz="2400" dirty="0" smtClean="0">
                <a:latin typeface="Times New Roman" panose="02020603050405020304" pitchFamily="18" charset="0"/>
                <a:cs typeface="Times New Roman" panose="02020603050405020304" pitchFamily="18" charset="0"/>
              </a:rPr>
              <a:t>It is important that you </a:t>
            </a:r>
            <a:r>
              <a:rPr lang="en-NZ" sz="2400" dirty="0">
                <a:latin typeface="Times New Roman" panose="02020603050405020304" pitchFamily="18" charset="0"/>
                <a:cs typeface="Times New Roman" panose="02020603050405020304" pitchFamily="18" charset="0"/>
              </a:rPr>
              <a:t>d</a:t>
            </a:r>
            <a:r>
              <a:rPr lang="en-NZ" sz="2400" dirty="0" smtClean="0">
                <a:latin typeface="Times New Roman" panose="02020603050405020304" pitchFamily="18" charset="0"/>
                <a:cs typeface="Times New Roman" panose="02020603050405020304" pitchFamily="18" charset="0"/>
              </a:rPr>
              <a:t>on’t show your decision sheet to anyone outside your group because on it are your </a:t>
            </a:r>
            <a:r>
              <a:rPr lang="en-NZ" sz="2400" b="1" dirty="0" smtClean="0">
                <a:solidFill>
                  <a:srgbClr val="FF0000"/>
                </a:solidFill>
                <a:latin typeface="Times New Roman" panose="02020603050405020304" pitchFamily="18" charset="0"/>
                <a:cs typeface="Times New Roman" panose="02020603050405020304" pitchFamily="18" charset="0"/>
              </a:rPr>
              <a:t>private costs </a:t>
            </a:r>
            <a:r>
              <a:rPr lang="en-NZ" sz="2400" dirty="0" smtClean="0">
                <a:latin typeface="Times New Roman" panose="02020603050405020304" pitchFamily="18" charset="0"/>
                <a:cs typeface="Times New Roman" panose="02020603050405020304" pitchFamily="18" charset="0"/>
              </a:rPr>
              <a:t>(if you are a seller) or</a:t>
            </a:r>
            <a:r>
              <a:rPr lang="en-NZ" sz="2400" b="1" dirty="0" smtClean="0">
                <a:latin typeface="Times New Roman" panose="02020603050405020304" pitchFamily="18" charset="0"/>
                <a:cs typeface="Times New Roman" panose="02020603050405020304" pitchFamily="18" charset="0"/>
              </a:rPr>
              <a:t> </a:t>
            </a:r>
            <a:r>
              <a:rPr lang="en-NZ" sz="2400" b="1" dirty="0" smtClean="0">
                <a:solidFill>
                  <a:srgbClr val="92D050"/>
                </a:solidFill>
                <a:latin typeface="Times New Roman" panose="02020603050405020304" pitchFamily="18" charset="0"/>
                <a:cs typeface="Times New Roman" panose="02020603050405020304" pitchFamily="18" charset="0"/>
              </a:rPr>
              <a:t>private values </a:t>
            </a:r>
            <a:r>
              <a:rPr lang="en-NZ" sz="2400" dirty="0" smtClean="0">
                <a:latin typeface="Times New Roman" panose="02020603050405020304" pitchFamily="18" charset="0"/>
                <a:cs typeface="Times New Roman" panose="02020603050405020304" pitchFamily="18" charset="0"/>
              </a:rPr>
              <a:t>(if you are a buyer), and revealing those to others could undermine your position in the market.</a:t>
            </a:r>
          </a:p>
          <a:p>
            <a:pPr algn="just">
              <a:defRPr/>
            </a:pPr>
            <a:r>
              <a:rPr lang="en-NZ" sz="2400" dirty="0" smtClean="0">
                <a:latin typeface="Times New Roman" panose="02020603050405020304" pitchFamily="18" charset="0"/>
                <a:cs typeface="Times New Roman" panose="02020603050405020304" pitchFamily="18" charset="0"/>
              </a:rPr>
              <a:t>You will also record your sale price / purchase price and your resulting earnings on the sheet.</a:t>
            </a:r>
          </a:p>
          <a:p>
            <a:pPr algn="just">
              <a:defRPr/>
            </a:pPr>
            <a:r>
              <a:rPr lang="en-NZ" sz="2400" dirty="0" smtClean="0">
                <a:latin typeface="Times New Roman" panose="02020603050405020304" pitchFamily="18" charset="0"/>
                <a:cs typeface="Times New Roman" panose="02020603050405020304" pitchFamily="18" charset="0"/>
              </a:rPr>
              <a:t>We will use these sheets at the end of the experiment to determine who made the most money – the best seller and buyer teams are the </a:t>
            </a:r>
            <a:r>
              <a:rPr lang="en-NZ" sz="2400" dirty="0" smtClean="0">
                <a:effectLst>
                  <a:outerShdw blurRad="50800" dist="50800" dir="5400000" algn="ctr" rotWithShape="0">
                    <a:srgbClr val="FF0000"/>
                  </a:outerShdw>
                </a:effectLst>
                <a:latin typeface="Times New Roman" panose="02020603050405020304" pitchFamily="18" charset="0"/>
                <a:cs typeface="Times New Roman" panose="02020603050405020304" pitchFamily="18" charset="0"/>
              </a:rPr>
              <a:t>WINNERS </a:t>
            </a:r>
            <a:r>
              <a:rPr lang="en-NZ" sz="2400" dirty="0" smtClean="0">
                <a:latin typeface="Times New Roman" panose="02020603050405020304" pitchFamily="18" charset="0"/>
                <a:cs typeface="Times New Roman" panose="02020603050405020304" pitchFamily="18" charset="0"/>
              </a:rPr>
              <a:t>who win </a:t>
            </a:r>
            <a:r>
              <a:rPr lang="en-NZ" sz="2400" dirty="0" smtClean="0">
                <a:effectLst>
                  <a:outerShdw blurRad="50800" dist="50800" dir="5400000" algn="ctr" rotWithShape="0">
                    <a:srgbClr val="FF0000"/>
                  </a:outerShdw>
                </a:effectLst>
                <a:latin typeface="Times New Roman" panose="02020603050405020304" pitchFamily="18" charset="0"/>
                <a:cs typeface="Times New Roman" panose="02020603050405020304" pitchFamily="18" charset="0"/>
              </a:rPr>
              <a:t>PRIZES</a:t>
            </a:r>
            <a:r>
              <a:rPr lang="en-NZ" sz="2400" dirty="0" smtClean="0">
                <a:latin typeface="Times New Roman" panose="02020603050405020304" pitchFamily="18" charset="0"/>
                <a:cs typeface="Times New Roman" panose="02020603050405020304" pitchFamily="18" charset="0"/>
              </a:rPr>
              <a:t>!!!</a:t>
            </a:r>
          </a:p>
        </p:txBody>
      </p:sp>
      <p:sp>
        <p:nvSpPr>
          <p:cNvPr id="5123" name="Rectangle 3"/>
          <p:cNvSpPr>
            <a:spLocks/>
          </p:cNvSpPr>
          <p:nvPr/>
        </p:nvSpPr>
        <p:spPr bwMode="auto">
          <a:xfrm>
            <a:off x="395288" y="546100"/>
            <a:ext cx="5905500"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Decision sheets</a:t>
            </a: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spTree>
    <p:extLst>
      <p:ext uri="{BB962C8B-B14F-4D97-AF65-F5344CB8AC3E}">
        <p14:creationId xmlns:p14="http://schemas.microsoft.com/office/powerpoint/2010/main" val="2693073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p:cNvSpPr>
          <p:nvPr/>
        </p:nvSpPr>
        <p:spPr bwMode="auto">
          <a:xfrm>
            <a:off x="395288" y="546100"/>
            <a:ext cx="5905500"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lnSpc>
                <a:spcPct val="90000"/>
              </a:lnSpc>
            </a:pPr>
            <a:r>
              <a:rPr lang="en-US" altLang="en-US" sz="3200" b="1" dirty="0" smtClean="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rPr>
              <a:t>Decision sheet - sellers</a:t>
            </a:r>
            <a:endParaRPr lang="en-US" altLang="en-US" sz="3200" b="1" dirty="0">
              <a:solidFill>
                <a:srgbClr val="E6282A"/>
              </a:solidFill>
              <a:latin typeface="Times New Roman" panose="02020603050405020304" pitchFamily="18" charset="0"/>
              <a:ea typeface="MS PGothic" pitchFamily="34" charset="-128"/>
              <a:cs typeface="Times New Roman" panose="02020603050405020304" pitchFamily="18" charset="0"/>
              <a:sym typeface="Georgia" pitchFamily="18" charset="0"/>
            </a:endParaRPr>
          </a:p>
        </p:txBody>
      </p:sp>
      <p:pic>
        <p:nvPicPr>
          <p:cNvPr id="7475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412776"/>
            <a:ext cx="5981700" cy="42100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prstDash val="solid"/>
                <a:miter lim="800000"/>
                <a:headEnd/>
                <a:tailEnd/>
              </a14:hiddenLine>
            </a:ext>
          </a:extLst>
        </p:spPr>
      </p:pic>
      <p:sp>
        <p:nvSpPr>
          <p:cNvPr id="2" name="Rectangle 1"/>
          <p:cNvSpPr/>
          <p:nvPr/>
        </p:nvSpPr>
        <p:spPr bwMode="auto">
          <a:xfrm>
            <a:off x="5076355" y="2276872"/>
            <a:ext cx="360040" cy="288032"/>
          </a:xfrm>
          <a:prstGeom prst="rect">
            <a:avLst/>
          </a:prstGeom>
          <a:solidFill>
            <a:srgbClr val="00B0F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4" name="Straight Arrow Connector 3"/>
          <p:cNvCxnSpPr>
            <a:stCxn id="6" idx="1"/>
          </p:cNvCxnSpPr>
          <p:nvPr/>
        </p:nvCxnSpPr>
        <p:spPr bwMode="auto">
          <a:xfrm flipH="1">
            <a:off x="5148064" y="632849"/>
            <a:ext cx="1440160" cy="2076071"/>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TextBox 5"/>
          <p:cNvSpPr txBox="1"/>
          <p:nvPr/>
        </p:nvSpPr>
        <p:spPr>
          <a:xfrm>
            <a:off x="6588224" y="309683"/>
            <a:ext cx="1764196" cy="646331"/>
          </a:xfrm>
          <a:prstGeom prst="rect">
            <a:avLst/>
          </a:prstGeom>
          <a:solidFill>
            <a:schemeClr val="accent1"/>
          </a:solid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Record your first sale price here</a:t>
            </a:r>
          </a:p>
        </p:txBody>
      </p:sp>
      <p:cxnSp>
        <p:nvCxnSpPr>
          <p:cNvPr id="9" name="Straight Arrow Connector 8"/>
          <p:cNvCxnSpPr>
            <a:stCxn id="11" idx="1"/>
          </p:cNvCxnSpPr>
          <p:nvPr/>
        </p:nvCxnSpPr>
        <p:spPr bwMode="auto">
          <a:xfrm flipH="1">
            <a:off x="5184665" y="1739448"/>
            <a:ext cx="2267655" cy="1814344"/>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7452320" y="1277783"/>
            <a:ext cx="1589496" cy="923330"/>
          </a:xfrm>
          <a:prstGeom prst="rect">
            <a:avLst/>
          </a:prstGeom>
          <a:solidFill>
            <a:schemeClr val="accent1"/>
          </a:solid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Then calculate your earnings here</a:t>
            </a:r>
          </a:p>
        </p:txBody>
      </p:sp>
      <p:sp>
        <p:nvSpPr>
          <p:cNvPr id="12" name="TextBox 11"/>
          <p:cNvSpPr txBox="1"/>
          <p:nvPr/>
        </p:nvSpPr>
        <p:spPr>
          <a:xfrm>
            <a:off x="7740352" y="2815128"/>
            <a:ext cx="1342918" cy="923330"/>
          </a:xfrm>
          <a:prstGeom prst="rect">
            <a:avLst/>
          </a:prstGeom>
          <a:solidFill>
            <a:schemeClr val="accent1"/>
          </a:solid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Record your second sale price here</a:t>
            </a:r>
          </a:p>
        </p:txBody>
      </p:sp>
      <p:cxnSp>
        <p:nvCxnSpPr>
          <p:cNvPr id="13" name="Straight Arrow Connector 12"/>
          <p:cNvCxnSpPr>
            <a:stCxn id="12" idx="1"/>
          </p:cNvCxnSpPr>
          <p:nvPr/>
        </p:nvCxnSpPr>
        <p:spPr bwMode="auto">
          <a:xfrm flipH="1">
            <a:off x="5197885" y="3276793"/>
            <a:ext cx="2542467" cy="582553"/>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p:cNvSpPr txBox="1"/>
          <p:nvPr/>
        </p:nvSpPr>
        <p:spPr>
          <a:xfrm>
            <a:off x="7562850" y="4327936"/>
            <a:ext cx="1549039" cy="923330"/>
          </a:xfrm>
          <a:prstGeom prst="rect">
            <a:avLst/>
          </a:prstGeom>
          <a:solidFill>
            <a:schemeClr val="accent1"/>
          </a:solid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Then calculate your earnings here</a:t>
            </a:r>
          </a:p>
        </p:txBody>
      </p:sp>
      <p:cxnSp>
        <p:nvCxnSpPr>
          <p:cNvPr id="16" name="Straight Arrow Connector 15"/>
          <p:cNvCxnSpPr>
            <a:stCxn id="15" idx="1"/>
          </p:cNvCxnSpPr>
          <p:nvPr/>
        </p:nvCxnSpPr>
        <p:spPr bwMode="auto">
          <a:xfrm flipH="1" flipV="1">
            <a:off x="5213196" y="4653137"/>
            <a:ext cx="2349654" cy="136464"/>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TextBox 22"/>
          <p:cNvSpPr txBox="1"/>
          <p:nvPr/>
        </p:nvSpPr>
        <p:spPr>
          <a:xfrm>
            <a:off x="1835696" y="5445224"/>
            <a:ext cx="1944216" cy="646331"/>
          </a:xfrm>
          <a:prstGeom prst="rect">
            <a:avLst/>
          </a:prstGeom>
          <a:solidFill>
            <a:schemeClr val="accent1"/>
          </a:solid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You can add up your earnings here</a:t>
            </a:r>
          </a:p>
        </p:txBody>
      </p:sp>
      <p:cxnSp>
        <p:nvCxnSpPr>
          <p:cNvPr id="24" name="Straight Arrow Connector 23"/>
          <p:cNvCxnSpPr/>
          <p:nvPr/>
        </p:nvCxnSpPr>
        <p:spPr bwMode="auto">
          <a:xfrm flipV="1">
            <a:off x="3779912" y="5085184"/>
            <a:ext cx="1512168" cy="729718"/>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TextBox 26"/>
          <p:cNvSpPr txBox="1"/>
          <p:nvPr/>
        </p:nvSpPr>
        <p:spPr>
          <a:xfrm>
            <a:off x="0" y="1174934"/>
            <a:ext cx="1581150" cy="3416320"/>
          </a:xfrm>
          <a:prstGeom prst="rect">
            <a:avLst/>
          </a:prstGeom>
          <a:noFill/>
        </p:spPr>
        <p:txBody>
          <a:bodyPr wrap="square" rtlCol="0">
            <a:spAutoFit/>
          </a:bodyPr>
          <a:lstStyle>
            <a:defPPr>
              <a:defRPr lang="en-US"/>
            </a:defPPr>
            <a:lvl1pPr algn="l">
              <a:defRPr sz="1800">
                <a:latin typeface="Times New Roman" panose="02020603050405020304" pitchFamily="18" charset="0"/>
                <a:cs typeface="Times New Roman" panose="02020603050405020304" pitchFamily="18" charset="0"/>
              </a:defRPr>
            </a:lvl1pPr>
          </a:lstStyle>
          <a:p>
            <a:r>
              <a:rPr lang="en-NZ" dirty="0"/>
              <a:t>If you only sell one unit then the second unit’s earnings equal zero (you don’t have to pay the cost unless you sell).If you sell zero units your total earnings equal zero.</a:t>
            </a:r>
          </a:p>
        </p:txBody>
      </p:sp>
      <p:sp>
        <p:nvSpPr>
          <p:cNvPr id="17" name="Rectangle 16"/>
          <p:cNvSpPr/>
          <p:nvPr/>
        </p:nvSpPr>
        <p:spPr bwMode="auto">
          <a:xfrm>
            <a:off x="5688124" y="2276872"/>
            <a:ext cx="360040" cy="288032"/>
          </a:xfrm>
          <a:prstGeom prst="rect">
            <a:avLst/>
          </a:prstGeom>
          <a:solidFill>
            <a:srgbClr val="00B05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Rectangle 17"/>
          <p:cNvSpPr/>
          <p:nvPr/>
        </p:nvSpPr>
        <p:spPr bwMode="auto">
          <a:xfrm>
            <a:off x="6283449" y="2299552"/>
            <a:ext cx="360040" cy="288032"/>
          </a:xfrm>
          <a:prstGeom prst="rect">
            <a:avLst/>
          </a:prstGeom>
          <a:solidFill>
            <a:srgbClr val="FFFF0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Rectangle 19"/>
          <p:cNvSpPr/>
          <p:nvPr/>
        </p:nvSpPr>
        <p:spPr bwMode="auto">
          <a:xfrm>
            <a:off x="5002794" y="2996952"/>
            <a:ext cx="500941" cy="279841"/>
          </a:xfrm>
          <a:prstGeom prst="rect">
            <a:avLst/>
          </a:prstGeom>
          <a:solidFill>
            <a:srgbClr val="00B0F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Rectangle 20"/>
          <p:cNvSpPr/>
          <p:nvPr/>
        </p:nvSpPr>
        <p:spPr bwMode="auto">
          <a:xfrm>
            <a:off x="5002794" y="4128455"/>
            <a:ext cx="500941" cy="279841"/>
          </a:xfrm>
          <a:prstGeom prst="rect">
            <a:avLst/>
          </a:prstGeom>
          <a:solidFill>
            <a:srgbClr val="00B0F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Rectangle 21"/>
          <p:cNvSpPr/>
          <p:nvPr/>
        </p:nvSpPr>
        <p:spPr bwMode="auto">
          <a:xfrm>
            <a:off x="5585515" y="2988761"/>
            <a:ext cx="566292" cy="257583"/>
          </a:xfrm>
          <a:prstGeom prst="rect">
            <a:avLst/>
          </a:prstGeom>
          <a:solidFill>
            <a:srgbClr val="00B05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Rectangle 24"/>
          <p:cNvSpPr/>
          <p:nvPr/>
        </p:nvSpPr>
        <p:spPr bwMode="auto">
          <a:xfrm>
            <a:off x="6180840" y="3011441"/>
            <a:ext cx="566292" cy="257583"/>
          </a:xfrm>
          <a:prstGeom prst="rect">
            <a:avLst/>
          </a:prstGeom>
          <a:solidFill>
            <a:srgbClr val="FFFF0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Rectangle 25"/>
          <p:cNvSpPr/>
          <p:nvPr/>
        </p:nvSpPr>
        <p:spPr bwMode="auto">
          <a:xfrm>
            <a:off x="5588701" y="4169636"/>
            <a:ext cx="566292" cy="257583"/>
          </a:xfrm>
          <a:prstGeom prst="rect">
            <a:avLst/>
          </a:prstGeom>
          <a:solidFill>
            <a:srgbClr val="00B05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Rectangle 27"/>
          <p:cNvSpPr/>
          <p:nvPr/>
        </p:nvSpPr>
        <p:spPr bwMode="auto">
          <a:xfrm>
            <a:off x="6184026" y="4192316"/>
            <a:ext cx="566292" cy="257583"/>
          </a:xfrm>
          <a:prstGeom prst="rect">
            <a:avLst/>
          </a:prstGeom>
          <a:solidFill>
            <a:srgbClr val="FFFF00">
              <a:alpha val="41000"/>
            </a:srgb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NZ"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35416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5" grpId="0" animBg="1"/>
      <p:bldP spid="23" grpId="0" animBg="1"/>
      <p:bldP spid="27" grpId="0"/>
    </p:bldLst>
  </p:timing>
</p:sld>
</file>

<file path=ppt/theme/theme1.xml><?xml version="1.0" encoding="utf-8"?>
<a:theme xmlns:a="http://schemas.openxmlformats.org/drawingml/2006/main" name="Master #4">
  <a:themeElements>
    <a:clrScheme name="">
      <a:dk1>
        <a:srgbClr val="000000"/>
      </a:dk1>
      <a:lt1>
        <a:srgbClr val="FFFFFF"/>
      </a:lt1>
      <a:dk2>
        <a:srgbClr val="000000"/>
      </a:dk2>
      <a:lt2>
        <a:srgbClr val="808080"/>
      </a:lt2>
      <a:accent1>
        <a:srgbClr val="E6E6E6"/>
      </a:accent1>
      <a:accent2>
        <a:srgbClr val="333399"/>
      </a:accent2>
      <a:accent3>
        <a:srgbClr val="FFFFFF"/>
      </a:accent3>
      <a:accent4>
        <a:srgbClr val="000000"/>
      </a:accent4>
      <a:accent5>
        <a:srgbClr val="F0F0F0"/>
      </a:accent5>
      <a:accent6>
        <a:srgbClr val="2D2D8A"/>
      </a:accent6>
      <a:hlink>
        <a:srgbClr val="009999"/>
      </a:hlink>
      <a:folHlink>
        <a:srgbClr val="99CC00"/>
      </a:folHlink>
    </a:clrScheme>
    <a:fontScheme name="Master #4">
      <a:majorFont>
        <a:latin typeface="Georgia"/>
        <a:ea typeface="ヒラギノ明朝 ProN W6"/>
        <a:cs typeface="ヒラギノ明朝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2412</TotalTime>
  <Pages>0</Pages>
  <Words>1145</Words>
  <Characters>0</Characters>
  <Application>Microsoft Office PowerPoint</Application>
  <PresentationFormat>On-screen Show (4:3)</PresentationFormat>
  <Lines>0</Lines>
  <Paragraphs>67</Paragraphs>
  <Slides>13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MS PGothic</vt:lpstr>
      <vt:lpstr>Arial</vt:lpstr>
      <vt:lpstr>Calibri</vt:lpstr>
      <vt:lpstr>Georgia</vt:lpstr>
      <vt:lpstr>Gill Sans</vt:lpstr>
      <vt:lpstr>Times New Roman</vt:lpstr>
      <vt:lpstr>ヒラギノ明朝 ProN W6</vt:lpstr>
      <vt:lpstr>ヒラギノ角ゴ ProN W3</vt:lpstr>
      <vt:lpstr>Master #4</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 Futures</dc:title>
  <dc:creator>Janelle Blythe</dc:creator>
  <cp:lastModifiedBy>Brad Cottam</cp:lastModifiedBy>
  <cp:revision>129</cp:revision>
  <cp:lastPrinted>2012-10-31T00:43:29Z</cp:lastPrinted>
  <dcterms:modified xsi:type="dcterms:W3CDTF">2020-03-18T23:07:37Z</dcterms:modified>
</cp:coreProperties>
</file>