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300" r:id="rId4"/>
    <p:sldId id="301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CCFFCC"/>
    <a:srgbClr val="FFFF99"/>
    <a:srgbClr val="FFCCFF"/>
    <a:srgbClr val="CE1620"/>
    <a:srgbClr val="33CCCC"/>
    <a:srgbClr val="424342"/>
    <a:srgbClr val="D01A09"/>
    <a:srgbClr val="CC0011"/>
    <a:srgbClr val="DA3237"/>
    <a:srgbClr val="D93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61473" autoAdjust="0"/>
  </p:normalViewPr>
  <p:slideViewPr>
    <p:cSldViewPr showGuides="1">
      <p:cViewPr varScale="1">
        <p:scale>
          <a:sx n="70" d="100"/>
          <a:sy n="70" d="100"/>
        </p:scale>
        <p:origin x="21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BB825E-3823-4413-84F5-FB53908380DC}" type="datetimeFigureOut">
              <a:rPr lang="en-NZ" altLang="en-US"/>
              <a:pPr>
                <a:defRPr/>
              </a:pPr>
              <a:t>19/03/2020</a:t>
            </a:fld>
            <a:endParaRPr lang="en-N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7D01E5-6A40-4272-A2D5-B508AE652644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57581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17E6BD-CF26-44CF-B3CA-FEE3DA718AEE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96CFBD-BB18-4766-835C-E0D32226A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40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6CFBD-BB18-4766-835C-E0D32226A4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4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Created by Tom </a:t>
            </a:r>
            <a:r>
              <a:rPr lang="en-NZ" dirty="0" err="1" smtClean="0"/>
              <a:t>Wujec</a:t>
            </a:r>
            <a:r>
              <a:rPr lang="en-NZ" dirty="0" smtClean="0"/>
              <a:t> – for design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6CFBD-BB18-4766-835C-E0D32226A4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2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6CFBD-BB18-4766-835C-E0D32226A4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6CFBD-BB18-4766-835C-E0D32226A4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20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6CFBD-BB18-4766-835C-E0D32226A4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2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Single</a:t>
            </a:r>
            <a:r>
              <a:rPr lang="en-NZ" baseline="0" dirty="0" smtClean="0"/>
              <a:t> right plan for business students – search for the one solution tend to wait to the end to put the marshmallow on top </a:t>
            </a:r>
          </a:p>
          <a:p>
            <a:endParaRPr lang="en-NZ" baseline="0" dirty="0" smtClean="0"/>
          </a:p>
          <a:p>
            <a:r>
              <a:rPr lang="en-NZ" baseline="0" dirty="0" smtClean="0"/>
              <a:t>Kindergarteners tend to begin with the marshmallow and then prototype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6CFBD-BB18-4766-835C-E0D32226A4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8425"/>
            <a:ext cx="180181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395288" y="1604963"/>
            <a:ext cx="8321675" cy="0"/>
          </a:xfrm>
          <a:prstGeom prst="line">
            <a:avLst/>
          </a:prstGeom>
          <a:ln w="12700">
            <a:solidFill>
              <a:srgbClr val="CC0011"/>
            </a:solidFill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373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12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8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122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7964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45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99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305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7230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8961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4255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  <a:sym typeface="Georgia" panose="02040502050405020303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charset="0"/>
          <a:ea typeface="ヒラギノ明朝 ProN W6" charset="0"/>
          <a:cs typeface="ヒラギノ明朝 ProN W6" charset="0"/>
          <a:sym typeface="Georgia" panose="0204050205040502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charset="0"/>
          <a:ea typeface="ヒラギノ明朝 ProN W6" charset="0"/>
          <a:cs typeface="ヒラギノ明朝 ProN W6" charset="0"/>
          <a:sym typeface="Georgia" panose="0204050205040502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charset="0"/>
          <a:ea typeface="ヒラギノ明朝 ProN W6" charset="0"/>
          <a:cs typeface="ヒラギノ明朝 ProN W6" charset="0"/>
          <a:sym typeface="Georgia" panose="0204050205040502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charset="0"/>
          <a:ea typeface="ヒラギノ明朝 ProN W6" charset="0"/>
          <a:cs typeface="ヒラギノ明朝 ProN W6" charset="0"/>
          <a:sym typeface="Georgia" panose="0204050205040502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charset="0"/>
          <a:ea typeface="ヒラギノ明朝 ProN W6" charset="0"/>
          <a:cs typeface="ヒラギノ明朝 ProN W6" charset="0"/>
          <a:sym typeface="Georg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charset="0"/>
          <a:ea typeface="ヒラギノ明朝 ProN W6" charset="0"/>
          <a:cs typeface="ヒラギノ明朝 ProN W6" charset="0"/>
          <a:sym typeface="Georg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charset="0"/>
          <a:ea typeface="ヒラギノ明朝 ProN W6" charset="0"/>
          <a:cs typeface="ヒラギノ明朝 ProN W6" charset="0"/>
          <a:sym typeface="Georg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charset="0"/>
          <a:ea typeface="ヒラギノ明朝 ProN W6" charset="0"/>
          <a:cs typeface="ヒラギノ明朝 ProN W6" charset="0"/>
          <a:sym typeface="Georgia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75" y="404813"/>
            <a:ext cx="4935538" cy="9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6000" dirty="0" smtClean="0">
                <a:solidFill>
                  <a:srgbClr val="FFFFFF"/>
                </a:solidFill>
                <a:ea typeface="ヒラギノ角ゴ ProN W3" charset="-128"/>
              </a:rPr>
              <a:t>School of Business</a:t>
            </a:r>
            <a:endParaRPr lang="en-US" altLang="en-US" sz="6000" dirty="0" smtClean="0">
              <a:solidFill>
                <a:srgbClr val="FFFFFF"/>
              </a:solidFill>
              <a:ea typeface="ヒラギノ明朝 ProN W3" charset="-128"/>
            </a:endParaRP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4543425" y="2714625"/>
            <a:ext cx="39243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NZ" sz="3600" b="1" dirty="0" smtClean="0">
                <a:solidFill>
                  <a:schemeClr val="bg1"/>
                </a:solidFill>
                <a:latin typeface="+mj-lt"/>
              </a:rPr>
              <a:t>Te Kura Umanga</a:t>
            </a:r>
            <a:r>
              <a:rPr lang="en-NZ" sz="3600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altLang="en-US" sz="2400" dirty="0" smtClean="0">
              <a:solidFill>
                <a:schemeClr val="bg1"/>
              </a:solidFill>
              <a:latin typeface="+mj-lt"/>
              <a:ea typeface="ヒラギノ明朝 ProN W3" charset="-128"/>
              <a:sym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3137" y="2060848"/>
            <a:ext cx="160332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19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400050" y="1052736"/>
            <a:ext cx="6548438" cy="4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E6282A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Time Left:</a:t>
            </a:r>
            <a:endParaRPr lang="en-US" altLang="en-US" sz="3200" b="1" dirty="0">
              <a:solidFill>
                <a:srgbClr val="E6282A"/>
              </a:solidFill>
              <a:latin typeface="Georgia" panose="02040502050405020303" pitchFamily="18" charset="0"/>
              <a:ea typeface="MS PGothic" panose="020B0600070205080204" pitchFamily="34" charset="-128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0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4748" y="2060848"/>
            <a:ext cx="458010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br>
              <a:rPr lang="en-US" sz="19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Seconds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400050" y="1052736"/>
            <a:ext cx="6548438" cy="4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E6282A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Time Left:</a:t>
            </a:r>
            <a:endParaRPr lang="en-US" altLang="en-US" sz="3200" b="1" dirty="0">
              <a:solidFill>
                <a:srgbClr val="E6282A"/>
              </a:solidFill>
              <a:latin typeface="Georgia" panose="02040502050405020303" pitchFamily="18" charset="0"/>
              <a:ea typeface="MS PGothic" panose="020B0600070205080204" pitchFamily="34" charset="-128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9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9195" y="1844824"/>
            <a:ext cx="514916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0:00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400050" y="1052736"/>
            <a:ext cx="6548438" cy="4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E6282A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Time Left:</a:t>
            </a:r>
            <a:endParaRPr lang="en-US" altLang="en-US" sz="3200" b="1" dirty="0">
              <a:solidFill>
                <a:srgbClr val="E6282A"/>
              </a:solidFill>
              <a:latin typeface="Georgia" panose="02040502050405020303" pitchFamily="18" charset="0"/>
              <a:ea typeface="MS PGothic" panose="020B0600070205080204" pitchFamily="34" charset="-128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68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3375" y="2060575"/>
            <a:ext cx="8415338" cy="40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altLang="en-US" sz="2000" dirty="0" smtClean="0">
                <a:ea typeface="ヒラギノ角ゴ Pro W3" charset="-128"/>
              </a:rPr>
              <a:t>People who tend to perform worse are university graduates… particularly business students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altLang="en-US" sz="2000" dirty="0" smtClean="0">
                <a:ea typeface="ヒラギノ角ゴ Pro W3" charset="-128"/>
              </a:rPr>
              <a:t>People who perform the best are kindergarten children, Architects and Engineers 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altLang="en-US" sz="2000" dirty="0" smtClean="0">
                <a:ea typeface="ヒラギノ角ゴ Pro W3" charset="-128"/>
              </a:rPr>
              <a:t>This activity focusses on developing a shared experience, common language, increasing collaboration instantly and the need to prototype</a:t>
            </a:r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400050" y="546100"/>
            <a:ext cx="65484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E6282A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About the challenge</a:t>
            </a:r>
            <a:endParaRPr lang="en-US" altLang="en-US" sz="3200" b="1" dirty="0">
              <a:solidFill>
                <a:srgbClr val="E6282A"/>
              </a:solidFill>
              <a:latin typeface="Georgia" panose="02040502050405020303" pitchFamily="18" charset="0"/>
              <a:ea typeface="MS PGothic" panose="020B0600070205080204" pitchFamily="34" charset="-128"/>
              <a:sym typeface="Georgia" panose="020405020504050203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56919"/>
              </p:ext>
            </p:extLst>
          </p:nvPr>
        </p:nvGraphicFramePr>
        <p:xfrm>
          <a:off x="626266" y="5085184"/>
          <a:ext cx="704208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27">
                  <a:extLst>
                    <a:ext uri="{9D8B030D-6E8A-4147-A177-3AD203B41FA5}">
                      <a16:colId xmlns:a16="http://schemas.microsoft.com/office/drawing/2014/main" val="2809352467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4048349021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914998000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3997172183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10030017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1766488895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417796780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733914487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2008717802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3976616974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2955601485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942052044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4271339952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3244872763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3842001492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867136074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4218639032"/>
                    </a:ext>
                  </a:extLst>
                </a:gridCol>
                <a:gridCol w="391227">
                  <a:extLst>
                    <a:ext uri="{9D8B030D-6E8A-4147-A177-3AD203B41FA5}">
                      <a16:colId xmlns:a16="http://schemas.microsoft.com/office/drawing/2014/main" val="3359399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17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679680"/>
                  </a:ext>
                </a:extLst>
              </a:tr>
            </a:tbl>
          </a:graphicData>
        </a:graphic>
      </p:graphicFrame>
      <p:sp>
        <p:nvSpPr>
          <p:cNvPr id="3" name="Isosceles Triangle 2"/>
          <p:cNvSpPr/>
          <p:nvPr/>
        </p:nvSpPr>
        <p:spPr bwMode="auto">
          <a:xfrm rot="5400000">
            <a:off x="7621544" y="5157192"/>
            <a:ext cx="766880" cy="622864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774" y="5163636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68782" y="5163636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266" y="5852064"/>
            <a:ext cx="706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Orient             Plan                             Build                       YAY!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76926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1743" y="1412776"/>
            <a:ext cx="4882257" cy="119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 dirty="0" smtClean="0">
                <a:solidFill>
                  <a:schemeClr val="bg1"/>
                </a:solidFill>
                <a:ea typeface="ヒラギノ角ゴ ProN W3" charset="-128"/>
              </a:rPr>
              <a:t>The </a:t>
            </a:r>
            <a:br>
              <a:rPr lang="en-US" altLang="en-US" sz="5000" dirty="0" smtClean="0">
                <a:solidFill>
                  <a:schemeClr val="bg1"/>
                </a:solidFill>
                <a:ea typeface="ヒラギノ角ゴ ProN W3" charset="-128"/>
              </a:rPr>
            </a:br>
            <a:r>
              <a:rPr lang="en-US" altLang="en-US" sz="5000" dirty="0" smtClean="0">
                <a:solidFill>
                  <a:schemeClr val="bg1"/>
                </a:solidFill>
                <a:ea typeface="ヒラギノ角ゴ ProN W3" charset="-128"/>
              </a:rPr>
              <a:t>Marshmallow Challenge</a:t>
            </a:r>
            <a:endParaRPr lang="en-US" altLang="en-US" sz="5000" dirty="0" smtClean="0">
              <a:solidFill>
                <a:schemeClr val="bg1"/>
              </a:solidFill>
              <a:ea typeface="ヒラギノ明朝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159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66713" y="4868863"/>
            <a:ext cx="83058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AU" altLang="en-US" sz="1800" smtClean="0"/>
              <a:t>20 sticks of spaghetti           1 metre of tape          1 metre of string          1 marshmallow</a:t>
            </a: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395288" y="546100"/>
            <a:ext cx="68405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E6282A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The Marshmallow Challenge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36875"/>
            <a:ext cx="15367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63825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2924175"/>
            <a:ext cx="14557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40025"/>
            <a:ext cx="14493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0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3375" y="2060575"/>
            <a:ext cx="8415338" cy="40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altLang="en-US" sz="2000" smtClean="0">
                <a:ea typeface="ヒラギノ角ゴ Pro W3" charset="-128"/>
              </a:rPr>
              <a:t>Build the tallest FREESTANDING structure you can with the materials provided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altLang="en-US" sz="2000" smtClean="0"/>
              <a:t>You CANNOT suspend your structure from a higher structure nor be supporting it with any part of your body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altLang="en-US" sz="2000" smtClean="0"/>
              <a:t>The ENTIRE marshmallow must be on top of the structure at the end </a:t>
            </a:r>
            <a:br>
              <a:rPr lang="en-US" altLang="en-US" sz="2000" smtClean="0"/>
            </a:br>
            <a:r>
              <a:rPr lang="en-US" altLang="en-US" sz="2000" smtClean="0"/>
              <a:t>–</a:t>
            </a:r>
            <a:r>
              <a:rPr lang="en-AU" altLang="en-US" sz="2000" smtClean="0"/>
              <a:t> DO NOT cut or eat the marshmallow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AU" altLang="en-US" sz="2000" smtClean="0"/>
              <a:t>You CAN break up or cut the spaghetti, string or tape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AU" altLang="en-US" sz="2000" smtClean="0"/>
              <a:t>You have 18 MINUTES to build your structure</a:t>
            </a:r>
            <a:endParaRPr lang="en-US" altLang="en-US" sz="2000" smtClean="0"/>
          </a:p>
        </p:txBody>
      </p:sp>
      <p:sp>
        <p:nvSpPr>
          <p:cNvPr id="6147" name="Rectangle 3"/>
          <p:cNvSpPr>
            <a:spLocks/>
          </p:cNvSpPr>
          <p:nvPr/>
        </p:nvSpPr>
        <p:spPr bwMode="auto">
          <a:xfrm>
            <a:off x="400050" y="546100"/>
            <a:ext cx="65484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E6282A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Marshmallow Challenge Rules</a:t>
            </a:r>
          </a:p>
        </p:txBody>
      </p:sp>
    </p:spTree>
    <p:extLst>
      <p:ext uri="{BB962C8B-B14F-4D97-AF65-F5344CB8AC3E}">
        <p14:creationId xmlns:p14="http://schemas.microsoft.com/office/powerpoint/2010/main" val="4250409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2060848"/>
            <a:ext cx="302198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endParaRPr lang="en-US" sz="19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400050" y="1052736"/>
            <a:ext cx="6548438" cy="4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E6282A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Time Left:</a:t>
            </a:r>
            <a:endParaRPr lang="en-US" altLang="en-US" sz="3200" b="1" dirty="0">
              <a:solidFill>
                <a:srgbClr val="E6282A"/>
              </a:solidFill>
              <a:latin typeface="Georgia" panose="02040502050405020303" pitchFamily="18" charset="0"/>
              <a:ea typeface="MS PGothic" panose="020B0600070205080204" pitchFamily="34" charset="-128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91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2060848"/>
            <a:ext cx="302198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endParaRPr lang="en-US" sz="19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400050" y="1052736"/>
            <a:ext cx="6548438" cy="4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E6282A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Time Left:</a:t>
            </a:r>
            <a:endParaRPr lang="en-US" altLang="en-US" sz="3200" b="1" dirty="0">
              <a:solidFill>
                <a:srgbClr val="E6282A"/>
              </a:solidFill>
              <a:latin typeface="Georgia" panose="02040502050405020303" pitchFamily="18" charset="0"/>
              <a:ea typeface="MS PGothic" panose="020B0600070205080204" pitchFamily="34" charset="-128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53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2060848"/>
            <a:ext cx="302198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19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400050" y="1052736"/>
            <a:ext cx="6548438" cy="4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E6282A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Time Left:</a:t>
            </a:r>
            <a:endParaRPr lang="en-US" altLang="en-US" sz="3200" b="1" dirty="0">
              <a:solidFill>
                <a:srgbClr val="E6282A"/>
              </a:solidFill>
              <a:latin typeface="Georgia" panose="02040502050405020303" pitchFamily="18" charset="0"/>
              <a:ea typeface="MS PGothic" panose="020B0600070205080204" pitchFamily="34" charset="-128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443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3137" y="2060848"/>
            <a:ext cx="160332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19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400050" y="1052736"/>
            <a:ext cx="6548438" cy="4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E6282A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Time Left:</a:t>
            </a:r>
            <a:endParaRPr lang="en-US" altLang="en-US" sz="3200" b="1" dirty="0">
              <a:solidFill>
                <a:srgbClr val="E6282A"/>
              </a:solidFill>
              <a:latin typeface="Georgia" panose="02040502050405020303" pitchFamily="18" charset="0"/>
              <a:ea typeface="MS PGothic" panose="020B0600070205080204" pitchFamily="34" charset="-128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44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3137" y="2060848"/>
            <a:ext cx="160332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19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400050" y="1052736"/>
            <a:ext cx="6548438" cy="4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rgbClr val="E6282A"/>
                </a:solidFill>
                <a:latin typeface="Georgia" panose="02040502050405020303" pitchFamily="18" charset="0"/>
                <a:ea typeface="MS PGothic" panose="020B0600070205080204" pitchFamily="34" charset="-128"/>
                <a:sym typeface="Georgia" panose="02040502050405020303" pitchFamily="18" charset="0"/>
              </a:rPr>
              <a:t>Time Left:</a:t>
            </a:r>
            <a:endParaRPr lang="en-US" altLang="en-US" sz="3200" b="1" dirty="0">
              <a:solidFill>
                <a:srgbClr val="E6282A"/>
              </a:solidFill>
              <a:latin typeface="Georgia" panose="02040502050405020303" pitchFamily="18" charset="0"/>
              <a:ea typeface="MS PGothic" panose="020B0600070205080204" pitchFamily="34" charset="-128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7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#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6E6E6"/>
      </a:accent1>
      <a:accent2>
        <a:srgbClr val="333399"/>
      </a:accent2>
      <a:accent3>
        <a:srgbClr val="FFFFFF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4">
      <a:majorFont>
        <a:latin typeface="Georgia"/>
        <a:ea typeface="ヒラギノ明朝 ProN W6"/>
        <a:cs typeface="ヒラギノ明朝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Pages>0</Pages>
  <Words>238</Words>
  <Characters>0</Characters>
  <Application>Microsoft Office PowerPoint</Application>
  <PresentationFormat>On-screen Show (4:3)</PresentationFormat>
  <Lines>0</Lines>
  <Paragraphs>44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PGothic</vt:lpstr>
      <vt:lpstr>Arial</vt:lpstr>
      <vt:lpstr>Calibri</vt:lpstr>
      <vt:lpstr>Georgia</vt:lpstr>
      <vt:lpstr>Gill Sans</vt:lpstr>
      <vt:lpstr>ヒラギノ明朝 ProN W3</vt:lpstr>
      <vt:lpstr>ヒラギノ明朝 ProN W6</vt:lpstr>
      <vt:lpstr>ヒラギノ角ゴ Pro W3</vt:lpstr>
      <vt:lpstr>ヒラギノ角ゴ ProN W3</vt:lpstr>
      <vt:lpstr>Master #4</vt:lpstr>
      <vt:lpstr>School of Business</vt:lpstr>
      <vt:lpstr>The  Marshmallow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 Futures</dc:title>
  <dc:subject/>
  <dc:creator>Janelle Blythe</dc:creator>
  <cp:keywords/>
  <dc:description/>
  <cp:lastModifiedBy>Brad Cottam</cp:lastModifiedBy>
  <cp:revision>117</cp:revision>
  <cp:lastPrinted>2017-04-03T20:24:52Z</cp:lastPrinted>
  <dcterms:modified xsi:type="dcterms:W3CDTF">2020-03-18T22:41:12Z</dcterms:modified>
</cp:coreProperties>
</file>