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269" r:id="rId4"/>
    <p:sldId id="284" r:id="rId5"/>
    <p:sldId id="310" r:id="rId6"/>
    <p:sldId id="311" r:id="rId7"/>
    <p:sldId id="305" r:id="rId8"/>
    <p:sldId id="309" r:id="rId9"/>
    <p:sldId id="297" r:id="rId10"/>
    <p:sldId id="270" r:id="rId11"/>
    <p:sldId id="292" r:id="rId12"/>
    <p:sldId id="293" r:id="rId13"/>
    <p:sldId id="294" r:id="rId14"/>
    <p:sldId id="277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B07C3-22D6-425E-849C-152F3E3DE001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B4232-0D71-40BD-8294-C9CD47FF3C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505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b="1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F086FAF-B8D2-4D0B-9CBB-ED122EC79D18}" type="slidenum">
              <a:rPr lang="en-AU" altLang="en-US" sz="1200">
                <a:solidFill>
                  <a:prstClr val="black"/>
                </a:solidFill>
              </a:rPr>
              <a:pPr/>
              <a:t>1</a:t>
            </a:fld>
            <a:endParaRPr lang="en-AU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0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Whitworth Academic Vision and 2005 NSSE Results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0316D-BCF7-4226-8AF3-2085B4DF741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ahoma" pitchFamily="34" charset="0"/>
              </a:rPr>
              <a:t>Pascarella, E. &amp; Terenzini, P. </a:t>
            </a:r>
            <a:r>
              <a:rPr lang="en-US" altLang="en-US" i="1">
                <a:latin typeface="Tahoma" pitchFamily="34" charset="0"/>
              </a:rPr>
              <a:t>How college affects students: A third decade of research</a:t>
            </a:r>
            <a:r>
              <a:rPr lang="en-US" altLang="en-US">
                <a:latin typeface="Tahoma" pitchFamily="34" charset="0"/>
              </a:rPr>
              <a:t>. San Francisco: Jossey-Bass Publishers, 2005.  </a:t>
            </a:r>
          </a:p>
          <a:p>
            <a:r>
              <a:rPr lang="en-US" altLang="en-US">
                <a:latin typeface="Tahoma" pitchFamily="34" charset="0"/>
              </a:rPr>
              <a:t>After reviewing approximately 2,500 studies on college students from the 1990s, in addition to the more than 2,600 studies from 1970 to 1990, Ernest </a:t>
            </a:r>
            <a:r>
              <a:rPr lang="en-US" altLang="en-US" b="1">
                <a:latin typeface="Tahoma" pitchFamily="34" charset="0"/>
              </a:rPr>
              <a:t>Pascarella</a:t>
            </a:r>
            <a:r>
              <a:rPr lang="en-US" altLang="en-US">
                <a:latin typeface="Tahoma" pitchFamily="34" charset="0"/>
              </a:rPr>
              <a:t> and Patrick </a:t>
            </a:r>
            <a:r>
              <a:rPr lang="en-US" altLang="en-US" b="1">
                <a:latin typeface="Tahoma" pitchFamily="34" charset="0"/>
              </a:rPr>
              <a:t>Terenzini</a:t>
            </a:r>
            <a:r>
              <a:rPr lang="en-US" altLang="en-US">
                <a:latin typeface="Tahoma" pitchFamily="34" charset="0"/>
              </a:rPr>
              <a:t> concluded student engagement is a central component of student learning.</a:t>
            </a:r>
          </a:p>
          <a:p>
            <a:endParaRPr lang="en-US" altLang="en-US" sz="900">
              <a:latin typeface="Tahoma" pitchFamily="34" charset="0"/>
            </a:endParaRPr>
          </a:p>
          <a:p>
            <a:r>
              <a:rPr lang="en-US" altLang="en-US">
                <a:latin typeface="Tahoma" pitchFamily="34" charset="0"/>
              </a:rPr>
              <a:t>Looking behind student outcomes and student engagement:</a:t>
            </a:r>
          </a:p>
          <a:p>
            <a:pPr>
              <a:buFontTx/>
              <a:buChar char="•"/>
            </a:pPr>
            <a:r>
              <a:rPr lang="en-US" altLang="en-US">
                <a:latin typeface="Tahoma" pitchFamily="34" charset="0"/>
              </a:rPr>
              <a:t> What do we know about students who enter our institution?</a:t>
            </a:r>
          </a:p>
          <a:p>
            <a:pPr>
              <a:buFontTx/>
              <a:buChar char="•"/>
            </a:pPr>
            <a:r>
              <a:rPr lang="en-US" altLang="en-US">
                <a:latin typeface="Tahoma" pitchFamily="34" charset="0"/>
              </a:rPr>
              <a:t> How are various student experiences (e.g., course-taking patterns, leadership roles) related to outcomes?</a:t>
            </a:r>
          </a:p>
          <a:p>
            <a:pPr>
              <a:buFontTx/>
              <a:buChar char="•"/>
            </a:pPr>
            <a:r>
              <a:rPr lang="en-US" altLang="en-US">
                <a:latin typeface="Tahoma" pitchFamily="34" charset="0"/>
              </a:rPr>
              <a:t> What do students contribute to learning? </a:t>
            </a:r>
          </a:p>
          <a:p>
            <a:pPr>
              <a:buFontTx/>
              <a:buChar char="•"/>
            </a:pPr>
            <a:r>
              <a:rPr lang="en-US" altLang="en-US">
                <a:latin typeface="Tahoma" pitchFamily="34" charset="0"/>
              </a:rPr>
              <a:t> What do students learn over time in a program of study?</a:t>
            </a:r>
          </a:p>
          <a:p>
            <a:pPr>
              <a:buFontTx/>
              <a:buChar char="•"/>
            </a:pPr>
            <a:r>
              <a:rPr lang="en-US" altLang="en-US">
                <a:latin typeface="Tahoma" pitchFamily="34" charset="0"/>
              </a:rPr>
              <a:t> How do out-of-class experiences contribute to learning?</a:t>
            </a:r>
          </a:p>
          <a:p>
            <a:pPr>
              <a:buFontTx/>
              <a:buChar char="•"/>
            </a:pPr>
            <a:r>
              <a:rPr lang="en-US" altLang="en-US">
                <a:latin typeface="Tahoma" pitchFamily="34" charset="0"/>
              </a:rPr>
              <a:t> What are students able to do with what they know?</a:t>
            </a:r>
          </a:p>
          <a:p>
            <a:pPr>
              <a:buFontTx/>
              <a:buChar char="•"/>
            </a:pPr>
            <a:r>
              <a:rPr lang="en-US" altLang="en-US">
                <a:latin typeface="Tahoma" pitchFamily="34" charset="0"/>
              </a:rPr>
              <a:t> What judgments can students make about their learning?</a:t>
            </a:r>
          </a:p>
          <a:p>
            <a:r>
              <a:rPr lang="en-US" altLang="en-US">
                <a:latin typeface="Tahoma" pitchFamily="34" charset="0"/>
              </a:rPr>
              <a:t>(Adapted from Hutchings, 1989)</a:t>
            </a:r>
          </a:p>
          <a:p>
            <a:endParaRPr lang="en-US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8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ADF9-FED3-495D-B772-119A2492D9B9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37F9-E0F7-4B12-9BE2-99CDEEA83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31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ADF9-FED3-495D-B772-119A2492D9B9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37F9-E0F7-4B12-9BE2-99CDEEA83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30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ADF9-FED3-495D-B772-119A2492D9B9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37F9-E0F7-4B12-9BE2-99CDEEA83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229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99861D-DF3E-4912-9C70-16D52F0DD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2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NZ"/>
              <a:t>Click to add title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92150" y="4484688"/>
            <a:ext cx="7767638" cy="2039937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NZ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82769231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6940342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57925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62200"/>
            <a:ext cx="3810000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8709693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4820362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9133369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97249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ADF9-FED3-495D-B772-119A2492D9B9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37F9-E0F7-4B12-9BE2-99CDEEA83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898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44826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852792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2133356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6613"/>
            <a:ext cx="1943100" cy="5688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6613"/>
            <a:ext cx="5676900" cy="5688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6083609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836613"/>
            <a:ext cx="7772400" cy="5688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3653915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338" y="836613"/>
            <a:ext cx="3743325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4162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4162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3846947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D549-7476-49A9-BEE3-7B6F16D7B6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52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6489-A2B9-4019-8F5A-F4B85E978A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3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9786-20B3-48E5-ACA5-803F7081AB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74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018A-F636-4639-A00B-455738B3CC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ADF9-FED3-495D-B772-119A2492D9B9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37F9-E0F7-4B12-9BE2-99CDEEA83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4731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9F99-E63C-46FE-8A72-F30B177BEE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96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43A8-7A39-4C7A-BB99-F54B44E9DF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76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2CD9-BC5F-4793-B6CE-983B4D91E7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92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438C-1E17-42EF-B0DE-C9DEDADD08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4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3416-C8CF-46C2-A2FB-C98600047B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86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1A06-F2B3-46D5-97BE-186BDF24F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03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A62-F945-4377-9258-84F547EE31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ADF9-FED3-495D-B772-119A2492D9B9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37F9-E0F7-4B12-9BE2-99CDEEA83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608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ADF9-FED3-495D-B772-119A2492D9B9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37F9-E0F7-4B12-9BE2-99CDEEA83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773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ADF9-FED3-495D-B772-119A2492D9B9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37F9-E0F7-4B12-9BE2-99CDEEA83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096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ADF9-FED3-495D-B772-119A2492D9B9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37F9-E0F7-4B12-9BE2-99CDEEA83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677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ADF9-FED3-495D-B772-119A2492D9B9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37F9-E0F7-4B12-9BE2-99CDEEA83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288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ADF9-FED3-495D-B772-119A2492D9B9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37F9-E0F7-4B12-9BE2-99CDEEA83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571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ADF9-FED3-495D-B772-119A2492D9B9}" type="datetimeFigureOut">
              <a:rPr lang="en-NZ" smtClean="0"/>
              <a:t>17/02/2022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37F9-E0F7-4B12-9BE2-99CDEEA83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782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add text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pic>
        <p:nvPicPr>
          <p:cNvPr id="1028" name="Picture 36" descr="CEM Covers_aqua_blue"/>
          <p:cNvPicPr>
            <a:picLocks noChangeAspect="1" noChangeArrowheads="1"/>
          </p:cNvPicPr>
          <p:nvPr userDrawn="1"/>
        </p:nvPicPr>
        <p:blipFill>
          <a:blip r:embed="rId1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5"/>
          <p:cNvSpPr>
            <a:spLocks noGrp="1" noChangeArrowheads="1"/>
          </p:cNvSpPr>
          <p:nvPr>
            <p:ph type="title"/>
          </p:nvPr>
        </p:nvSpPr>
        <p:spPr bwMode="white">
          <a:xfrm>
            <a:off x="2700338" y="836613"/>
            <a:ext cx="3743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add text</a:t>
            </a:r>
          </a:p>
        </p:txBody>
      </p:sp>
      <p:sp>
        <p:nvSpPr>
          <p:cNvPr id="1030" name="Rectangle 37"/>
          <p:cNvSpPr>
            <a:spLocks noChangeArrowheads="1"/>
          </p:cNvSpPr>
          <p:nvPr userDrawn="1"/>
        </p:nvSpPr>
        <p:spPr bwMode="white">
          <a:xfrm>
            <a:off x="107950" y="0"/>
            <a:ext cx="2014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200" i="1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9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DC213E-273A-44B0-A3D1-91779D9558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8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188912"/>
            <a:ext cx="2016919" cy="925513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altLang="en-US" sz="3200" i="0" dirty="0">
                <a:latin typeface="ProfileMaori-BoldItalic" pitchFamily="2" charset="0"/>
              </a:rPr>
              <a:t>CAM</a:t>
            </a:r>
            <a:r>
              <a:rPr lang="en-US" altLang="en-US" sz="2800" i="0" dirty="0">
                <a:latin typeface="ProfileMaori-BoldItalic" pitchFamily="2" charset="0"/>
              </a:rPr>
              <a:t> </a:t>
            </a:r>
            <a:br>
              <a:rPr lang="en-US" altLang="en-US" sz="2000" i="0" dirty="0">
                <a:latin typeface="ProfileMaori-BoldItalic" pitchFamily="2" charset="0"/>
              </a:rPr>
            </a:br>
            <a:r>
              <a:rPr lang="en-US" altLang="en-US" sz="1000" i="0" dirty="0">
                <a:latin typeface="ProfileMaori-Light" pitchFamily="2" charset="0"/>
              </a:rPr>
              <a:t>Centre for Assessment  &amp; Monitoring</a:t>
            </a:r>
            <a:br>
              <a:rPr lang="en-US" altLang="en-US" sz="1000" i="0" dirty="0">
                <a:latin typeface="ProfileMaori-Light" pitchFamily="2" charset="0"/>
              </a:rPr>
            </a:br>
            <a:r>
              <a:rPr lang="en-US" altLang="en-US" sz="1000" i="0" dirty="0">
                <a:latin typeface="ProfileMaori-Light" pitchFamily="2" charset="0"/>
              </a:rPr>
              <a:t>Faculty of Education</a:t>
            </a:r>
            <a:endParaRPr lang="en-GB" altLang="en-US" sz="1000" dirty="0">
              <a:latin typeface="ProfileMaori-Light" pitchFamily="2" charset="0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white">
          <a:xfrm>
            <a:off x="1763713" y="2565400"/>
            <a:ext cx="56880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Aft>
                <a:spcPct val="4000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4000" b="1" i="1">
              <a:solidFill>
                <a:srgbClr val="000000"/>
              </a:solidFill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341463" y="3963988"/>
            <a:ext cx="2287587" cy="4619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Aft>
                <a:spcPct val="4000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564382" y="2348880"/>
            <a:ext cx="8126869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4600" kern="0" dirty="0">
              <a:solidFill>
                <a:srgbClr val="FF0000"/>
              </a:solidFill>
              <a:latin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600" kern="0" dirty="0">
                <a:solidFill>
                  <a:srgbClr val="FF0000"/>
                </a:solidFill>
                <a:latin typeface="Arial"/>
              </a:rPr>
              <a:t>Student Attitude, Engagement and Achievement </a:t>
            </a:r>
            <a:endParaRPr lang="en-NZ" altLang="en-US" sz="4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Autofit/>
          </a:bodyPr>
          <a:lstStyle/>
          <a:p>
            <a:r>
              <a:rPr lang="en-NZ" sz="4000" i="1" dirty="0">
                <a:solidFill>
                  <a:srgbClr val="FF0000"/>
                </a:solidFill>
              </a:rPr>
              <a:t>How effective do you find each of the following to help your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628800"/>
            <a:ext cx="8229600" cy="5112568"/>
          </a:xfrm>
        </p:spPr>
        <p:txBody>
          <a:bodyPr>
            <a:normAutofit fontScale="47500" lnSpcReduction="20000"/>
          </a:bodyPr>
          <a:lstStyle/>
          <a:p>
            <a:r>
              <a:rPr lang="en-NZ" sz="4200" dirty="0"/>
              <a:t>Presentation of a topic by the teacher</a:t>
            </a:r>
          </a:p>
          <a:p>
            <a:r>
              <a:rPr lang="en-NZ" sz="4200" dirty="0"/>
              <a:t>Dictation of notes</a:t>
            </a:r>
          </a:p>
          <a:p>
            <a:r>
              <a:rPr lang="en-NZ" sz="4200" dirty="0"/>
              <a:t>Working in pairs</a:t>
            </a:r>
          </a:p>
          <a:p>
            <a:r>
              <a:rPr lang="en-NZ" sz="4200" dirty="0"/>
              <a:t>Working in small groups</a:t>
            </a:r>
          </a:p>
          <a:p>
            <a:r>
              <a:rPr lang="en-NZ" sz="4200" dirty="0"/>
              <a:t>Working individually</a:t>
            </a:r>
          </a:p>
          <a:p>
            <a:r>
              <a:rPr lang="en-NZ" sz="4200" dirty="0"/>
              <a:t>Researching a topic</a:t>
            </a:r>
          </a:p>
          <a:p>
            <a:r>
              <a:rPr lang="en-NZ" sz="4200" dirty="0"/>
              <a:t>Presenting to the class</a:t>
            </a:r>
          </a:p>
          <a:p>
            <a:r>
              <a:rPr lang="en-NZ" sz="4200" dirty="0"/>
              <a:t>Helping another student</a:t>
            </a:r>
          </a:p>
          <a:p>
            <a:r>
              <a:rPr lang="en-NZ" sz="4200" dirty="0"/>
              <a:t>Class discussions</a:t>
            </a:r>
          </a:p>
          <a:p>
            <a:r>
              <a:rPr lang="en-NZ" sz="4200" dirty="0"/>
              <a:t>Worksheets</a:t>
            </a:r>
          </a:p>
          <a:p>
            <a:r>
              <a:rPr lang="en-NZ" sz="4200" dirty="0"/>
              <a:t>Using the Internet</a:t>
            </a:r>
          </a:p>
          <a:p>
            <a:r>
              <a:rPr lang="en-NZ" sz="4200" dirty="0"/>
              <a:t>Practical work</a:t>
            </a:r>
          </a:p>
          <a:p>
            <a:r>
              <a:rPr lang="en-NZ" sz="4200" dirty="0"/>
              <a:t>Experiments</a:t>
            </a:r>
          </a:p>
          <a:p>
            <a:r>
              <a:rPr lang="en-NZ" sz="4200" dirty="0"/>
              <a:t>Reading</a:t>
            </a:r>
          </a:p>
          <a:p>
            <a:r>
              <a:rPr lang="en-NZ" sz="4200" dirty="0"/>
              <a:t>Writing an essay</a:t>
            </a:r>
          </a:p>
          <a:p>
            <a:r>
              <a:rPr lang="en-NZ" sz="4200" dirty="0"/>
              <a:t>Practicing past exam papers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0767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1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0000"/>
                </a:solidFill>
                <a:ea typeface="Times New Roman"/>
                <a:cs typeface="Times New Roman"/>
              </a:rPr>
              <a:t>How satisfied are you with…….</a:t>
            </a:r>
            <a:endParaRPr lang="en-NZ" sz="40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a typeface="Times New Roman"/>
                <a:cs typeface="Times New Roman"/>
              </a:rPr>
              <a:t>Advice in choosing your subjects</a:t>
            </a:r>
          </a:p>
          <a:p>
            <a:r>
              <a:rPr lang="en-US" sz="2400" dirty="0">
                <a:ea typeface="Times New Roman"/>
                <a:cs typeface="Times New Roman"/>
              </a:rPr>
              <a:t>Help on how to study</a:t>
            </a:r>
          </a:p>
          <a:p>
            <a:r>
              <a:rPr lang="en-US" sz="2400" dirty="0">
                <a:ea typeface="Times New Roman"/>
                <a:cs typeface="Times New Roman"/>
              </a:rPr>
              <a:t>Changing a subject if it was unsuitable</a:t>
            </a:r>
          </a:p>
          <a:p>
            <a:r>
              <a:rPr lang="en-US" sz="2400" dirty="0">
                <a:ea typeface="Times New Roman"/>
                <a:cs typeface="Times New Roman"/>
              </a:rPr>
              <a:t>Help with personal issues</a:t>
            </a:r>
            <a:endParaRPr lang="en-NZ" sz="2400" dirty="0"/>
          </a:p>
          <a:p>
            <a:r>
              <a:rPr lang="en-US" sz="2400" dirty="0">
                <a:ea typeface="Times New Roman"/>
                <a:cs typeface="Times New Roman"/>
              </a:rPr>
              <a:t>Advice for future study</a:t>
            </a:r>
          </a:p>
          <a:p>
            <a:r>
              <a:rPr lang="en-US" sz="2400" dirty="0">
                <a:ea typeface="Times New Roman"/>
                <a:cs typeface="Times New Roman"/>
              </a:rPr>
              <a:t>Career guidance</a:t>
            </a:r>
          </a:p>
          <a:p>
            <a:r>
              <a:rPr lang="en-US" sz="2400" dirty="0">
                <a:ea typeface="Times New Roman"/>
                <a:cs typeface="Times New Roman"/>
              </a:rPr>
              <a:t>Explaining NCEA and how you are assessed</a:t>
            </a:r>
          </a:p>
          <a:p>
            <a:r>
              <a:rPr lang="en-US" sz="2400" dirty="0">
                <a:ea typeface="Times New Roman"/>
                <a:cs typeface="Times New Roman"/>
              </a:rPr>
              <a:t>Work experience</a:t>
            </a:r>
          </a:p>
          <a:p>
            <a:r>
              <a:rPr lang="en-US" sz="2400" dirty="0">
                <a:ea typeface="Times New Roman"/>
                <a:cs typeface="Times New Roman"/>
              </a:rPr>
              <a:t>Form teacher</a:t>
            </a:r>
            <a:endParaRPr lang="en-N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66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4100" b="1" i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NEXT STEPS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372616" y="1412776"/>
            <a:ext cx="8686800" cy="5688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Engage with national and school data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Analyse demographic, perceptual, student achievement, and survey data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/>
              <a:t>Compare value added data for each subject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/>
              <a:t>Identify effective best practice and share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/>
              <a:t>Identify challenges and create strategies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/>
              <a:t>Inform and facilitate professional development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/>
              <a:t>Reflect on department practice and create goals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Support individual students and set achievement goals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60647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i="1" dirty="0">
                <a:solidFill>
                  <a:srgbClr val="FF0000"/>
                </a:solidFill>
              </a:rPr>
              <a:t>Using data for school improvement</a:t>
            </a:r>
          </a:p>
        </p:txBody>
      </p:sp>
    </p:spTree>
    <p:extLst>
      <p:ext uri="{BB962C8B-B14F-4D97-AF65-F5344CB8AC3E}">
        <p14:creationId xmlns:p14="http://schemas.microsoft.com/office/powerpoint/2010/main" val="67118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59" y="770270"/>
            <a:ext cx="8229600" cy="1143000"/>
          </a:xfrm>
        </p:spPr>
        <p:txBody>
          <a:bodyPr>
            <a:normAutofit/>
          </a:bodyPr>
          <a:lstStyle/>
          <a:p>
            <a:r>
              <a:rPr lang="en-NZ" sz="3200" i="1" dirty="0">
                <a:solidFill>
                  <a:srgbClr val="FF0000"/>
                </a:solidFill>
              </a:rPr>
              <a:t>To find out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061048"/>
          </a:xfrm>
        </p:spPr>
        <p:txBody>
          <a:bodyPr/>
          <a:lstStyle/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i="1" dirty="0">
                <a:solidFill>
                  <a:srgbClr val="0070C0"/>
                </a:solidFill>
              </a:rPr>
              <a:t>www.canterbury.ac.nz/cam/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B0E1D-1733-4696-80F8-A6A69C1D5E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92" y="3457599"/>
            <a:ext cx="2500828" cy="1267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62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639089"/>
            <a:ext cx="8229600" cy="7736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i="1" dirty="0">
                <a:solidFill>
                  <a:srgbClr val="FF0000"/>
                </a:solidFill>
              </a:rPr>
              <a:t>The research is unequivocal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3968" y="1844824"/>
            <a:ext cx="4559424" cy="3240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sz="2200" dirty="0"/>
              <a:t>	</a:t>
            </a:r>
            <a:r>
              <a:rPr lang="en-US" altLang="en-US" sz="2400" dirty="0"/>
              <a:t>	</a:t>
            </a:r>
            <a:r>
              <a:rPr lang="en-US" altLang="en-US" sz="2200" dirty="0"/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200" b="1" dirty="0"/>
              <a:t>                   Engagement!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It is important for schools to focus on academic, pastoral and extracurricular offerings to encourage student engagement and </a:t>
            </a:r>
            <a:r>
              <a:rPr lang="en-US" altLang="en-US" sz="2200" dirty="0" err="1"/>
              <a:t>optimise</a:t>
            </a:r>
            <a:r>
              <a:rPr lang="en-US" altLang="en-US" sz="2200" dirty="0"/>
              <a:t> achievement.</a:t>
            </a:r>
          </a:p>
        </p:txBody>
      </p:sp>
      <p:pic>
        <p:nvPicPr>
          <p:cNvPr id="6148" name="Picture 4" descr="girl_in_cl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988840"/>
            <a:ext cx="3217863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66800" y="5943600"/>
            <a:ext cx="708660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en-US" sz="1400" i="1" dirty="0" err="1">
                <a:solidFill>
                  <a:srgbClr val="000099"/>
                </a:solidFill>
              </a:rPr>
              <a:t>Pascarella</a:t>
            </a:r>
            <a:r>
              <a:rPr lang="en-US" altLang="en-US" sz="1400" i="1" dirty="0">
                <a:solidFill>
                  <a:srgbClr val="000099"/>
                </a:solidFill>
              </a:rPr>
              <a:t> &amp; </a:t>
            </a:r>
            <a:r>
              <a:rPr lang="en-US" altLang="en-US" sz="1400" i="1" dirty="0" err="1">
                <a:solidFill>
                  <a:srgbClr val="000099"/>
                </a:solidFill>
              </a:rPr>
              <a:t>Terenzini</a:t>
            </a:r>
            <a:r>
              <a:rPr lang="en-US" altLang="en-US" sz="1400" i="1" dirty="0">
                <a:solidFill>
                  <a:srgbClr val="000099"/>
                </a:solidFill>
              </a:rPr>
              <a:t>. (2005). </a:t>
            </a:r>
            <a:r>
              <a:rPr lang="en-US" altLang="en-US" sz="1400" i="1" u="sng" dirty="0">
                <a:solidFill>
                  <a:srgbClr val="000099"/>
                </a:solidFill>
              </a:rPr>
              <a:t>How college affects students: A third decade of research</a:t>
            </a:r>
          </a:p>
        </p:txBody>
      </p:sp>
    </p:spTree>
    <p:extLst>
      <p:ext uri="{BB962C8B-B14F-4D97-AF65-F5344CB8AC3E}">
        <p14:creationId xmlns:p14="http://schemas.microsoft.com/office/powerpoint/2010/main" val="182184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NZ" sz="4000" i="1" dirty="0">
                <a:solidFill>
                  <a:srgbClr val="FF0000"/>
                </a:solidFill>
              </a:rPr>
              <a:t>What is Student Engagement?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dirty="0"/>
              <a:t>Students are engaged when they are involved in their work, persist despite challenges and obstacles, and take visible delight in accomplishing their work.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i="1" dirty="0" err="1"/>
              <a:t>Schlechty</a:t>
            </a:r>
            <a:r>
              <a:rPr lang="en-US" sz="1600" i="1" dirty="0"/>
              <a:t>, P. (1994). "Increasing Student Engagement." Missouri Leadership Academy. p. 5.)</a:t>
            </a:r>
          </a:p>
          <a:p>
            <a:r>
              <a:rPr lang="en-US" dirty="0">
                <a:solidFill>
                  <a:schemeClr val="bg1"/>
                </a:solidFill>
              </a:rPr>
              <a:t>Leadership Academy. p. 5.)</a:t>
            </a:r>
          </a:p>
          <a:p>
            <a:pPr marL="0" indent="0">
              <a:buNone/>
            </a:pPr>
            <a:r>
              <a:rPr lang="en-US" sz="3100" dirty="0"/>
              <a:t>Student engagement is a "student's willingness, need, desire and compulsion to participate, and be successful in, the learning process promoting higher level thinking for enduring understanding.“ </a:t>
            </a:r>
          </a:p>
          <a:p>
            <a:pPr marL="0" indent="0" algn="ctr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1600" i="1" dirty="0"/>
              <a:t>(</a:t>
            </a:r>
            <a:r>
              <a:rPr lang="en-US" sz="1600" i="1" dirty="0" err="1"/>
              <a:t>Bomia</a:t>
            </a:r>
            <a:r>
              <a:rPr lang="en-US" sz="1600" i="1" dirty="0"/>
              <a:t>, L., </a:t>
            </a:r>
            <a:r>
              <a:rPr lang="en-US" sz="1600" i="1" dirty="0" err="1"/>
              <a:t>Beluzo</a:t>
            </a:r>
            <a:r>
              <a:rPr lang="en-US" sz="1600" i="1" dirty="0"/>
              <a:t>, L., </a:t>
            </a:r>
            <a:r>
              <a:rPr lang="en-US" sz="1600" i="1" dirty="0" err="1"/>
              <a:t>Demeester</a:t>
            </a:r>
            <a:r>
              <a:rPr lang="en-US" sz="1600" i="1" dirty="0"/>
              <a:t>, D., </a:t>
            </a:r>
            <a:r>
              <a:rPr lang="en-US" sz="1600" i="1" dirty="0" err="1"/>
              <a:t>Elander</a:t>
            </a:r>
            <a:r>
              <a:rPr lang="en-US" sz="1600" i="1" dirty="0"/>
              <a:t>, K., Johnson, M., &amp; Sheldon, B. (1997). "The impact of teaching strategies on intrinsic motivation." Champaign, IL: ERIC Clearinghouse on Elementary and Early Childhood Education. p. 294.)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380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86015" cy="518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4046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4000" i="1" dirty="0">
                <a:solidFill>
                  <a:srgbClr val="FF0000"/>
                </a:solidFill>
                <a:latin typeface="+mj-lt"/>
              </a:rPr>
              <a:t>Levels of 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25017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i="1" dirty="0">
                <a:solidFill>
                  <a:srgbClr val="FF0000"/>
                </a:solidFill>
              </a:rPr>
              <a:t>Evidence based decision making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5006" y="2298576"/>
            <a:ext cx="3394720" cy="2116832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Measure student achievement </a:t>
            </a:r>
            <a:r>
              <a:rPr lang="en-NZ" i="1" dirty="0"/>
              <a:t>and</a:t>
            </a:r>
            <a:r>
              <a:rPr lang="en-NZ" dirty="0"/>
              <a:t> engagement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4797152"/>
            <a:ext cx="53285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>
                <a:solidFill>
                  <a:srgbClr val="FF0000"/>
                </a:solidFill>
              </a:rPr>
              <a:t>Analyse to optimise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157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13" y="476672"/>
            <a:ext cx="8229600" cy="72008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What the research says… </a:t>
            </a:r>
            <a:endParaRPr lang="en-NZ" sz="4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lvl="1" defTabSz="457200">
              <a:buFont typeface="Arial" panose="020B0604020202020204" pitchFamily="34" charset="0"/>
              <a:buChar char="•"/>
            </a:pPr>
            <a:r>
              <a:rPr lang="en-US" dirty="0"/>
              <a:t>Survey data is a powerful tool for reflection to improve teaching and learning at the student, </a:t>
            </a:r>
          </a:p>
          <a:p>
            <a:pPr marL="457200" lvl="1" indent="0" defTabSz="457200">
              <a:buNone/>
            </a:pPr>
            <a:r>
              <a:rPr lang="en-US" dirty="0"/>
              <a:t>    subject and school wide level</a:t>
            </a:r>
            <a:endParaRPr lang="en-US" baseline="30000" dirty="0"/>
          </a:p>
          <a:p>
            <a:pPr marL="457200" lvl="1" indent="0" defTabSz="457200">
              <a:buNone/>
            </a:pPr>
            <a:endParaRPr lang="en-US" dirty="0"/>
          </a:p>
          <a:p>
            <a:pPr lvl="1" defTabSz="457200">
              <a:buFont typeface="Arial" panose="020B0604020202020204" pitchFamily="34" charset="0"/>
              <a:buChar char="•"/>
            </a:pPr>
            <a:r>
              <a:rPr lang="en-US" dirty="0"/>
              <a:t>Student Attitude and Engagement  survey results </a:t>
            </a:r>
          </a:p>
          <a:p>
            <a:pPr marL="457200" lvl="1" indent="0" defTabSz="457200">
              <a:buNone/>
            </a:pPr>
            <a:r>
              <a:rPr lang="en-US" dirty="0"/>
              <a:t>    are correlated highly to student achievement gains </a:t>
            </a:r>
          </a:p>
          <a:p>
            <a:pPr marL="457200" lvl="1" indent="0" defTabSz="457200">
              <a:buNone/>
            </a:pPr>
            <a:endParaRPr lang="en-US" dirty="0"/>
          </a:p>
          <a:p>
            <a:pPr marL="457200" lvl="1" indent="0" defTabSz="457200">
              <a:buNone/>
            </a:pPr>
            <a:r>
              <a:rPr lang="en-US" dirty="0"/>
              <a:t>    </a:t>
            </a:r>
            <a:r>
              <a:rPr lang="en-US" sz="4200" dirty="0">
                <a:solidFill>
                  <a:srgbClr val="FF0000"/>
                </a:solidFill>
              </a:rPr>
              <a:t>SAES (7-10)              SAES (11-13)</a:t>
            </a:r>
          </a:p>
          <a:p>
            <a:pPr marL="0" lvl="0" indent="0" defTabSz="457200">
              <a:buNone/>
            </a:pPr>
            <a:endParaRPr lang="en-US" sz="2800" dirty="0"/>
          </a:p>
          <a:p>
            <a:pPr marL="0" lvl="0" indent="0" defTabSz="457200">
              <a:buNone/>
            </a:pPr>
            <a:endParaRPr lang="en-US" sz="900" dirty="0">
              <a:latin typeface="Arial"/>
            </a:endParaRPr>
          </a:p>
          <a:p>
            <a:pPr marL="0" lvl="0" indent="0" defTabSz="457200">
              <a:buNone/>
            </a:pPr>
            <a:endParaRPr lang="en-US" sz="900" dirty="0">
              <a:latin typeface="Arial"/>
            </a:endParaRPr>
          </a:p>
          <a:p>
            <a:pPr marL="0" lvl="0" indent="0" defTabSz="457200">
              <a:buNone/>
            </a:pPr>
            <a:r>
              <a:rPr lang="en-US" sz="1200" i="1" dirty="0"/>
              <a:t>Bill and Melinda Gates Foundation (2012).  Asking students about teaching: Student perception surveys and their implementation. (MET Project Policy and Practice Brief).  Retrieved from http://www.metproject.org/downloads/Asking_Students_Practitioner_Brief.pdf</a:t>
            </a:r>
          </a:p>
          <a:p>
            <a:pPr marL="0" lvl="0" indent="0" defTabSz="457200">
              <a:buNone/>
            </a:pPr>
            <a:r>
              <a:rPr lang="en-US" sz="1200" i="1" dirty="0"/>
              <a:t>Wiggins, G. (2011).  Giving students a voice: The power of feedback to improve teaching.  Education Horizons, 89(3), 23-26.</a:t>
            </a:r>
          </a:p>
        </p:txBody>
      </p:sp>
    </p:spTree>
    <p:extLst>
      <p:ext uri="{BB962C8B-B14F-4D97-AF65-F5344CB8AC3E}">
        <p14:creationId xmlns:p14="http://schemas.microsoft.com/office/powerpoint/2010/main" val="283127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i="1" dirty="0">
                <a:solidFill>
                  <a:srgbClr val="FF0000"/>
                </a:solidFill>
              </a:rPr>
              <a:t>Attitude and Engagement Surveys?</a:t>
            </a:r>
            <a:br>
              <a:rPr lang="en-US" i="1" dirty="0">
                <a:solidFill>
                  <a:srgbClr val="FF0000"/>
                </a:solidFill>
              </a:rPr>
            </a:br>
            <a:endParaRPr lang="en-NZ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93096"/>
          </a:xfrm>
        </p:spPr>
        <p:txBody>
          <a:bodyPr>
            <a:normAutofit/>
          </a:bodyPr>
          <a:lstStyle/>
          <a:p>
            <a:r>
              <a:rPr lang="en-US" sz="2600" dirty="0"/>
              <a:t>Provide actionable feedback that schools and teachers can use to inform practice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600" dirty="0"/>
              <a:t>Student and teachers are in a unique position to contribute to a comprehensive view of classroom practice because they experience it more than anyone else in the education system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600" dirty="0"/>
              <a:t>The data can offer a big-picture view of what is happening in the classroom, subjects and school wide trends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7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64" y="692696"/>
            <a:ext cx="8229600" cy="1143000"/>
          </a:xfrm>
        </p:spPr>
        <p:txBody>
          <a:bodyPr>
            <a:noAutofit/>
          </a:bodyPr>
          <a:lstStyle/>
          <a:p>
            <a:r>
              <a:rPr lang="en-NZ" sz="4000" i="1" dirty="0">
                <a:solidFill>
                  <a:srgbClr val="FF0000"/>
                </a:solidFill>
              </a:rPr>
              <a:t>CAM Student Attitude and Engagement Surveys</a:t>
            </a:r>
            <a:endParaRPr lang="en-NZ" sz="4000" b="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7646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NZ" sz="2600" dirty="0">
                <a:solidFill>
                  <a:srgbClr val="222222"/>
                </a:solidFill>
              </a:rPr>
              <a:t>SAES (7-10), SAES (11-13)</a:t>
            </a:r>
          </a:p>
          <a:p>
            <a:pPr>
              <a:buFont typeface="Arial"/>
              <a:buChar char="•"/>
            </a:pPr>
            <a:r>
              <a:rPr lang="en-NZ" sz="2600" dirty="0">
                <a:solidFill>
                  <a:srgbClr val="222222"/>
                </a:solidFill>
              </a:rPr>
              <a:t>Students’ perceptions of their school facilities, teachers and the classroom environment</a:t>
            </a:r>
          </a:p>
          <a:p>
            <a:pPr>
              <a:buFont typeface="Arial"/>
              <a:buChar char="•"/>
            </a:pPr>
            <a:r>
              <a:rPr lang="en-NZ" sz="2600" dirty="0">
                <a:solidFill>
                  <a:srgbClr val="222222"/>
                </a:solidFill>
              </a:rPr>
              <a:t>Students’ attitudes to learning, work experience, assignments, coursework and study skills</a:t>
            </a:r>
          </a:p>
          <a:p>
            <a:pPr>
              <a:buFont typeface="Arial"/>
              <a:buChar char="•"/>
            </a:pPr>
            <a:r>
              <a:rPr lang="en-NZ" sz="2600" dirty="0">
                <a:solidFill>
                  <a:srgbClr val="222222"/>
                </a:solidFill>
              </a:rPr>
              <a:t>Students’ future aspirations and career goals</a:t>
            </a:r>
          </a:p>
          <a:p>
            <a:pPr>
              <a:buFont typeface="Arial"/>
              <a:buChar char="•"/>
            </a:pPr>
            <a:r>
              <a:rPr lang="en-NZ" sz="2600" dirty="0">
                <a:solidFill>
                  <a:srgbClr val="222222"/>
                </a:solidFill>
              </a:rPr>
              <a:t>Perceptions of subjects, effective teaching practices and barriers to learning</a:t>
            </a:r>
          </a:p>
        </p:txBody>
      </p:sp>
    </p:spTree>
    <p:extLst>
      <p:ext uri="{BB962C8B-B14F-4D97-AF65-F5344CB8AC3E}">
        <p14:creationId xmlns:p14="http://schemas.microsoft.com/office/powerpoint/2010/main" val="378425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971"/>
            <a:ext cx="8229600" cy="946869"/>
          </a:xfrm>
        </p:spPr>
        <p:txBody>
          <a:bodyPr>
            <a:normAutofit/>
          </a:bodyPr>
          <a:lstStyle/>
          <a:p>
            <a:r>
              <a:rPr lang="en-NZ" sz="4000" i="1" dirty="0">
                <a:solidFill>
                  <a:srgbClr val="FF0000"/>
                </a:solidFill>
              </a:rPr>
              <a:t>About your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56" y="1484784"/>
            <a:ext cx="8064896" cy="4320480"/>
          </a:xfrm>
        </p:spPr>
        <p:txBody>
          <a:bodyPr>
            <a:normAutofit fontScale="92500" lnSpcReduction="20000"/>
          </a:bodyPr>
          <a:lstStyle/>
          <a:p>
            <a:r>
              <a:rPr lang="en-NZ" sz="2800" dirty="0"/>
              <a:t>The lessons in this subject are well planned and organised</a:t>
            </a:r>
          </a:p>
          <a:p>
            <a:pPr marL="0" indent="0">
              <a:buNone/>
            </a:pPr>
            <a:endParaRPr lang="en-NZ" sz="900" dirty="0"/>
          </a:p>
          <a:p>
            <a:r>
              <a:rPr lang="en-NZ" sz="2800" dirty="0"/>
              <a:t>The notes and resources provided by the teacher are helpful for my study</a:t>
            </a:r>
          </a:p>
          <a:p>
            <a:pPr marL="0" indent="0">
              <a:buNone/>
            </a:pPr>
            <a:endParaRPr lang="en-NZ" sz="900" dirty="0"/>
          </a:p>
          <a:p>
            <a:r>
              <a:rPr lang="en-NZ" sz="2800" dirty="0"/>
              <a:t>Homework is set regularly and checked</a:t>
            </a:r>
          </a:p>
          <a:p>
            <a:pPr marL="0" indent="0">
              <a:buNone/>
            </a:pPr>
            <a:endParaRPr lang="en-NZ" sz="900" dirty="0"/>
          </a:p>
          <a:p>
            <a:r>
              <a:rPr lang="en-NZ" sz="2800" dirty="0"/>
              <a:t>The feedback provided for tests and exams is helpful</a:t>
            </a:r>
          </a:p>
          <a:p>
            <a:pPr marL="0" indent="0">
              <a:buNone/>
            </a:pPr>
            <a:endParaRPr lang="en-NZ" sz="900" dirty="0"/>
          </a:p>
          <a:p>
            <a:r>
              <a:rPr lang="en-NZ" sz="2800" dirty="0"/>
              <a:t>The atmosphere in the classroom supports my learning</a:t>
            </a:r>
          </a:p>
          <a:p>
            <a:pPr marL="0" indent="0">
              <a:buNone/>
            </a:pPr>
            <a:endParaRPr lang="en-NZ" sz="900" dirty="0"/>
          </a:p>
          <a:p>
            <a:r>
              <a:rPr lang="en-NZ" sz="2800" dirty="0"/>
              <a:t>The teacher was approachable </a:t>
            </a:r>
          </a:p>
          <a:p>
            <a:pPr marL="0" indent="0">
              <a:buNone/>
            </a:pPr>
            <a:r>
              <a:rPr lang="en-NZ" sz="2800" dirty="0"/>
              <a:t>     and supported my learning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C710-C139-134D-BCAE-BAD71A174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77" y="4581128"/>
            <a:ext cx="271582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61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AEA_Boustead">
  <a:themeElements>
    <a:clrScheme name="IAEA_Boustead 1">
      <a:dk1>
        <a:srgbClr val="000000"/>
      </a:dk1>
      <a:lt1>
        <a:srgbClr val="FFFFFF"/>
      </a:lt1>
      <a:dk2>
        <a:srgbClr val="FFFFFF"/>
      </a:dk2>
      <a:lt2>
        <a:srgbClr val="2D2015"/>
      </a:lt2>
      <a:accent1>
        <a:srgbClr val="FFCC00"/>
      </a:accent1>
      <a:accent2>
        <a:srgbClr val="CCCC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B900"/>
      </a:accent6>
      <a:hlink>
        <a:srgbClr val="0066CC"/>
      </a:hlink>
      <a:folHlink>
        <a:srgbClr val="0099FF"/>
      </a:folHlink>
    </a:clrScheme>
    <a:fontScheme name="IAEA_Boustea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IAEA_Boustead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FF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B900"/>
        </a:accent6>
        <a:hlink>
          <a:srgbClr val="0066CC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905</Words>
  <Application>Microsoft Office PowerPoint</Application>
  <PresentationFormat>On-screen Show (4:3)</PresentationFormat>
  <Paragraphs>116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Calibri</vt:lpstr>
      <vt:lpstr>ProfileMaori-BoldItalic</vt:lpstr>
      <vt:lpstr>ProfileMaori-Light</vt:lpstr>
      <vt:lpstr>Tahoma</vt:lpstr>
      <vt:lpstr>Times</vt:lpstr>
      <vt:lpstr>Times New Roman</vt:lpstr>
      <vt:lpstr>Verdana</vt:lpstr>
      <vt:lpstr>Wingdings</vt:lpstr>
      <vt:lpstr>Office Theme</vt:lpstr>
      <vt:lpstr>IAEA_Boustead</vt:lpstr>
      <vt:lpstr>1_Office Theme</vt:lpstr>
      <vt:lpstr>CAM  Centre for Assessment  &amp; Monitoring Faculty of Education</vt:lpstr>
      <vt:lpstr>The research is unequivocal </vt:lpstr>
      <vt:lpstr>What is Student Engagement?</vt:lpstr>
      <vt:lpstr>PowerPoint Presentation</vt:lpstr>
      <vt:lpstr>Evidence based decision making</vt:lpstr>
      <vt:lpstr>What the research says… </vt:lpstr>
      <vt:lpstr> Attitude and Engagement Surveys? </vt:lpstr>
      <vt:lpstr>CAM Student Attitude and Engagement Surveys</vt:lpstr>
      <vt:lpstr>About your subjects</vt:lpstr>
      <vt:lpstr>How effective do you find each of the following to help your learning?</vt:lpstr>
      <vt:lpstr>How satisfied are you with…….</vt:lpstr>
      <vt:lpstr>NEXT STEPS</vt:lpstr>
      <vt:lpstr>To find out more</vt:lpstr>
    </vt:vector>
  </TitlesOfParts>
  <Company>University of Canterbury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session</dc:title>
  <dc:creator>John Boereboom</dc:creator>
  <cp:lastModifiedBy>Karen Walker</cp:lastModifiedBy>
  <cp:revision>66</cp:revision>
  <dcterms:created xsi:type="dcterms:W3CDTF">2016-05-30T02:50:52Z</dcterms:created>
  <dcterms:modified xsi:type="dcterms:W3CDTF">2022-02-17T01:19:58Z</dcterms:modified>
</cp:coreProperties>
</file>