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slideLayouts/slideLayout8.xml" ContentType="application/vnd.openxmlformats-officedocument.presentationml.slideLayout+xml"/>
  <Override PartName="/ppt/theme/theme5.xml" ContentType="application/vnd.openxmlformats-officedocument.theme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Layouts/slideLayout10.xml" ContentType="application/vnd.openxmlformats-officedocument.presentationml.slideLayout+xml"/>
  <Override PartName="/ppt/theme/theme7.xml" ContentType="application/vnd.openxmlformats-officedocument.theme+xml"/>
  <Override PartName="/ppt/slideLayouts/slideLayout11.xml" ContentType="application/vnd.openxmlformats-officedocument.presentationml.slideLayout+xml"/>
  <Override PartName="/ppt/theme/theme8.xml" ContentType="application/vnd.openxmlformats-officedocument.theme+xml"/>
  <Override PartName="/ppt/slideLayouts/slideLayout12.xml" ContentType="application/vnd.openxmlformats-officedocument.presentationml.slideLayout+xml"/>
  <Override PartName="/ppt/theme/theme9.xml" ContentType="application/vnd.openxmlformats-officedocument.theme+xml"/>
  <Override PartName="/ppt/slideLayouts/slideLayout13.xml" ContentType="application/vnd.openxmlformats-officedocument.presentationml.slideLayout+xml"/>
  <Override PartName="/ppt/theme/theme10.xml" ContentType="application/vnd.openxmlformats-officedocument.theme+xml"/>
  <Override PartName="/ppt/slideLayouts/slideLayout14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  <p:sldMasterId id="2147483930" r:id="rId2"/>
    <p:sldMasterId id="2147483661" r:id="rId3"/>
    <p:sldMasterId id="2147483679" r:id="rId4"/>
    <p:sldMasterId id="2147483703" r:id="rId5"/>
    <p:sldMasterId id="2147483689" r:id="rId6"/>
    <p:sldMasterId id="2147483669" r:id="rId7"/>
    <p:sldMasterId id="2147483926" r:id="rId8"/>
    <p:sldMasterId id="2147483928" r:id="rId9"/>
    <p:sldMasterId id="2147483701" r:id="rId10"/>
    <p:sldMasterId id="2147483889" r:id="rId11"/>
  </p:sldMasterIdLst>
  <p:notesMasterIdLst>
    <p:notesMasterId r:id="rId22"/>
  </p:notesMasterIdLst>
  <p:sldIdLst>
    <p:sldId id="291" r:id="rId12"/>
    <p:sldId id="286" r:id="rId13"/>
    <p:sldId id="292" r:id="rId14"/>
    <p:sldId id="310" r:id="rId15"/>
    <p:sldId id="293" r:id="rId16"/>
    <p:sldId id="306" r:id="rId17"/>
    <p:sldId id="305" r:id="rId18"/>
    <p:sldId id="311" r:id="rId19"/>
    <p:sldId id="294" r:id="rId20"/>
    <p:sldId id="312" r:id="rId21"/>
  </p:sldIdLst>
  <p:sldSz cx="9144000" cy="6858000" type="screen4x3"/>
  <p:notesSz cx="6805613" cy="99393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1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70" d="100"/>
          <a:sy n="70" d="100"/>
        </p:scale>
        <p:origin x="-1872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696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cs typeface="+mn-cs"/>
              </a:defRPr>
            </a:lvl1pPr>
          </a:lstStyle>
          <a:p>
            <a:pPr>
              <a:defRPr/>
            </a:pPr>
            <a:fld id="{7CF95401-C8FE-804B-83E2-5318579333E7}" type="datetimeFigureOut">
              <a:rPr lang="en-GB"/>
              <a:pPr>
                <a:defRPr/>
              </a:pPr>
              <a:t>10/11/2015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39" y="9440646"/>
            <a:ext cx="2949099" cy="49696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cs typeface="+mn-cs"/>
              </a:defRPr>
            </a:lvl1pPr>
          </a:lstStyle>
          <a:p>
            <a:pPr>
              <a:defRPr/>
            </a:pPr>
            <a:fld id="{502AEA54-8D33-0647-AC74-F38758DA81C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24181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0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57200" y="1981201"/>
            <a:ext cx="8229599" cy="40386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dirty="0" smtClean="0"/>
              <a:t>Click to enter text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066800" y="990600"/>
            <a:ext cx="6858000" cy="8382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7724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562600" y="1036638"/>
            <a:ext cx="3276600" cy="792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2261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562600" y="1036638"/>
            <a:ext cx="3276600" cy="792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5231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28600" y="762000"/>
            <a:ext cx="3505200" cy="792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14900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44035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ew-NZ)Rev)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39075" y="6094413"/>
            <a:ext cx="11176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2958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5A173D-199F-4E34-ACDE-63DD1F44B186}" type="datetimeFigureOut">
              <a:rPr lang="en-US" smtClean="0"/>
              <a:pPr/>
              <a:t>11/10/2015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B955B36-97AC-439F-9768-B57419902D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5A173D-199F-4E34-ACDE-63DD1F44B186}" type="datetimeFigureOut">
              <a:rPr lang="en-US" smtClean="0"/>
              <a:pPr/>
              <a:t>11/10/2015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B955B36-97AC-439F-9768-B57419902D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188D9B-6CB5-4DA7-9EB2-6CD46A153A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562600" y="1036638"/>
            <a:ext cx="3276600" cy="792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57200" y="1981201"/>
            <a:ext cx="8229599" cy="40386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dirty="0" smtClean="0"/>
              <a:t>Click to enter text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83180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57200" y="1981201"/>
            <a:ext cx="8229599" cy="40386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dirty="0" smtClean="0"/>
              <a:t>Click to enter text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GB" dirty="0"/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28600" y="762000"/>
            <a:ext cx="3505200" cy="792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30467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57200" y="1981201"/>
            <a:ext cx="8229599" cy="40386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dirty="0" smtClean="0"/>
              <a:t>Click to enter text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GB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562600" y="1036638"/>
            <a:ext cx="3276600" cy="792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88585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57200" y="1981201"/>
            <a:ext cx="8229599" cy="40386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dirty="0" smtClean="0"/>
              <a:t>Click to enter text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GB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28600" y="762000"/>
            <a:ext cx="3505200" cy="792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6113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57200" y="1600200"/>
            <a:ext cx="8382000" cy="4419601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dirty="0" smtClean="0"/>
              <a:t>Click to enter text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38032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.png"/><Relationship Id="rId5" Type="http://schemas.openxmlformats.org/officeDocument/2006/relationships/image" Target="../media/image3.emf"/><Relationship Id="rId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png"/><Relationship Id="rId5" Type="http://schemas.openxmlformats.org/officeDocument/2006/relationships/image" Target="../media/image3.emf"/><Relationship Id="rId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1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New-NZ)Rev).pn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48600" y="6119813"/>
            <a:ext cx="11176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9" descr="MUN38896 MasseyLogoUniNZ_CMYKrev.ai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91400" y="63500"/>
            <a:ext cx="16256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6674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32" r:id="rId2"/>
    <p:sldLayoutId id="2147483933" r:id="rId3"/>
    <p:sldLayoutId id="2147483934" r:id="rId4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kern="1200">
          <a:solidFill>
            <a:schemeClr val="bg1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bg1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bg1"/>
          </a:solidFill>
          <a:latin typeface="Arial" pitchFamily="34" charset="0"/>
          <a:ea typeface="Arial" charset="0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bg1"/>
          </a:solidFill>
          <a:latin typeface="Arial" pitchFamily="34" charset="0"/>
          <a:ea typeface="Arial" charset="0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bg1"/>
          </a:solidFill>
          <a:latin typeface="Arial" pitchFamily="34" charset="0"/>
          <a:ea typeface="Arial" charset="0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bg1"/>
          </a:solidFill>
          <a:latin typeface="Arial" pitchFamily="34" charset="0"/>
          <a:ea typeface="Arial" charset="0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MYK_WB_RIGH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2800" y="-15875"/>
            <a:ext cx="2024062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New-NZ)Rev)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48600" y="6119813"/>
            <a:ext cx="11176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2000" kern="1200">
          <a:solidFill>
            <a:schemeClr val="tx1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MYK_WB_LEF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2863" y="-23813"/>
            <a:ext cx="2024063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19" r:id="rId1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2000" kern="1200">
          <a:solidFill>
            <a:schemeClr val="tx1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Slash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725" y="960438"/>
            <a:ext cx="3851275" cy="109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 descr="MUN38896 MasseyLogoUniNZ_CMYKrev.ai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91400" y="63500"/>
            <a:ext cx="16256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New-NZ)Rev).pn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48600" y="6119813"/>
            <a:ext cx="11176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5724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1" r:id="rId1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kern="1200">
          <a:solidFill>
            <a:schemeClr val="bg1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bg1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bg1"/>
          </a:solidFill>
          <a:latin typeface="Arial" pitchFamily="34" charset="0"/>
          <a:ea typeface="Arial" charset="0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bg1"/>
          </a:solidFill>
          <a:latin typeface="Arial" pitchFamily="34" charset="0"/>
          <a:ea typeface="Arial" charset="0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bg1"/>
          </a:solidFill>
          <a:latin typeface="Arial" pitchFamily="34" charset="0"/>
          <a:ea typeface="Arial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bg1"/>
          </a:solidFill>
          <a:latin typeface="Arial" pitchFamily="34" charset="0"/>
          <a:ea typeface="Arial" charset="0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Slash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79450"/>
            <a:ext cx="3851275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9" descr="MUN38896 MasseyLogoUniNZ_CMYKrev.ai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91400" y="63500"/>
            <a:ext cx="16256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4" descr="New-NZ)Rev).pn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48600" y="6119813"/>
            <a:ext cx="11176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98" r:id="rId1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kern="1200">
          <a:solidFill>
            <a:schemeClr val="bg1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bg1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bg1"/>
          </a:solidFill>
          <a:latin typeface="Arial" pitchFamily="34" charset="0"/>
          <a:ea typeface="Arial" charset="0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bg1"/>
          </a:solidFill>
          <a:latin typeface="Arial" pitchFamily="34" charset="0"/>
          <a:ea typeface="Arial" charset="0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bg1"/>
          </a:solidFill>
          <a:latin typeface="Arial" pitchFamily="34" charset="0"/>
          <a:ea typeface="Arial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bg1"/>
          </a:solidFill>
          <a:latin typeface="Arial" pitchFamily="34" charset="0"/>
          <a:ea typeface="Arial" charset="0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MYK_WB_RIGH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2800" y="-15875"/>
            <a:ext cx="2024062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7" descr="Slash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725" y="960438"/>
            <a:ext cx="3851275" cy="109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 descr="New-NZ)Rev).pn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48600" y="6119813"/>
            <a:ext cx="11176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04" r:id="rId1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kern="1200">
          <a:solidFill>
            <a:schemeClr val="bg1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MYK_WB_RIGH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2800" y="-15875"/>
            <a:ext cx="2024062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 descr="Slash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79450"/>
            <a:ext cx="3851275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 descr="New-NZ)Rev).pn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48600" y="6119813"/>
            <a:ext cx="11176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kern="1200">
          <a:solidFill>
            <a:schemeClr val="bg1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bg1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bg1"/>
          </a:solidFill>
          <a:latin typeface="Arial" pitchFamily="34" charset="0"/>
          <a:ea typeface="Arial" charset="0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bg1"/>
          </a:solidFill>
          <a:latin typeface="Arial" pitchFamily="34" charset="0"/>
          <a:ea typeface="Arial" charset="0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bg1"/>
          </a:solidFill>
          <a:latin typeface="Arial" pitchFamily="34" charset="0"/>
          <a:ea typeface="Arial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bg1"/>
          </a:solidFill>
          <a:latin typeface="Arial" pitchFamily="34" charset="0"/>
          <a:ea typeface="Arial" charset="0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MYK_WB_RIGH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2800" y="-15875"/>
            <a:ext cx="2024062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New-NZ)Rev)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48600" y="6119813"/>
            <a:ext cx="11176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15" r:id="rId1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2000" kern="1200">
          <a:solidFill>
            <a:schemeClr val="tx1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bg1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bg1"/>
          </a:solidFill>
          <a:latin typeface="Arial" pitchFamily="34" charset="0"/>
          <a:ea typeface="Arial" charset="0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bg1"/>
          </a:solidFill>
          <a:latin typeface="Arial" pitchFamily="34" charset="0"/>
          <a:ea typeface="Arial" charset="0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bg1"/>
          </a:solidFill>
          <a:latin typeface="Arial" pitchFamily="34" charset="0"/>
          <a:ea typeface="Arial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bg1"/>
          </a:solidFill>
          <a:latin typeface="Arial" pitchFamily="34" charset="0"/>
          <a:ea typeface="Arial" charset="0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7" descr="Slash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725" y="960438"/>
            <a:ext cx="3851275" cy="109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" descr="CMYK_WB_RIGH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2800" y="-15875"/>
            <a:ext cx="2024062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4" descr="New-NZ)Rev)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48600" y="6119813"/>
            <a:ext cx="11176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kern="1200">
          <a:solidFill>
            <a:schemeClr val="bg1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Slash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725" y="960438"/>
            <a:ext cx="3851275" cy="109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8038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7" r:id="rId1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kern="1200">
          <a:solidFill>
            <a:schemeClr val="bg1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MYK_WB_RIGH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2800" y="-15875"/>
            <a:ext cx="2024062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 descr="Slash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79450"/>
            <a:ext cx="3851275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New-NZ)Rev)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48600" y="6119813"/>
            <a:ext cx="11176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863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kern="1200">
          <a:solidFill>
            <a:schemeClr val="bg1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bg1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bg1"/>
          </a:solidFill>
          <a:latin typeface="Arial" pitchFamily="34" charset="0"/>
          <a:ea typeface="Arial" charset="0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bg1"/>
          </a:solidFill>
          <a:latin typeface="Arial" pitchFamily="34" charset="0"/>
          <a:ea typeface="Arial" charset="0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bg1"/>
          </a:solidFill>
          <a:latin typeface="Arial" pitchFamily="34" charset="0"/>
          <a:ea typeface="Arial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bg1"/>
          </a:solidFill>
          <a:latin typeface="Arial" pitchFamily="34" charset="0"/>
          <a:ea typeface="Arial" charset="0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nz/url?sa=i&amp;rct=j&amp;q=&amp;esrc=s&amp;source=images&amp;cd=&amp;cad=rja&amp;uact=8&amp;ved=0CAcQjRxqFQoTCO3hrYnGkMYCFUIlpgodTokA_g&amp;url=http://www.mynetball.co.nz/silver-ferns/news.html&amp;ei=UCp-Ve35IMLKmAXOkoLwDw&amp;bvm=bv.95515949,d.dGY&amp;psig=AFQjCNG0O0Qm4jCPoq_mgLQGZkJFLiXUww&amp;ust=1434418091175404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youtu.be/axgMdIWHgRY" TargetMode="Externa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google.co.nz/url?sa=i&amp;rct=j&amp;q=&amp;esrc=s&amp;source=images&amp;cd=&amp;cad=rja&amp;uact=8&amp;ved=0CAcQjRxqFQoTCP_PnYvPkMYCFeHZpgod4rgAPg&amp;url=http://www.eventfinder.co.nz/2012/manawatu-turbos-2012-season/palmerston-north&amp;ei=xDN-Vf_dF-GzmwXi8YLwAw&amp;bvm=bv.95515949,d.dGY&amp;psig=AFQjCNF8KcwoEzw9uHP6KNnD6MzMLu5W9A&amp;ust=1434420496670074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jpeg"/><Relationship Id="rId4" Type="http://schemas.openxmlformats.org/officeDocument/2006/relationships/hyperlink" Target="http://www.google.co.nz/url?sa=i&amp;rct=j&amp;q=&amp;esrc=s&amp;source=images&amp;cd=&amp;cad=rja&amp;uact=8&amp;ved=0CAcQjRxqFQoTCOHI-4bRkMYCFWYbpgodgWoAjg&amp;url=http://kiwi247.com/news/cruden-tipped-for-itm-cup-return/&amp;ei=1DV-VeGOE-a2mAWB1YHwCA&amp;bvm=bv.95515949,d.dGY&amp;psig=AFQjCNF9Bk-6-3xcIQfN8G-AzRzDK0CfoQ&amp;ust=1434421068821931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066800"/>
            <a:ext cx="8596064" cy="1470025"/>
          </a:xfrm>
        </p:spPr>
        <p:txBody>
          <a:bodyPr>
            <a:noAutofit/>
          </a:bodyPr>
          <a:lstStyle/>
          <a:p>
            <a:pPr algn="ctr"/>
            <a:r>
              <a:rPr lang="en-NZ" sz="3200" b="1" dirty="0" smtClean="0"/>
              <a:t>Developing </a:t>
            </a:r>
            <a:r>
              <a:rPr lang="en-NZ" sz="3200" b="1" smtClean="0"/>
              <a:t>a ‘Sense’ of Team (Part </a:t>
            </a:r>
            <a:r>
              <a:rPr lang="en-NZ" sz="3200" b="1" dirty="0" smtClean="0"/>
              <a:t>1):</a:t>
            </a:r>
            <a:br>
              <a:rPr lang="en-NZ" sz="3200" b="1" dirty="0" smtClean="0"/>
            </a:br>
            <a:r>
              <a:rPr lang="en-NZ" sz="3200" b="1" dirty="0" smtClean="0"/>
              <a:t> </a:t>
            </a:r>
            <a:br>
              <a:rPr lang="en-NZ" sz="3200" b="1" dirty="0" smtClean="0"/>
            </a:br>
            <a:r>
              <a:rPr lang="en-NZ" sz="3200" b="1" dirty="0" smtClean="0"/>
              <a:t>Lessons from High Performing Teams </a:t>
            </a:r>
            <a:endParaRPr lang="en-US" sz="32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5000" y="3886200"/>
            <a:ext cx="7086600" cy="1752600"/>
          </a:xfrm>
        </p:spPr>
        <p:txBody>
          <a:bodyPr>
            <a:norm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Andy </a:t>
            </a:r>
            <a:r>
              <a:rPr lang="en-US" sz="2000" b="1" dirty="0" smtClean="0">
                <a:solidFill>
                  <a:schemeClr val="bg1"/>
                </a:solidFill>
              </a:rPr>
              <a:t>Martin</a:t>
            </a:r>
          </a:p>
          <a:p>
            <a:r>
              <a:rPr lang="en-US" sz="2000" b="1" dirty="0">
                <a:solidFill>
                  <a:schemeClr val="bg1"/>
                </a:solidFill>
              </a:rPr>
              <a:t>&amp;</a:t>
            </a:r>
          </a:p>
          <a:p>
            <a:r>
              <a:rPr lang="en-US" sz="2000" b="1" dirty="0" smtClean="0">
                <a:solidFill>
                  <a:schemeClr val="bg1"/>
                </a:solidFill>
              </a:rPr>
              <a:t>Lana McCarthy</a:t>
            </a:r>
          </a:p>
          <a:p>
            <a:endParaRPr lang="en-US" sz="2000" b="1" dirty="0" smtClean="0">
              <a:solidFill>
                <a:schemeClr val="bg1"/>
              </a:solidFill>
            </a:endParaRPr>
          </a:p>
          <a:p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721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0" y="1066800"/>
            <a:ext cx="5319464" cy="1470025"/>
          </a:xfrm>
        </p:spPr>
        <p:txBody>
          <a:bodyPr>
            <a:noAutofit/>
          </a:bodyPr>
          <a:lstStyle/>
          <a:p>
            <a:pPr algn="r"/>
            <a:r>
              <a:rPr lang="en-NZ" sz="3200" b="1" dirty="0" smtClean="0"/>
              <a:t>Developing a ‘Sense’ of Team (Part 1):</a:t>
            </a:r>
            <a:br>
              <a:rPr lang="en-NZ" sz="3200" b="1" dirty="0" smtClean="0"/>
            </a:br>
            <a:r>
              <a:rPr lang="en-NZ" sz="3200" b="1" dirty="0" smtClean="0"/>
              <a:t> </a:t>
            </a:r>
            <a:br>
              <a:rPr lang="en-NZ" sz="3200" b="1" dirty="0" smtClean="0"/>
            </a:br>
            <a:r>
              <a:rPr lang="en-NZ" sz="3200" b="1" dirty="0" smtClean="0"/>
              <a:t>Lessons from High Performing Teams </a:t>
            </a:r>
            <a:endParaRPr lang="en-US" sz="32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5000" y="3886200"/>
            <a:ext cx="7086600" cy="1752600"/>
          </a:xfrm>
        </p:spPr>
        <p:txBody>
          <a:bodyPr>
            <a:norm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Andy </a:t>
            </a:r>
            <a:r>
              <a:rPr lang="en-US" sz="2000" b="1" dirty="0" smtClean="0">
                <a:solidFill>
                  <a:schemeClr val="bg1"/>
                </a:solidFill>
              </a:rPr>
              <a:t>Martin</a:t>
            </a:r>
          </a:p>
          <a:p>
            <a:r>
              <a:rPr lang="en-US" sz="2000" b="1" dirty="0">
                <a:solidFill>
                  <a:schemeClr val="bg1"/>
                </a:solidFill>
              </a:rPr>
              <a:t>&amp;</a:t>
            </a:r>
          </a:p>
          <a:p>
            <a:r>
              <a:rPr lang="en-US" sz="2000" b="1" dirty="0" smtClean="0">
                <a:solidFill>
                  <a:schemeClr val="bg1"/>
                </a:solidFill>
              </a:rPr>
              <a:t>Lana McCarthy</a:t>
            </a:r>
          </a:p>
          <a:p>
            <a:endParaRPr lang="en-US" sz="2000" b="1" dirty="0" smtClean="0">
              <a:solidFill>
                <a:schemeClr val="bg1"/>
              </a:solidFill>
            </a:endParaRPr>
          </a:p>
          <a:p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44" t="11221" r="24672" b="5940"/>
          <a:stretch>
            <a:fillRect/>
          </a:stretch>
        </p:blipFill>
        <p:spPr bwMode="auto">
          <a:xfrm>
            <a:off x="431042" y="1295400"/>
            <a:ext cx="3124200" cy="4583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2629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sz="4000" b="1" dirty="0" smtClean="0"/>
              <a:t>Overview</a:t>
            </a:r>
            <a:endParaRPr lang="en-NZ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sz="2400" dirty="0" smtClean="0"/>
              <a:t>Team Culture</a:t>
            </a:r>
            <a:r>
              <a:rPr lang="en-NZ" sz="2400" dirty="0"/>
              <a:t> </a:t>
            </a:r>
            <a:r>
              <a:rPr lang="en-NZ" sz="2400" dirty="0" smtClean="0"/>
              <a:t>&amp; Leadership</a:t>
            </a:r>
          </a:p>
          <a:p>
            <a:pPr marL="0" indent="0">
              <a:buNone/>
            </a:pPr>
            <a:endParaRPr lang="en-NZ" sz="2400" dirty="0"/>
          </a:p>
          <a:p>
            <a:r>
              <a:rPr lang="en-NZ" sz="2400" dirty="0" smtClean="0"/>
              <a:t>International  </a:t>
            </a:r>
          </a:p>
          <a:p>
            <a:pPr lvl="1"/>
            <a:r>
              <a:rPr lang="en-NZ" sz="2000" dirty="0" smtClean="0"/>
              <a:t>All Blacks &amp; Silver Ferns</a:t>
            </a:r>
          </a:p>
          <a:p>
            <a:endParaRPr lang="en-NZ" sz="2400" dirty="0"/>
          </a:p>
          <a:p>
            <a:r>
              <a:rPr lang="en-NZ" sz="2400" dirty="0" smtClean="0"/>
              <a:t>National </a:t>
            </a:r>
          </a:p>
          <a:p>
            <a:pPr lvl="1"/>
            <a:r>
              <a:rPr lang="en-NZ" sz="2000" dirty="0" smtClean="0"/>
              <a:t>Northern Mystics </a:t>
            </a:r>
          </a:p>
          <a:p>
            <a:pPr lvl="1"/>
            <a:r>
              <a:rPr lang="en-NZ" sz="2000" dirty="0" smtClean="0"/>
              <a:t>Manawatu Turbos</a:t>
            </a:r>
          </a:p>
          <a:p>
            <a:pPr marL="0" indent="0">
              <a:buNone/>
            </a:pPr>
            <a:endParaRPr lang="en-NZ" sz="2400" dirty="0"/>
          </a:p>
        </p:txBody>
      </p:sp>
    </p:spTree>
    <p:extLst>
      <p:ext uri="{BB962C8B-B14F-4D97-AF65-F5344CB8AC3E}">
        <p14:creationId xmlns:p14="http://schemas.microsoft.com/office/powerpoint/2010/main" val="3434609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473075"/>
            <a:ext cx="8153400" cy="1143000"/>
          </a:xfrm>
          <a:prstGeom prst="rect">
            <a:avLst/>
          </a:prstGeom>
        </p:spPr>
        <p:txBody>
          <a:bodyPr/>
          <a:lstStyle/>
          <a:p>
            <a:r>
              <a:rPr lang="en-US" sz="3600" b="1" dirty="0" smtClean="0"/>
              <a:t>Team Culture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1295400"/>
            <a:ext cx="4648200" cy="4038600"/>
          </a:xfrm>
          <a:prstGeom prst="rect">
            <a:avLst/>
          </a:prstGeom>
        </p:spPr>
        <p:txBody>
          <a:bodyPr/>
          <a:lstStyle/>
          <a:p>
            <a:r>
              <a:rPr lang="en-US" sz="2400" dirty="0" smtClean="0"/>
              <a:t>Edgar Schein</a:t>
            </a:r>
          </a:p>
          <a:p>
            <a:pPr lvl="1"/>
            <a:r>
              <a:rPr lang="en-US" sz="2000" dirty="0"/>
              <a:t>Doyen on the subject</a:t>
            </a:r>
          </a:p>
          <a:p>
            <a:pPr lvl="1"/>
            <a:r>
              <a:rPr lang="en-US" sz="2000" dirty="0"/>
              <a:t>Seminal work</a:t>
            </a:r>
          </a:p>
          <a:p>
            <a:pPr lvl="1"/>
            <a:r>
              <a:rPr lang="en-US" sz="2000" dirty="0"/>
              <a:t>Simplicity</a:t>
            </a:r>
          </a:p>
          <a:p>
            <a:endParaRPr lang="en-US" sz="2000" dirty="0" smtClean="0"/>
          </a:p>
          <a:p>
            <a:pPr marL="457200" lvl="1" indent="0">
              <a:buNone/>
            </a:pPr>
            <a:r>
              <a:rPr lang="en-NZ" sz="2000" i="1" dirty="0" smtClean="0"/>
              <a:t>a </a:t>
            </a:r>
            <a:r>
              <a:rPr lang="en-NZ" sz="2000" i="1" dirty="0"/>
              <a:t>pattern of shared basic assumptions learned by a group as it solved its problems of external adaptation and internal integration </a:t>
            </a:r>
            <a:r>
              <a:rPr lang="en-NZ" sz="2000" dirty="0"/>
              <a:t>(Schein, 2010, p. 18)</a:t>
            </a:r>
          </a:p>
          <a:p>
            <a:pPr marL="457200" lvl="1" indent="0">
              <a:buNone/>
            </a:pPr>
            <a:endParaRPr lang="en-US" sz="2000" dirty="0" smtClean="0"/>
          </a:p>
          <a:p>
            <a:r>
              <a:rPr lang="en-US" sz="2400" dirty="0" smtClean="0"/>
              <a:t>3 level model</a:t>
            </a:r>
          </a:p>
          <a:p>
            <a:pPr lvl="1"/>
            <a:r>
              <a:rPr lang="en-US" sz="2000" dirty="0"/>
              <a:t>Artefacts</a:t>
            </a:r>
          </a:p>
          <a:p>
            <a:pPr lvl="1"/>
            <a:r>
              <a:rPr lang="en-US" sz="2000" dirty="0"/>
              <a:t>Values</a:t>
            </a:r>
          </a:p>
          <a:p>
            <a:pPr lvl="1"/>
            <a:r>
              <a:rPr lang="en-US" sz="2000" dirty="0"/>
              <a:t>Core </a:t>
            </a:r>
            <a:r>
              <a:rPr lang="en-US" sz="2000" dirty="0" smtClean="0"/>
              <a:t>assumptions</a:t>
            </a:r>
          </a:p>
          <a:p>
            <a:pPr lvl="1"/>
            <a:endParaRPr lang="en-US" sz="2000" dirty="0"/>
          </a:p>
          <a:p>
            <a:pPr marL="457200" lvl="1" indent="0">
              <a:buNone/>
            </a:pPr>
            <a:endParaRPr lang="en-US" sz="2000" dirty="0"/>
          </a:p>
          <a:p>
            <a:endParaRPr lang="en-US" sz="2000" dirty="0" smtClean="0"/>
          </a:p>
          <a:p>
            <a:endParaRPr lang="en-US" dirty="0" smtClean="0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44" t="11221" r="24672" b="5940"/>
          <a:stretch>
            <a:fillRect/>
          </a:stretch>
        </p:blipFill>
        <p:spPr bwMode="auto">
          <a:xfrm>
            <a:off x="5715000" y="1451811"/>
            <a:ext cx="2971800" cy="4359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670"/>
    </mc:Choice>
    <mc:Fallback xmlns="">
      <p:transition spd="slow" advTm="506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44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40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440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440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/>
      <p:bldP spid="4403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NZ" sz="4000" b="1" dirty="0" smtClean="0"/>
              <a:t>Leadership</a:t>
            </a:r>
            <a:endParaRPr lang="en-NZ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06963"/>
          </a:xfrm>
        </p:spPr>
        <p:txBody>
          <a:bodyPr/>
          <a:lstStyle/>
          <a:p>
            <a:r>
              <a:rPr lang="en-NZ" sz="2400" dirty="0"/>
              <a:t>Leadership style is central to </a:t>
            </a:r>
            <a:r>
              <a:rPr lang="en-NZ" sz="2400" dirty="0" smtClean="0"/>
              <a:t>influencing team culture, creating and reinforcing values.</a:t>
            </a:r>
          </a:p>
          <a:p>
            <a:pPr lvl="1"/>
            <a:r>
              <a:rPr lang="en-NZ" sz="2000" dirty="0" smtClean="0"/>
              <a:t>Sports </a:t>
            </a:r>
            <a:r>
              <a:rPr lang="en-NZ" sz="2000" dirty="0"/>
              <a:t>teams </a:t>
            </a:r>
            <a:r>
              <a:rPr lang="en-NZ" sz="2000" dirty="0" smtClean="0"/>
              <a:t>prefer </a:t>
            </a:r>
            <a:r>
              <a:rPr lang="en-NZ" sz="2000" dirty="0"/>
              <a:t>a coach who exhibits transformational leadership, e.g. Sir Peter Blake (</a:t>
            </a:r>
            <a:r>
              <a:rPr lang="en-NZ" sz="2000" dirty="0" err="1"/>
              <a:t>Nazari</a:t>
            </a:r>
            <a:r>
              <a:rPr lang="en-NZ" sz="2000" dirty="0"/>
              <a:t> </a:t>
            </a:r>
            <a:r>
              <a:rPr lang="en-NZ" sz="2000" dirty="0" smtClean="0"/>
              <a:t>&amp; </a:t>
            </a:r>
            <a:r>
              <a:rPr lang="en-NZ" sz="2000" dirty="0" err="1" smtClean="0"/>
              <a:t>Soharbi</a:t>
            </a:r>
            <a:r>
              <a:rPr lang="en-NZ" sz="2000" dirty="0" smtClean="0"/>
              <a:t>, 2014).</a:t>
            </a:r>
          </a:p>
          <a:p>
            <a:pPr marL="457200" lvl="1" indent="0">
              <a:buNone/>
            </a:pPr>
            <a:endParaRPr lang="en-NZ" sz="2000" dirty="0" smtClean="0"/>
          </a:p>
          <a:p>
            <a:r>
              <a:rPr lang="en-NZ" sz="2400" dirty="0" smtClean="0"/>
              <a:t>Transformational </a:t>
            </a:r>
            <a:r>
              <a:rPr lang="en-NZ" sz="2400" dirty="0"/>
              <a:t>leadership </a:t>
            </a:r>
            <a:r>
              <a:rPr lang="en-NZ" sz="2400" dirty="0" smtClean="0"/>
              <a:t>influences team culture</a:t>
            </a:r>
          </a:p>
          <a:p>
            <a:pPr lvl="1"/>
            <a:r>
              <a:rPr lang="en-NZ" sz="2000" dirty="0" smtClean="0"/>
              <a:t>facilitating </a:t>
            </a:r>
            <a:r>
              <a:rPr lang="en-NZ" sz="2000" dirty="0"/>
              <a:t>shared vision, constant improvement, empowerment and leading by </a:t>
            </a:r>
            <a:r>
              <a:rPr lang="en-NZ" sz="2000" dirty="0" smtClean="0"/>
              <a:t>example.</a:t>
            </a:r>
          </a:p>
          <a:p>
            <a:pPr marL="457200" lvl="1" indent="0">
              <a:buNone/>
            </a:pPr>
            <a:endParaRPr lang="en-NZ" sz="2000" dirty="0" smtClean="0"/>
          </a:p>
          <a:p>
            <a:pPr lvl="1"/>
            <a:r>
              <a:rPr lang="en-NZ" sz="2000" i="1" dirty="0" smtClean="0"/>
              <a:t>The </a:t>
            </a:r>
            <a:r>
              <a:rPr lang="en-NZ" sz="2000" i="1" dirty="0"/>
              <a:t>areas that we have needed to work on as coaches are developing our ability to grow self-awareness, understanding and problem-solving… we have had to become questioners. Instead of instructing all the time – </a:t>
            </a:r>
            <a:r>
              <a:rPr lang="en-NZ" sz="2000" i="1" dirty="0" smtClean="0"/>
              <a:t>technically </a:t>
            </a:r>
            <a:r>
              <a:rPr lang="en-NZ" sz="2000" i="1" dirty="0"/>
              <a:t>and tactically</a:t>
            </a:r>
            <a:r>
              <a:rPr lang="en-NZ" sz="2000" dirty="0"/>
              <a:t> </a:t>
            </a:r>
            <a:r>
              <a:rPr lang="en-NZ" sz="2000" dirty="0" smtClean="0"/>
              <a:t>(Wayne Smith, quoted in Johnson </a:t>
            </a:r>
            <a:r>
              <a:rPr lang="en-NZ" sz="2000" dirty="0"/>
              <a:t>et al., 2014, p.196).</a:t>
            </a: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793391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19100" y="457200"/>
            <a:ext cx="8153400" cy="1143000"/>
          </a:xfrm>
        </p:spPr>
        <p:txBody>
          <a:bodyPr/>
          <a:lstStyle/>
          <a:p>
            <a:r>
              <a:rPr lang="en-US" sz="4000" b="1" dirty="0" smtClean="0"/>
              <a:t>International: </a:t>
            </a:r>
            <a:br>
              <a:rPr lang="en-US" sz="4000" b="1" dirty="0" smtClean="0"/>
            </a:br>
            <a:r>
              <a:rPr lang="en-US" sz="3600" dirty="0" smtClean="0"/>
              <a:t>All Blacks &amp; Silver Ferns </a:t>
            </a:r>
            <a:r>
              <a:rPr lang="en-US" sz="4000" dirty="0" smtClean="0">
                <a:latin typeface="+mn-lt"/>
              </a:rPr>
              <a:t/>
            </a:r>
            <a:br>
              <a:rPr lang="en-US" sz="4000" dirty="0" smtClean="0">
                <a:latin typeface="+mn-lt"/>
              </a:rPr>
            </a:br>
            <a:endParaRPr lang="en-US" sz="4000" dirty="0" smtClean="0">
              <a:latin typeface="+mn-lt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6056" y="1828800"/>
            <a:ext cx="4419600" cy="4038600"/>
          </a:xfrm>
        </p:spPr>
        <p:txBody>
          <a:bodyPr/>
          <a:lstStyle/>
          <a:p>
            <a:r>
              <a:rPr lang="en-US" sz="2400" dirty="0" smtClean="0">
                <a:latin typeface="+mn-lt"/>
              </a:rPr>
              <a:t>Core assumptions</a:t>
            </a:r>
          </a:p>
          <a:p>
            <a:pPr lvl="1"/>
            <a:r>
              <a:rPr lang="en-US" sz="2000" dirty="0" smtClean="0">
                <a:latin typeface="+mn-lt"/>
              </a:rPr>
              <a:t>Pride in selection</a:t>
            </a:r>
          </a:p>
          <a:p>
            <a:pPr lvl="1"/>
            <a:r>
              <a:rPr lang="en-US" sz="2000" dirty="0" smtClean="0">
                <a:latin typeface="+mn-lt"/>
              </a:rPr>
              <a:t>Pride in winning</a:t>
            </a:r>
          </a:p>
          <a:p>
            <a:pPr lvl="1"/>
            <a:r>
              <a:rPr lang="en-US" sz="2000" dirty="0" smtClean="0">
                <a:latin typeface="+mn-lt"/>
              </a:rPr>
              <a:t>Pride in the legacy</a:t>
            </a:r>
          </a:p>
          <a:p>
            <a:pPr lvl="1"/>
            <a:endParaRPr lang="en-US" sz="1900" dirty="0">
              <a:latin typeface="+mn-lt"/>
            </a:endParaRPr>
          </a:p>
          <a:p>
            <a:r>
              <a:rPr lang="en-US" sz="2400" dirty="0">
                <a:latin typeface="+mn-lt"/>
              </a:rPr>
              <a:t>Learning </a:t>
            </a:r>
            <a:r>
              <a:rPr lang="en-US" sz="2400" dirty="0" smtClean="0">
                <a:latin typeface="+mn-lt"/>
              </a:rPr>
              <a:t>culture</a:t>
            </a:r>
          </a:p>
          <a:p>
            <a:pPr lvl="1"/>
            <a:r>
              <a:rPr lang="en-US" sz="1900" dirty="0">
                <a:latin typeface="+mn-lt"/>
              </a:rPr>
              <a:t>Learning &amp; adapting to change</a:t>
            </a:r>
          </a:p>
          <a:p>
            <a:pPr lvl="1"/>
            <a:endParaRPr lang="en-US" sz="1900" dirty="0" smtClean="0">
              <a:latin typeface="+mn-lt"/>
            </a:endParaRPr>
          </a:p>
          <a:p>
            <a:r>
              <a:rPr lang="en-US" sz="2400" dirty="0" smtClean="0">
                <a:latin typeface="+mn-lt"/>
              </a:rPr>
              <a:t>Collective leadership</a:t>
            </a:r>
          </a:p>
          <a:p>
            <a:pPr lvl="1"/>
            <a:r>
              <a:rPr lang="en-US" sz="2000" dirty="0">
                <a:latin typeface="+mn-lt"/>
              </a:rPr>
              <a:t>Coach, captain &amp; senior players</a:t>
            </a:r>
          </a:p>
          <a:p>
            <a:pPr lvl="1"/>
            <a:endParaRPr lang="en-US" sz="1900" dirty="0"/>
          </a:p>
          <a:p>
            <a:pPr marL="457200" lvl="1" indent="0">
              <a:buNone/>
            </a:pPr>
            <a:endParaRPr lang="en-US" sz="1900" dirty="0"/>
          </a:p>
          <a:p>
            <a:pPr marL="457200" lvl="1" indent="0">
              <a:buNone/>
            </a:pPr>
            <a:endParaRPr lang="en-US" sz="1900" dirty="0" smtClean="0"/>
          </a:p>
          <a:p>
            <a:endParaRPr lang="en-US" b="1" dirty="0" smtClean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419600" y="2590800"/>
            <a:ext cx="47244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n"/>
              <a:defRPr sz="3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400" dirty="0" smtClean="0">
                <a:solidFill>
                  <a:schemeClr val="bg1"/>
                </a:solidFill>
              </a:rPr>
              <a:t>Values</a:t>
            </a:r>
            <a:endParaRPr lang="en-US" sz="2400" dirty="0">
              <a:solidFill>
                <a:schemeClr val="bg1"/>
              </a:solidFill>
            </a:endParaRP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Winning</a:t>
            </a:r>
          </a:p>
          <a:p>
            <a:pPr lvl="1"/>
            <a:r>
              <a:rPr lang="en-US" sz="2000" dirty="0" err="1" smtClean="0">
                <a:solidFill>
                  <a:schemeClr val="bg1"/>
                </a:solidFill>
              </a:rPr>
              <a:t>Mateship</a:t>
            </a:r>
            <a:endParaRPr lang="en-US" sz="2000" dirty="0" smtClean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en-US" sz="19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Symbols 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The </a:t>
            </a:r>
            <a:r>
              <a:rPr lang="en-US" sz="2000" dirty="0" smtClean="0">
                <a:solidFill>
                  <a:schemeClr val="bg1"/>
                </a:solidFill>
              </a:rPr>
              <a:t>Jersey/Dress </a:t>
            </a:r>
            <a:r>
              <a:rPr lang="en-US" sz="2000" dirty="0">
                <a:solidFill>
                  <a:schemeClr val="bg1"/>
                </a:solidFill>
              </a:rPr>
              <a:t>with the silver </a:t>
            </a:r>
            <a:r>
              <a:rPr lang="en-US" sz="2000" dirty="0" smtClean="0">
                <a:solidFill>
                  <a:schemeClr val="bg1"/>
                </a:solidFill>
              </a:rPr>
              <a:t>fern</a:t>
            </a:r>
          </a:p>
          <a:p>
            <a:pPr lvl="1"/>
            <a:endParaRPr lang="en-US" sz="20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Rites &amp; Rituals </a:t>
            </a:r>
          </a:p>
          <a:p>
            <a:pPr lvl="1"/>
            <a:r>
              <a:rPr lang="en-US" sz="2000" i="1" dirty="0" err="1">
                <a:solidFill>
                  <a:schemeClr val="bg1"/>
                </a:solidFill>
              </a:rPr>
              <a:t>Haka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Back seat of the bus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Club All Black</a:t>
            </a:r>
          </a:p>
          <a:p>
            <a:pPr marL="742950" lvl="2" indent="-342900">
              <a:buClr>
                <a:schemeClr val="accent2"/>
              </a:buClr>
              <a:buSzPct val="75000"/>
            </a:pPr>
            <a:endParaRPr lang="en-US" sz="2200" dirty="0" smtClean="0"/>
          </a:p>
        </p:txBody>
      </p:sp>
      <p:pic>
        <p:nvPicPr>
          <p:cNvPr id="5" name="Picture 2" descr="D:\CRG4771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206" y="0"/>
            <a:ext cx="3057794" cy="2038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rc_mi" descr="http://www.mynetball.co.nz/media/mod_jmslideshow/500x500_fill_SF_500_500.png">
            <a:hlinkClick r:id="rId3"/>
          </p:cNvPr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91"/>
          <a:stretch/>
        </p:blipFill>
        <p:spPr bwMode="auto">
          <a:xfrm>
            <a:off x="6781800" y="1838593"/>
            <a:ext cx="1930400" cy="27108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Rectangle 6"/>
          <p:cNvSpPr/>
          <p:nvPr/>
        </p:nvSpPr>
        <p:spPr>
          <a:xfrm>
            <a:off x="1676400" y="6034585"/>
            <a:ext cx="3124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NZ" sz="2400" dirty="0" smtClean="0">
                <a:solidFill>
                  <a:schemeClr val="bg1"/>
                </a:solidFill>
                <a:hlinkClick r:id="rId5"/>
              </a:rPr>
              <a:t>All Blacks</a:t>
            </a:r>
            <a:endParaRPr lang="en-NZ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2950"/>
    </mc:Choice>
    <mc:Fallback xmlns="">
      <p:transition spd="slow" advTm="8295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sz="4000" b="1" dirty="0" smtClean="0"/>
              <a:t>National:</a:t>
            </a:r>
            <a:r>
              <a:rPr lang="en-NZ" sz="4000" dirty="0" smtClean="0"/>
              <a:t/>
            </a:r>
            <a:br>
              <a:rPr lang="en-NZ" sz="4000" dirty="0" smtClean="0"/>
            </a:br>
            <a:r>
              <a:rPr lang="en-NZ" sz="3600" dirty="0" smtClean="0"/>
              <a:t>The </a:t>
            </a:r>
            <a:r>
              <a:rPr lang="en-NZ" sz="3600" dirty="0" err="1" smtClean="0"/>
              <a:t>Manawatu</a:t>
            </a:r>
            <a:r>
              <a:rPr lang="en-NZ" sz="3600" dirty="0" smtClean="0"/>
              <a:t> </a:t>
            </a:r>
            <a:r>
              <a:rPr lang="en-NZ" sz="3600" dirty="0" err="1" smtClean="0"/>
              <a:t>Turbos</a:t>
            </a:r>
            <a:endParaRPr lang="en-NZ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077200" cy="4525963"/>
          </a:xfrm>
        </p:spPr>
        <p:txBody>
          <a:bodyPr/>
          <a:lstStyle/>
          <a:p>
            <a:r>
              <a:rPr lang="en-US" sz="2400" i="1" dirty="0" smtClean="0"/>
              <a:t>“Every </a:t>
            </a:r>
            <a:r>
              <a:rPr lang="en-US" sz="2400" i="1" dirty="0"/>
              <a:t>coach that I've been </a:t>
            </a:r>
            <a:r>
              <a:rPr lang="en-US" sz="2400" i="1" dirty="0" smtClean="0"/>
              <a:t>under in </a:t>
            </a:r>
            <a:r>
              <a:rPr lang="en-US" sz="2400" i="1" dirty="0"/>
              <a:t>the </a:t>
            </a:r>
            <a:r>
              <a:rPr lang="en-US" sz="2400" i="1" dirty="0" err="1"/>
              <a:t>Turbos</a:t>
            </a:r>
            <a:r>
              <a:rPr lang="en-US" sz="2400" i="1" dirty="0"/>
              <a:t> has always put emphasis on culture</a:t>
            </a:r>
            <a:r>
              <a:rPr lang="en-US" sz="2400" i="1" dirty="0" smtClean="0"/>
              <a:t>.” Captain</a:t>
            </a:r>
            <a:endParaRPr lang="en-NZ" i="1" dirty="0" smtClean="0"/>
          </a:p>
          <a:p>
            <a:endParaRPr lang="en-NZ" i="1" dirty="0"/>
          </a:p>
          <a:p>
            <a:r>
              <a:rPr lang="en-NZ" sz="2400" i="1" dirty="0" smtClean="0"/>
              <a:t>‘Powering </a:t>
            </a:r>
            <a:r>
              <a:rPr lang="en-NZ" sz="2400" i="1" dirty="0"/>
              <a:t>the </a:t>
            </a:r>
            <a:r>
              <a:rPr lang="en-NZ" sz="2400" i="1" dirty="0" smtClean="0"/>
              <a:t>grid’</a:t>
            </a:r>
            <a:endParaRPr lang="en-NZ" sz="2400" dirty="0"/>
          </a:p>
        </p:txBody>
      </p:sp>
      <p:pic>
        <p:nvPicPr>
          <p:cNvPr id="5" name="irc_mi" descr="http://s1.eventfinder.co.nz/uploads/events/transformed/275242-147472-34.jpg">
            <a:hlinkClick r:id="rId2"/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445759"/>
            <a:ext cx="3693795" cy="1593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rc_mi" descr="http://cdn.3news.co.nz/3news/AM/2014/9/30/e4aa0cd1-f761-4179-bd34-00303510fbb9/Aaron_Cruden-1200.jpg">
            <a:hlinkClick r:id="rId4"/>
          </p:cNvPr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5796" y="3429001"/>
            <a:ext cx="3853180" cy="25844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25003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sz="4000" b="1" dirty="0" smtClean="0"/>
              <a:t>National:</a:t>
            </a:r>
            <a:r>
              <a:rPr lang="en-NZ" sz="4000" dirty="0" smtClean="0"/>
              <a:t/>
            </a:r>
            <a:br>
              <a:rPr lang="en-NZ" sz="4000" dirty="0" smtClean="0"/>
            </a:br>
            <a:r>
              <a:rPr lang="en-NZ" sz="4000" dirty="0" smtClean="0"/>
              <a:t>The </a:t>
            </a:r>
            <a:r>
              <a:rPr lang="en-NZ" sz="3600" dirty="0" smtClean="0"/>
              <a:t>Northern Mystics</a:t>
            </a:r>
            <a:endParaRPr lang="en-NZ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3817" y="2172055"/>
            <a:ext cx="6172200" cy="4525963"/>
          </a:xfrm>
        </p:spPr>
        <p:txBody>
          <a:bodyPr/>
          <a:lstStyle/>
          <a:p>
            <a:r>
              <a:rPr lang="en-NZ" sz="2000" dirty="0" smtClean="0"/>
              <a:t>coach </a:t>
            </a:r>
            <a:r>
              <a:rPr lang="en-NZ" sz="2000" dirty="0"/>
              <a:t>Debbie </a:t>
            </a:r>
            <a:r>
              <a:rPr lang="en-NZ" sz="2000" dirty="0" smtClean="0"/>
              <a:t>Fuller</a:t>
            </a:r>
            <a:r>
              <a:rPr lang="en-AU" sz="2000" i="1" dirty="0"/>
              <a:t> </a:t>
            </a:r>
            <a:r>
              <a:rPr lang="en-AU" sz="2000" i="1" dirty="0" smtClean="0"/>
              <a:t>“puts </a:t>
            </a:r>
            <a:r>
              <a:rPr lang="en-AU" sz="2000" i="1" dirty="0"/>
              <a:t>the harmonious atmosphere throughout the whole team and management down to positive </a:t>
            </a:r>
            <a:r>
              <a:rPr lang="en-AU" sz="2000" i="1" dirty="0" smtClean="0"/>
              <a:t>intent… </a:t>
            </a:r>
          </a:p>
          <a:p>
            <a:pPr marL="0" indent="0">
              <a:buNone/>
            </a:pPr>
            <a:endParaRPr lang="en-AU" sz="2000" i="1" dirty="0" smtClean="0"/>
          </a:p>
          <a:p>
            <a:r>
              <a:rPr lang="en-AU" sz="2000" i="1" dirty="0" smtClean="0"/>
              <a:t>I </a:t>
            </a:r>
            <a:r>
              <a:rPr lang="en-AU" sz="2000" i="1" dirty="0"/>
              <a:t>think there’s a real curiosity in the team this year, they’ve really come together…  </a:t>
            </a:r>
            <a:endParaRPr lang="en-AU" sz="2000" i="1" dirty="0" smtClean="0"/>
          </a:p>
          <a:p>
            <a:pPr marL="0" indent="0">
              <a:buNone/>
            </a:pPr>
            <a:endParaRPr lang="en-AU" sz="2000" i="1" dirty="0" smtClean="0"/>
          </a:p>
          <a:p>
            <a:r>
              <a:rPr lang="en-AU" sz="2000" i="1" dirty="0" smtClean="0"/>
              <a:t>There’s </a:t>
            </a:r>
            <a:r>
              <a:rPr lang="en-AU" sz="2000" i="1" dirty="0"/>
              <a:t>real intent and willingness in the group to do the right thing, to work to capacity in every training session and that makes a huge difference - it makes my job easy.”</a:t>
            </a:r>
            <a:endParaRPr lang="en-NZ" sz="2000" dirty="0"/>
          </a:p>
          <a:p>
            <a:endParaRPr lang="en-NZ" dirty="0"/>
          </a:p>
        </p:txBody>
      </p:sp>
      <p:pic>
        <p:nvPicPr>
          <p:cNvPr id="4" name="rptArticle_ctl00_imgArticle" descr="http://www.northernmystics.co.nz/Uploads/new-dress-article-img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6017" y="1676400"/>
            <a:ext cx="2640965" cy="5054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601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NZ" sz="4000" b="1" dirty="0" smtClean="0"/>
              <a:t>Conclusions</a:t>
            </a:r>
            <a:endParaRPr lang="en-NZ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8229600" cy="4525963"/>
          </a:xfrm>
        </p:spPr>
        <p:txBody>
          <a:bodyPr/>
          <a:lstStyle/>
          <a:p>
            <a:r>
              <a:rPr lang="en-NZ" sz="2400" dirty="0"/>
              <a:t>The </a:t>
            </a:r>
            <a:r>
              <a:rPr lang="en-NZ" sz="2400" dirty="0" smtClean="0"/>
              <a:t>team </a:t>
            </a:r>
            <a:r>
              <a:rPr lang="en-NZ" sz="2400" dirty="0"/>
              <a:t>culture and leadership theoretical framework of Edgar Schein has been </a:t>
            </a:r>
            <a:r>
              <a:rPr lang="en-NZ" sz="2400" dirty="0" smtClean="0"/>
              <a:t>highlighted</a:t>
            </a:r>
          </a:p>
          <a:p>
            <a:pPr lvl="1"/>
            <a:r>
              <a:rPr lang="en-NZ" sz="2000" dirty="0" smtClean="0"/>
              <a:t>Artefacts: stories, rites  &amp; rituals</a:t>
            </a:r>
          </a:p>
          <a:p>
            <a:pPr lvl="1"/>
            <a:r>
              <a:rPr lang="en-NZ" sz="2000" dirty="0" smtClean="0"/>
              <a:t>Values</a:t>
            </a:r>
          </a:p>
          <a:p>
            <a:pPr lvl="1"/>
            <a:r>
              <a:rPr lang="en-NZ" sz="2000" dirty="0" smtClean="0"/>
              <a:t>Core-assumptions</a:t>
            </a:r>
          </a:p>
          <a:p>
            <a:pPr marL="457200" lvl="1" indent="0">
              <a:buNone/>
            </a:pPr>
            <a:endParaRPr lang="en-NZ" sz="2000" dirty="0"/>
          </a:p>
          <a:p>
            <a:r>
              <a:rPr lang="en-NZ" sz="2400" dirty="0"/>
              <a:t>Team leadership has moved beyond the traditional view to a more shared-influence process, that is, beyond a leader-centric specialized role that focused on behaviours of leaders and performance of followers. </a:t>
            </a:r>
          </a:p>
          <a:p>
            <a:pPr marL="0" indent="0">
              <a:buNone/>
            </a:pPr>
            <a:endParaRPr lang="en-NZ" sz="2400" dirty="0"/>
          </a:p>
          <a:p>
            <a:r>
              <a:rPr lang="en-NZ" sz="2400" dirty="0" smtClean="0"/>
              <a:t>The </a:t>
            </a:r>
            <a:r>
              <a:rPr lang="en-NZ" sz="2400" dirty="0"/>
              <a:t>development of a collective leadership approach and a learning culture establishes a more formalised identity and culture that is performance driven. </a:t>
            </a:r>
          </a:p>
          <a:p>
            <a:endParaRPr lang="en-NZ" sz="2000" dirty="0"/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526352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1143000"/>
          </a:xfrm>
        </p:spPr>
        <p:txBody>
          <a:bodyPr/>
          <a:lstStyle/>
          <a:p>
            <a:r>
              <a:rPr lang="en-NZ" sz="4000" b="1" dirty="0" smtClean="0"/>
              <a:t>References</a:t>
            </a:r>
            <a:endParaRPr lang="en-NZ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r>
              <a:rPr lang="en-GB" sz="2000" dirty="0"/>
              <a:t>Johnson, T., Martin, A. J., &amp; Watson, G. (2014). </a:t>
            </a:r>
            <a:r>
              <a:rPr lang="en-GB" sz="2000" i="1" dirty="0"/>
              <a:t>Legends in black:</a:t>
            </a:r>
            <a:r>
              <a:rPr lang="en-GB" sz="2000" dirty="0"/>
              <a:t> </a:t>
            </a:r>
            <a:r>
              <a:rPr lang="en-GB" sz="2000" i="1" dirty="0"/>
              <a:t>New Zealand rugby greats on why we win. </a:t>
            </a:r>
            <a:r>
              <a:rPr lang="en-GB" sz="2000" dirty="0"/>
              <a:t>Auckland: </a:t>
            </a:r>
            <a:r>
              <a:rPr lang="en-GB" sz="2000" dirty="0" smtClean="0"/>
              <a:t>Auckland. </a:t>
            </a:r>
            <a:r>
              <a:rPr lang="en-GB" sz="2000" dirty="0"/>
              <a:t>Penguin</a:t>
            </a:r>
            <a:r>
              <a:rPr lang="en-GB" sz="2000" i="1" dirty="0"/>
              <a:t>. </a:t>
            </a:r>
            <a:endParaRPr lang="en-GB" sz="2000" i="1" dirty="0" smtClean="0"/>
          </a:p>
          <a:p>
            <a:pPr marL="0" indent="0">
              <a:buNone/>
            </a:pPr>
            <a:endParaRPr lang="en-GB" sz="2000" i="1" dirty="0" smtClean="0"/>
          </a:p>
          <a:p>
            <a:r>
              <a:rPr lang="en-GB" sz="2000" dirty="0" smtClean="0"/>
              <a:t>Johnson</a:t>
            </a:r>
            <a:r>
              <a:rPr lang="en-GB" sz="2000" dirty="0"/>
              <a:t>, T., Martin, A. J., &amp; Palmer, F. R., Watson, G., &amp; Ramsey, P. (2013). A core value of pride in winning: The All Blacks’ team culture and legacy. </a:t>
            </a:r>
            <a:r>
              <a:rPr lang="en-GB" sz="2000" i="1" dirty="0"/>
              <a:t>International Journal of Sport in Society, 4(</a:t>
            </a:r>
            <a:r>
              <a:rPr lang="en-GB" sz="2000" dirty="0"/>
              <a:t>1), 1-14. </a:t>
            </a:r>
            <a:endParaRPr lang="en-GB" sz="2000" dirty="0" smtClean="0"/>
          </a:p>
          <a:p>
            <a:pPr marL="0" indent="0">
              <a:buNone/>
            </a:pPr>
            <a:endParaRPr lang="en-GB" sz="2000" dirty="0"/>
          </a:p>
          <a:p>
            <a:r>
              <a:rPr lang="en-GB" sz="2000" dirty="0" smtClean="0"/>
              <a:t>Johnson</a:t>
            </a:r>
            <a:r>
              <a:rPr lang="en-GB" sz="2000" dirty="0"/>
              <a:t>, T., Martin, A. J., &amp; Palmer, F. R., Watson, G., &amp; Ramsey, P. (2013). Artefacts and the All Blacks: Rites &amp; rituals, symbols &amp; stories. </a:t>
            </a:r>
            <a:r>
              <a:rPr lang="en-GB" sz="2000" i="1" dirty="0"/>
              <a:t>Sporting Traditions </a:t>
            </a:r>
            <a:r>
              <a:rPr lang="en-GB" sz="2000" i="1" dirty="0" smtClean="0"/>
              <a:t>Journal, 30</a:t>
            </a:r>
            <a:r>
              <a:rPr lang="en-GB" sz="2000" dirty="0" smtClean="0"/>
              <a:t>(1</a:t>
            </a:r>
            <a:r>
              <a:rPr lang="en-GB" sz="2000" dirty="0"/>
              <a:t>), 43-59</a:t>
            </a:r>
            <a:r>
              <a:rPr lang="en-NZ" sz="2000" dirty="0" smtClean="0"/>
              <a:t>.</a:t>
            </a:r>
          </a:p>
          <a:p>
            <a:pPr marL="0" indent="0">
              <a:buNone/>
            </a:pPr>
            <a:endParaRPr lang="en-NZ" sz="2000" dirty="0" smtClean="0"/>
          </a:p>
          <a:p>
            <a:r>
              <a:rPr lang="en-AU" sz="2000" dirty="0" smtClean="0"/>
              <a:t>Johnson</a:t>
            </a:r>
            <a:r>
              <a:rPr lang="en-AU" sz="2000" dirty="0"/>
              <a:t>, T., Martin, A. J., &amp; Palmer, F. R., Watson, G., &amp; Ramsey, P. (2012). Collective leadership:  A case study of the All Blacks. </a:t>
            </a:r>
            <a:r>
              <a:rPr lang="en-AU" sz="2000" i="1" dirty="0"/>
              <a:t>Asia-Pacific Journal of Management and Business Application, 1</a:t>
            </a:r>
            <a:r>
              <a:rPr lang="en-AU" sz="2000" dirty="0"/>
              <a:t>(1), 53-67</a:t>
            </a:r>
            <a:r>
              <a:rPr lang="en-AU" sz="2000" dirty="0" smtClean="0"/>
              <a:t>.</a:t>
            </a:r>
            <a:endParaRPr lang="en-NZ" sz="2000" dirty="0" smtClean="0"/>
          </a:p>
        </p:txBody>
      </p:sp>
    </p:spTree>
    <p:extLst>
      <p:ext uri="{BB962C8B-B14F-4D97-AF65-F5344CB8AC3E}">
        <p14:creationId xmlns:p14="http://schemas.microsoft.com/office/powerpoint/2010/main" val="2786139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830"/>
    </mc:Choice>
    <mc:Fallback xmlns="">
      <p:transition spd="slow" advTm="10830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17.1|17"/>
</p:tagLst>
</file>

<file path=ppt/theme/theme1.xml><?xml version="1.0" encoding="utf-8"?>
<a:theme xmlns:a="http://schemas.openxmlformats.org/drawingml/2006/main" name="Massey-powerpoint-blue_template201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Background image style 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Background image style 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ll blue style 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All blue style 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Blue/White style 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Blue/White style 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Blue/White style 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Background image style 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Background image style 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Background image style 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Massey-powerpoint-blue_template2012</Template>
  <TotalTime>698</TotalTime>
  <Words>598</Words>
  <Application>Microsoft Office PowerPoint</Application>
  <PresentationFormat>On-screen Show (4:3)</PresentationFormat>
  <Paragraphs>91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11</vt:i4>
      </vt:variant>
      <vt:variant>
        <vt:lpstr>Slide Titles</vt:lpstr>
      </vt:variant>
      <vt:variant>
        <vt:i4>10</vt:i4>
      </vt:variant>
    </vt:vector>
  </HeadingPairs>
  <TitlesOfParts>
    <vt:vector size="21" baseType="lpstr">
      <vt:lpstr>Massey-powerpoint-blue_template2012</vt:lpstr>
      <vt:lpstr>All blue style 2</vt:lpstr>
      <vt:lpstr>All blue style 3</vt:lpstr>
      <vt:lpstr>Blue/White style 1</vt:lpstr>
      <vt:lpstr>Blue/White style 2</vt:lpstr>
      <vt:lpstr>Blue/White style 3</vt:lpstr>
      <vt:lpstr>Background image style 1</vt:lpstr>
      <vt:lpstr>Background image style 2</vt:lpstr>
      <vt:lpstr>Background image style 3</vt:lpstr>
      <vt:lpstr>Background image style 4</vt:lpstr>
      <vt:lpstr>Background image style 5</vt:lpstr>
      <vt:lpstr>Developing a ‘Sense’ of Team (Part 1):   Lessons from High Performing Teams </vt:lpstr>
      <vt:lpstr>Overview</vt:lpstr>
      <vt:lpstr>Team Culture</vt:lpstr>
      <vt:lpstr>Leadership</vt:lpstr>
      <vt:lpstr>International:  All Blacks &amp; Silver Ferns  </vt:lpstr>
      <vt:lpstr>National: The Manawatu Turbos</vt:lpstr>
      <vt:lpstr>National: The Northern Mystics</vt:lpstr>
      <vt:lpstr>Conclusions</vt:lpstr>
      <vt:lpstr>References</vt:lpstr>
      <vt:lpstr>Developing a ‘Sense’ of Team (Part 1):   Lessons from High Performing Teams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Supporting a Research Informed WIL Strategy in Tertiary Organizations:</dc:title>
  <dc:creator>Martin, Andy</dc:creator>
  <cp:lastModifiedBy>Martin, Andy</cp:lastModifiedBy>
  <cp:revision>80</cp:revision>
  <cp:lastPrinted>2013-04-03T23:54:39Z</cp:lastPrinted>
  <dcterms:created xsi:type="dcterms:W3CDTF">2012-04-04T10:00:01Z</dcterms:created>
  <dcterms:modified xsi:type="dcterms:W3CDTF">2015-11-09T20:07:14Z</dcterms:modified>
</cp:coreProperties>
</file>