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omments/modernComment_2B5_192E09BE.xml" ContentType="application/vnd.ms-powerpoint.comment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omments/modernComment_2A0_E4FA74C1.xml" ContentType="application/vnd.ms-powerpoint.comments+xml"/>
  <Override PartName="/ppt/comments/modernComment_2B3_10EB474.xml" ContentType="application/vnd.ms-powerpoint.comment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authors.xml" ContentType="application/vnd.ms-powerpoint.authors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3.xml" ContentType="application/vnd.openxmlformats-officedocument.drawingml.chart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omments/modernComment_2B9_E3036A1C.xml" ContentType="application/vnd.ms-powerpoint.comments+xml"/>
  <Override PartName="/ppt/charts/style18.xml" ContentType="application/vnd.ms-office.chart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6"/>
  </p:notesMasterIdLst>
  <p:sldIdLst>
    <p:sldId id="652" r:id="rId3"/>
    <p:sldId id="468" r:id="rId4"/>
    <p:sldId id="726" r:id="rId5"/>
    <p:sldId id="721" r:id="rId6"/>
    <p:sldId id="759" r:id="rId7"/>
    <p:sldId id="661" r:id="rId8"/>
    <p:sldId id="716" r:id="rId9"/>
    <p:sldId id="723" r:id="rId10"/>
    <p:sldId id="690" r:id="rId11"/>
    <p:sldId id="724" r:id="rId12"/>
    <p:sldId id="725" r:id="rId13"/>
    <p:sldId id="693" r:id="rId14"/>
    <p:sldId id="672" r:id="rId15"/>
    <p:sldId id="691" r:id="rId16"/>
    <p:sldId id="695" r:id="rId17"/>
    <p:sldId id="727" r:id="rId18"/>
    <p:sldId id="673" r:id="rId19"/>
    <p:sldId id="740" r:id="rId20"/>
    <p:sldId id="756" r:id="rId21"/>
    <p:sldId id="697" r:id="rId22"/>
    <p:sldId id="679" r:id="rId23"/>
    <p:sldId id="729" r:id="rId24"/>
    <p:sldId id="730" r:id="rId25"/>
    <p:sldId id="694" r:id="rId26"/>
    <p:sldId id="680" r:id="rId27"/>
    <p:sldId id="700" r:id="rId28"/>
    <p:sldId id="705" r:id="rId29"/>
    <p:sldId id="683" r:id="rId30"/>
    <p:sldId id="734" r:id="rId31"/>
    <p:sldId id="733" r:id="rId32"/>
    <p:sldId id="735" r:id="rId33"/>
    <p:sldId id="736" r:id="rId34"/>
    <p:sldId id="689" r:id="rId35"/>
    <p:sldId id="709" r:id="rId36"/>
    <p:sldId id="686" r:id="rId37"/>
    <p:sldId id="703" r:id="rId38"/>
    <p:sldId id="704" r:id="rId39"/>
    <p:sldId id="737" r:id="rId40"/>
    <p:sldId id="715" r:id="rId41"/>
    <p:sldId id="738" r:id="rId42"/>
    <p:sldId id="732" r:id="rId43"/>
    <p:sldId id="739" r:id="rId44"/>
    <p:sldId id="757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A68059-7E46-2A12-9808-386775AE4B64}" name="Shao Jingkai" initials="SJ" userId="324f86e35e688894" providerId="Windows Live"/>
  <p188:author id="{FF239CC0-0F1D-EFFC-799F-5450B2E0A1BC}" name="C" initials="SY" userId="C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I" initials="SY" lastIdx="27" clrIdx="0">
    <p:extLst>
      <p:ext uri="{19B8F6BF-5375-455C-9EA6-DF929625EA0E}">
        <p15:presenceInfo xmlns:p15="http://schemas.microsoft.com/office/powerpoint/2012/main" userId="LAI" providerId="None"/>
      </p:ext>
    </p:extLst>
  </p:cmAuthor>
  <p:cmAuthor id="2" name="C" initials="SY" lastIdx="17" clrIdx="1">
    <p:extLst>
      <p:ext uri="{19B8F6BF-5375-455C-9EA6-DF929625EA0E}">
        <p15:presenceInfo xmlns:p15="http://schemas.microsoft.com/office/powerpoint/2012/main" userId="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–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3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55" Type="http://schemas.openxmlformats.org/officeDocument/2006/relationships/customXml" Target="../customXml/item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customXml" Target="../customXml/item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microsoft.com/office/2018/10/relationships/authors" Target="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56" Type="http://schemas.openxmlformats.org/officeDocument/2006/relationships/customXml" Target="../customXml/item4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14749418040536"/>
          <c:y val="8.3923054813663578E-2"/>
          <c:w val="0.83406518298592069"/>
          <c:h val="0.802019074111022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EU Delegation (EUD)</c:v>
                </c:pt>
                <c:pt idx="1">
                  <c:v>Japan Mission (JPM)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289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1A-456B-BDBC-403DED1663B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EU Delegation (EUD)</c:v>
                </c:pt>
                <c:pt idx="1">
                  <c:v>Japan Mission (JPM)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476</c:v>
                </c:pt>
                <c:pt idx="1">
                  <c:v>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03-4E04-B0A5-906942C2FC5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19732144"/>
        <c:axId val="743639632"/>
      </c:bar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1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/>
                  <a:t>No. of</a:t>
                </a:r>
                <a:r>
                  <a:rPr lang="en-US" baseline="0" dirty="0"/>
                  <a:t> posts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2.1324663738797905E-2"/>
              <c:y val="0.28810573098432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817999046767732"/>
          <c:y val="2.6166909556074393E-2"/>
          <c:w val="0.23619238366246881"/>
          <c:h val="7.43916388481480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zh-CN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11841883333069"/>
          <c:y val="8.2897306752508601E-2"/>
          <c:w val="0.71912488341710845"/>
          <c:h val="0.760260425445642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EU/Europe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9</c:v>
                </c:pt>
                <c:pt idx="1">
                  <c:v>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1A-456B-BDBC-403DED1663B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Local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6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33-4D33-83E6-5B97FFFF713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Asia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0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33-4D33-83E6-5B97FFFF713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Global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Sheet1!$E$2:$E$3</c:f>
              <c:numCache>
                <c:formatCode>General</c:formatCode>
                <c:ptCount val="2"/>
                <c:pt idx="0">
                  <c:v>0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AB-47EC-9147-84B2ADAB7AA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3rd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Sheet1!$F$2:$F$3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A4-4117-80D4-1D27BEF131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819732144"/>
        <c:axId val="743639632"/>
      </c:bar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1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/>
                  <a:t>No. of</a:t>
                </a:r>
                <a:r>
                  <a:rPr lang="en-US" baseline="0" dirty="0"/>
                  <a:t> posts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3861007922641262E-2"/>
              <c:y val="0.310333367383200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661480895098027"/>
          <c:y val="0.35332729830897514"/>
          <c:w val="0.14020941725303379"/>
          <c:h val="0.293688802554512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zh-CN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67888271733382"/>
          <c:y val="3.81297645574235E-2"/>
          <c:w val="0.72405642767688594"/>
          <c:h val="0.7803394452846764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Intra-EU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multiLvlStrRef>
              <c:f>Sheet1!$A$2:$B$5</c:f>
              <c:multiLvlStrCache>
                <c:ptCount val="4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</c:lvl>
                <c:lvl>
                  <c:pt idx="0">
                    <c:v>EUD</c:v>
                  </c:pt>
                  <c:pt idx="2">
                    <c:v>JPM</c:v>
                  </c:pt>
                </c:lvl>
              </c:multiLvlStrCache>
            </c:multiLvl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103</c:v>
                </c:pt>
                <c:pt idx="1">
                  <c:v>114</c:v>
                </c:pt>
                <c:pt idx="2">
                  <c:v>0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F9-4A0F-9E6E-1BAD642079A4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Extra-EU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multiLvlStrRef>
              <c:f>Sheet1!$A$2:$B$5</c:f>
              <c:multiLvlStrCache>
                <c:ptCount val="4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</c:lvl>
                <c:lvl>
                  <c:pt idx="0">
                    <c:v>EUD</c:v>
                  </c:pt>
                  <c:pt idx="2">
                    <c:v>JPM</c:v>
                  </c:pt>
                </c:lvl>
              </c:multiLvlStrCache>
            </c:multiLvl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144</c:v>
                </c:pt>
                <c:pt idx="1">
                  <c:v>300</c:v>
                </c:pt>
                <c:pt idx="2">
                  <c:v>8</c:v>
                </c:pt>
                <c:pt idx="3">
                  <c:v>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F9-4A0F-9E6E-1BAD642079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819732144"/>
        <c:axId val="743639632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>
                      <c:ext uri="{02D57815-91ED-43cb-92C2-25804820EDAC}">
                        <c15:formulaRef>
                          <c15:sqref>Sheet1!$A$2:$B$5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2020</c:v>
                        </c:pt>
                        <c:pt idx="1">
                          <c:v>2021</c:v>
                        </c:pt>
                        <c:pt idx="2">
                          <c:v>2020</c:v>
                        </c:pt>
                        <c:pt idx="3">
                          <c:v>2021</c:v>
                        </c:pt>
                      </c:lvl>
                      <c:lvl>
                        <c:pt idx="0">
                          <c:v>EUD</c:v>
                        </c:pt>
                        <c:pt idx="2">
                          <c:v>JPM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6CF9-4A0F-9E6E-1BAD642079A4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Sheet1!$A$2:$B$5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2020</c:v>
                        </c:pt>
                        <c:pt idx="1">
                          <c:v>2021</c:v>
                        </c:pt>
                        <c:pt idx="2">
                          <c:v>2020</c:v>
                        </c:pt>
                        <c:pt idx="3">
                          <c:v>2021</c:v>
                        </c:pt>
                      </c:lvl>
                      <c:lvl>
                        <c:pt idx="0">
                          <c:v>EUD</c:v>
                        </c:pt>
                        <c:pt idx="2">
                          <c:v>JPM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6CF9-4A0F-9E6E-1BAD642079A4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Sheet1!$A$2:$B$5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2020</c:v>
                        </c:pt>
                        <c:pt idx="1">
                          <c:v>2021</c:v>
                        </c:pt>
                        <c:pt idx="2">
                          <c:v>2020</c:v>
                        </c:pt>
                        <c:pt idx="3">
                          <c:v>2021</c:v>
                        </c:pt>
                      </c:lvl>
                      <c:lvl>
                        <c:pt idx="0">
                          <c:v>EUD</c:v>
                        </c:pt>
                        <c:pt idx="2">
                          <c:v>JPM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6CF9-4A0F-9E6E-1BAD642079A4}"/>
                  </c:ext>
                </c:extLst>
              </c15:ser>
            </c15:filteredBarSeries>
          </c:ext>
        </c:extLst>
      </c:bar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1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/>
                  <a:t>No. of posts</a:t>
                </a:r>
              </a:p>
            </c:rich>
          </c:tx>
          <c:layout>
            <c:manualLayout>
              <c:xMode val="edge"/>
              <c:yMode val="edge"/>
              <c:x val="2.1788727947312993E-2"/>
              <c:y val="0.27347407349883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131108563440102"/>
          <c:y val="0.45621848456780911"/>
          <c:w val="0.18167622925861887"/>
          <c:h val="0.178181688931600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zh-CN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67239588167244"/>
          <c:y val="4.5707787749887534E-2"/>
          <c:w val="0.58291900528800944"/>
          <c:h val="0.7759645826111336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#EUinJapan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Sheet1!$A$2:$B$5</c:f>
              <c:multiLvlStrCache>
                <c:ptCount val="4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</c:lvl>
                <c:lvl>
                  <c:pt idx="0">
                    <c:v>EUD</c:v>
                  </c:pt>
                  <c:pt idx="2">
                    <c:v>JPM</c:v>
                  </c:pt>
                </c:lvl>
              </c:multiLvlStrCache>
            </c:multiLvl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153</c:v>
                </c:pt>
                <c:pt idx="1">
                  <c:v>233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CC-443E-8391-A0A40015D27C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#COVID19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multiLvlStrRef>
              <c:f>Sheet1!$A$2:$B$5</c:f>
              <c:multiLvlStrCache>
                <c:ptCount val="4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</c:lvl>
                <c:lvl>
                  <c:pt idx="0">
                    <c:v>EUD</c:v>
                  </c:pt>
                  <c:pt idx="2">
                    <c:v>JPM</c:v>
                  </c:pt>
                </c:lvl>
              </c:multiLvlStrCache>
            </c:multiLvl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132</c:v>
                </c:pt>
                <c:pt idx="1">
                  <c:v>15</c:v>
                </c:pt>
                <c:pt idx="2">
                  <c:v>1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CC-443E-8391-A0A40015D27C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#IndoPacific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multiLvlStrRef>
              <c:f>Sheet1!$A$2:$B$5</c:f>
              <c:multiLvlStrCache>
                <c:ptCount val="4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</c:lvl>
                <c:lvl>
                  <c:pt idx="0">
                    <c:v>EUD</c:v>
                  </c:pt>
                  <c:pt idx="2">
                    <c:v>JPM</c:v>
                  </c:pt>
                </c:lvl>
              </c:multiLvlStrCache>
            </c:multiLvl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0</c:v>
                </c:pt>
                <c:pt idx="3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CC-443E-8391-A0A40015D27C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multiLvlStrRef>
              <c:f>Sheet1!$A$2:$B$5</c:f>
              <c:multiLvlStrCache>
                <c:ptCount val="4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</c:lvl>
                <c:lvl>
                  <c:pt idx="0">
                    <c:v>EUD</c:v>
                  </c:pt>
                  <c:pt idx="2">
                    <c:v>JPM</c:v>
                  </c:pt>
                </c:lvl>
              </c:multiLvlStrCache>
            </c:multiLvl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422</c:v>
                </c:pt>
                <c:pt idx="1">
                  <c:v>1054</c:v>
                </c:pt>
                <c:pt idx="2">
                  <c:v>0</c:v>
                </c:pt>
                <c:pt idx="3">
                  <c:v>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ECC-443E-8391-A0A40015D2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819732144"/>
        <c:axId val="743639632"/>
      </c:bar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1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0" i="0" baseline="0" dirty="0">
                    <a:effectLst/>
                  </a:rPr>
                  <a:t>No. of posts</a:t>
                </a:r>
                <a:endParaRPr lang="en-US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4601010709155969E-2"/>
              <c:y val="0.332521475778718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8197321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8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</c:dTable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602302879694189"/>
          <c:y val="0.30803746378928004"/>
          <c:w val="0.30271895208446353"/>
          <c:h val="0.457356259672926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zh-CN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67239588167244"/>
          <c:y val="4.5707787749887534E-2"/>
          <c:w val="0.58291900528800944"/>
          <c:h val="0.7759645826111336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Promoting our European Way of Life  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Sheet1!$A$2:$B$5</c:f>
              <c:multiLvlStrCache>
                <c:ptCount val="4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</c:lvl>
                <c:lvl>
                  <c:pt idx="0">
                    <c:v>EUD</c:v>
                  </c:pt>
                  <c:pt idx="2">
                    <c:v>JPM</c:v>
                  </c:pt>
                </c:lvl>
              </c:multiLvlStrCache>
            </c:multiLvl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56</c:v>
                </c:pt>
                <c:pt idx="1">
                  <c:v>43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CC-443E-8391-A0A40015D27C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An Economy that Works for People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multiLvlStrRef>
              <c:f>Sheet1!$A$2:$B$5</c:f>
              <c:multiLvlStrCache>
                <c:ptCount val="4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</c:lvl>
                <c:lvl>
                  <c:pt idx="0">
                    <c:v>EUD</c:v>
                  </c:pt>
                  <c:pt idx="2">
                    <c:v>JPM</c:v>
                  </c:pt>
                </c:lvl>
              </c:multiLvlStrCache>
            </c:multiLvl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28</c:v>
                </c:pt>
                <c:pt idx="1">
                  <c:v>12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CC-443E-8391-A0A40015D27C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A stronger Europe in the world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multiLvlStrRef>
              <c:f>Sheet1!$A$2:$B$5</c:f>
              <c:multiLvlStrCache>
                <c:ptCount val="4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</c:lvl>
                <c:lvl>
                  <c:pt idx="0">
                    <c:v>EUD</c:v>
                  </c:pt>
                  <c:pt idx="2">
                    <c:v>JPM</c:v>
                  </c:pt>
                </c:lvl>
              </c:multiLvlStrCache>
            </c:multiLvl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3</c:v>
                </c:pt>
                <c:pt idx="1">
                  <c:v>9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CC-443E-8391-A0A40015D27C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multiLvlStrRef>
              <c:f>Sheet1!$A$2:$B$5</c:f>
              <c:multiLvlStrCache>
                <c:ptCount val="4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</c:lvl>
                <c:lvl>
                  <c:pt idx="0">
                    <c:v>EUD</c:v>
                  </c:pt>
                  <c:pt idx="2">
                    <c:v>JPM</c:v>
                  </c:pt>
                </c:lvl>
              </c:multiLvlStrCache>
            </c:multiLvl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36</c:v>
                </c:pt>
                <c:pt idx="1">
                  <c:v>62</c:v>
                </c:pt>
                <c:pt idx="2">
                  <c:v>0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ECC-443E-8391-A0A40015D2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819732144"/>
        <c:axId val="743639632"/>
      </c:bar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1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0" i="0" baseline="0" dirty="0">
                    <a:effectLst/>
                  </a:rPr>
                  <a:t>No. of posts</a:t>
                </a:r>
                <a:endParaRPr lang="en-US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4601010709155969E-2"/>
              <c:y val="0.332521475778718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602302879694189"/>
          <c:y val="0.30803746378928004"/>
          <c:w val="0.30271895208446353"/>
          <c:h val="0.457356259672926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zh-CN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67239588167244"/>
          <c:y val="4.5707787749887534E-2"/>
          <c:w val="0.58291900528800944"/>
          <c:h val="0.7759645826111336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Promoting our European Way of Life  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Sheet1!$A$2:$B$5</c:f>
              <c:multiLvlStrCache>
                <c:ptCount val="4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</c:lvl>
                <c:lvl>
                  <c:pt idx="0">
                    <c:v>EUD</c:v>
                  </c:pt>
                  <c:pt idx="2">
                    <c:v>JPM</c:v>
                  </c:pt>
                </c:lvl>
              </c:multiLvlStrCache>
            </c:multiLvl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43</c:v>
                </c:pt>
                <c:pt idx="1">
                  <c:v>59</c:v>
                </c:pt>
                <c:pt idx="2">
                  <c:v>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CC-443E-8391-A0A40015D27C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An Economy that Works for People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multiLvlStrRef>
              <c:f>Sheet1!$A$2:$B$5</c:f>
              <c:multiLvlStrCache>
                <c:ptCount val="4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</c:lvl>
                <c:lvl>
                  <c:pt idx="0">
                    <c:v>EUD</c:v>
                  </c:pt>
                  <c:pt idx="2">
                    <c:v>JPM</c:v>
                  </c:pt>
                </c:lvl>
              </c:multiLvlStrCache>
            </c:multiLvl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33</c:v>
                </c:pt>
                <c:pt idx="1">
                  <c:v>22</c:v>
                </c:pt>
                <c:pt idx="2">
                  <c:v>0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CC-443E-8391-A0A40015D27C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A stronger Europe in the world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multiLvlStrRef>
              <c:f>Sheet1!$A$2:$B$5</c:f>
              <c:multiLvlStrCache>
                <c:ptCount val="4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</c:lvl>
                <c:lvl>
                  <c:pt idx="0">
                    <c:v>EUD</c:v>
                  </c:pt>
                  <c:pt idx="2">
                    <c:v>JPM</c:v>
                  </c:pt>
                </c:lvl>
              </c:multiLvlStrCache>
            </c:multiLvl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83</c:v>
                </c:pt>
                <c:pt idx="1">
                  <c:v>190</c:v>
                </c:pt>
                <c:pt idx="2">
                  <c:v>8</c:v>
                </c:pt>
                <c:pt idx="3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CC-443E-8391-A0A40015D27C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multiLvlStrRef>
              <c:f>Sheet1!$A$2:$B$5</c:f>
              <c:multiLvlStrCache>
                <c:ptCount val="4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</c:lvl>
                <c:lvl>
                  <c:pt idx="0">
                    <c:v>EUD</c:v>
                  </c:pt>
                  <c:pt idx="2">
                    <c:v>JPM</c:v>
                  </c:pt>
                </c:lvl>
              </c:multiLvlStrCache>
            </c:multiLvl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14</c:v>
                </c:pt>
                <c:pt idx="1">
                  <c:v>39</c:v>
                </c:pt>
                <c:pt idx="2">
                  <c:v>1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ECC-443E-8391-A0A40015D2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819732144"/>
        <c:axId val="743639632"/>
      </c:bar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1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0" i="0" baseline="0" dirty="0">
                    <a:effectLst/>
                  </a:rPr>
                  <a:t>No. of posts</a:t>
                </a:r>
                <a:endParaRPr lang="en-US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4601010709155969E-2"/>
              <c:y val="0.332521475778718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602302879694189"/>
          <c:y val="0.30803746378928004"/>
          <c:w val="0.30271895208446353"/>
          <c:h val="0.457356259672926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zh-CN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71562771868911"/>
          <c:y val="3.650673932250724E-2"/>
          <c:w val="0.81266150223924016"/>
          <c:h val="0.7377673494147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Bilateral relations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Sheet1!$A$2:$B$5</c:f>
              <c:multiLvlStrCache>
                <c:ptCount val="4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</c:lvl>
                <c:lvl>
                  <c:pt idx="0">
                    <c:v>EUD</c:v>
                  </c:pt>
                  <c:pt idx="2">
                    <c:v>JPM</c:v>
                  </c:pt>
                </c:lvl>
              </c:multiLvlStrCache>
            </c:multiLvl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47</c:v>
                </c:pt>
                <c:pt idx="1">
                  <c:v>87</c:v>
                </c:pt>
                <c:pt idx="2">
                  <c:v>8</c:v>
                </c:pt>
                <c:pt idx="3">
                  <c:v>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F9-4A0F-9E6E-1BAD642079A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819732144"/>
        <c:axId val="743639632"/>
      </c:bar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1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  <c:max val="1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/>
                  <a:t>No. of posts</a:t>
                </a:r>
              </a:p>
            </c:rich>
          </c:tx>
          <c:layout>
            <c:manualLayout>
              <c:xMode val="edge"/>
              <c:yMode val="edge"/>
              <c:x val="2.1788727947312993E-2"/>
              <c:y val="0.27347407349883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zh-CN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71257041430472"/>
          <c:y val="3.6040640917878383E-2"/>
          <c:w val="0.84788888230199377"/>
          <c:h val="0.7657317110742178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Positive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</c:spPr>
          <c:invertIfNegative val="0"/>
          <c:cat>
            <c:multiLvlStrRef>
              <c:f>Sheet1!$A$2:$B$5</c:f>
              <c:multiLvlStrCache>
                <c:ptCount val="4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</c:lvl>
                <c:lvl>
                  <c:pt idx="0">
                    <c:v>EUD</c:v>
                  </c:pt>
                  <c:pt idx="2">
                    <c:v>JPM</c:v>
                  </c:pt>
                </c:lvl>
              </c:multiLvlStrCache>
            </c:multiLvl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70</c:v>
                </c:pt>
                <c:pt idx="1">
                  <c:v>238</c:v>
                </c:pt>
                <c:pt idx="2">
                  <c:v>3</c:v>
                </c:pt>
                <c:pt idx="3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A8-4EAE-9275-9F2429793739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/>
          </c:spPr>
          <c:invertIfNegative val="0"/>
          <c:cat>
            <c:multiLvlStrRef>
              <c:f>Sheet1!$A$2:$B$5</c:f>
              <c:multiLvlStrCache>
                <c:ptCount val="4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</c:lvl>
                <c:lvl>
                  <c:pt idx="0">
                    <c:v>EUD</c:v>
                  </c:pt>
                  <c:pt idx="2">
                    <c:v>JPM</c:v>
                  </c:pt>
                </c:lvl>
              </c:multiLvlStrCache>
            </c:multiLvl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165</c:v>
                </c:pt>
                <c:pt idx="1">
                  <c:v>165</c:v>
                </c:pt>
                <c:pt idx="2">
                  <c:v>5</c:v>
                </c:pt>
                <c:pt idx="3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A8-4EAE-9275-9F2429793739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multiLvlStrRef>
              <c:f>Sheet1!$A$2:$B$5</c:f>
              <c:multiLvlStrCache>
                <c:ptCount val="4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</c:lvl>
                <c:lvl>
                  <c:pt idx="0">
                    <c:v>EUD</c:v>
                  </c:pt>
                  <c:pt idx="2">
                    <c:v>JPM</c:v>
                  </c:pt>
                </c:lvl>
              </c:multiLvlStrCache>
            </c:multiLvl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FA8-4EAE-9275-9F24297937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819732144"/>
        <c:axId val="743639632"/>
      </c:bar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1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zh-CN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67239588167244"/>
          <c:y val="4.5707787749887534E-2"/>
          <c:w val="0.86718781177822002"/>
          <c:h val="0.7388228655128006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Positive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</c:spPr>
          <c:invertIfNegative val="0"/>
          <c:cat>
            <c:multiLvlStrRef>
              <c:f>Sheet1!$A$2:$B$5</c:f>
              <c:multiLvlStrCache>
                <c:ptCount val="4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</c:lvl>
                <c:lvl>
                  <c:pt idx="0">
                    <c:v>EUD</c:v>
                  </c:pt>
                  <c:pt idx="2">
                    <c:v>JPM</c:v>
                  </c:pt>
                </c:lvl>
              </c:multiLvlStrCache>
            </c:multiLvl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28</c:v>
                </c:pt>
                <c:pt idx="1">
                  <c:v>65</c:v>
                </c:pt>
                <c:pt idx="2">
                  <c:v>0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A8-4EAE-9275-9F2429793739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/>
          </c:spPr>
          <c:invertIfNegative val="0"/>
          <c:cat>
            <c:multiLvlStrRef>
              <c:f>Sheet1!$A$2:$B$5</c:f>
              <c:multiLvlStrCache>
                <c:ptCount val="4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</c:lvl>
                <c:lvl>
                  <c:pt idx="0">
                    <c:v>EUD</c:v>
                  </c:pt>
                  <c:pt idx="2">
                    <c:v>JPM</c:v>
                  </c:pt>
                </c:lvl>
              </c:multiLvlStrCache>
            </c:multiLvl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74</c:v>
                </c:pt>
                <c:pt idx="1">
                  <c:v>49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A8-4EAE-9275-9F2429793739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multiLvlStrRef>
              <c:f>Sheet1!$A$2:$B$5</c:f>
              <c:multiLvlStrCache>
                <c:ptCount val="4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</c:lvl>
                <c:lvl>
                  <c:pt idx="0">
                    <c:v>EUD</c:v>
                  </c:pt>
                  <c:pt idx="2">
                    <c:v>JPM</c:v>
                  </c:pt>
                </c:lvl>
              </c:multiLvlStrCache>
            </c:multiLvl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FA8-4EAE-9275-9F24297937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819732144"/>
        <c:axId val="743639632"/>
      </c:bar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1" u="none" strike="noStrike" kern="1200" baseline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/>
                  <a:t>No. of posts</a:t>
                </a:r>
              </a:p>
            </c:rich>
          </c:tx>
          <c:layout>
            <c:manualLayout>
              <c:xMode val="edge"/>
              <c:yMode val="edge"/>
              <c:x val="1.4601010709155969E-2"/>
              <c:y val="0.332521475778718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302106719395304"/>
          <c:y val="6.0426189835977411E-2"/>
          <c:w val="0.20259714599619122"/>
          <c:h val="0.236752770269314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rgbClr val="0070C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zh-CN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67239588167244"/>
          <c:y val="4.5707787749887534E-2"/>
          <c:w val="0.86718781177822002"/>
          <c:h val="0.7388228655128006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Positive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</c:spPr>
          <c:invertIfNegative val="0"/>
          <c:cat>
            <c:multiLvlStrRef>
              <c:f>Sheet1!$A$2:$B$5</c:f>
              <c:multiLvlStrCache>
                <c:ptCount val="4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</c:lvl>
                <c:lvl>
                  <c:pt idx="0">
                    <c:v>EUD</c:v>
                  </c:pt>
                  <c:pt idx="2">
                    <c:v>JPM</c:v>
                  </c:pt>
                </c:lvl>
              </c:multiLvlStrCache>
            </c:multiLvl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47</c:v>
                </c:pt>
                <c:pt idx="1">
                  <c:v>180</c:v>
                </c:pt>
                <c:pt idx="2">
                  <c:v>3</c:v>
                </c:pt>
                <c:pt idx="3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A8-4EAE-9275-9F2429793739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/>
          </c:spPr>
          <c:invertIfNegative val="0"/>
          <c:cat>
            <c:multiLvlStrRef>
              <c:f>Sheet1!$A$2:$B$5</c:f>
              <c:multiLvlStrCache>
                <c:ptCount val="4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</c:lvl>
                <c:lvl>
                  <c:pt idx="0">
                    <c:v>EUD</c:v>
                  </c:pt>
                  <c:pt idx="2">
                    <c:v>JPM</c:v>
                  </c:pt>
                </c:lvl>
              </c:multiLvlStrCache>
            </c:multiLvl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98</c:v>
                </c:pt>
                <c:pt idx="1">
                  <c:v>120</c:v>
                </c:pt>
                <c:pt idx="2">
                  <c:v>5</c:v>
                </c:pt>
                <c:pt idx="3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A8-4EAE-9275-9F2429793739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multiLvlStrRef>
              <c:f>Sheet1!$A$2:$B$5</c:f>
              <c:multiLvlStrCache>
                <c:ptCount val="4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</c:lvl>
                <c:lvl>
                  <c:pt idx="0">
                    <c:v>EUD</c:v>
                  </c:pt>
                  <c:pt idx="2">
                    <c:v>JPM</c:v>
                  </c:pt>
                </c:lvl>
              </c:multiLvlStrCache>
            </c:multiLvl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FA8-4EAE-9275-9F24297937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819732144"/>
        <c:axId val="743639632"/>
      </c:bar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1" u="none" strike="noStrike" kern="1200" baseline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  <c:max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/>
                  <a:t>No. of posts</a:t>
                </a:r>
              </a:p>
            </c:rich>
          </c:tx>
          <c:layout>
            <c:manualLayout>
              <c:xMode val="edge"/>
              <c:yMode val="edge"/>
              <c:x val="1.4601010709155969E-2"/>
              <c:y val="0.332521475778718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302106719395304"/>
          <c:y val="6.0426189835977411E-2"/>
          <c:w val="0.20259714599619122"/>
          <c:h val="0.236752770269314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rgbClr val="0070C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zh-CN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67239588167244"/>
          <c:y val="4.5707787749887534E-2"/>
          <c:w val="0.86718781177822002"/>
          <c:h val="0.7388228655128006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From local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multiLvlStrRef>
              <c:f>Sheet1!$A$2:$B$3</c:f>
              <c:multiLvlStrCache>
                <c:ptCount val="2"/>
                <c:lvl>
                  <c:pt idx="0">
                    <c:v>2020</c:v>
                  </c:pt>
                  <c:pt idx="1">
                    <c:v>2021</c:v>
                  </c:pt>
                </c:lvl>
                <c:lvl>
                  <c:pt idx="0">
                    <c:v>JPM</c:v>
                  </c:pt>
                </c:lvl>
              </c:multiLvlStrCache>
            </c:multiLvl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2C-4CFB-B8F3-21CD68298DE5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From EU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multiLvlStrRef>
              <c:f>Sheet1!$A$2:$B$3</c:f>
              <c:multiLvlStrCache>
                <c:ptCount val="2"/>
                <c:lvl>
                  <c:pt idx="0">
                    <c:v>2020</c:v>
                  </c:pt>
                  <c:pt idx="1">
                    <c:v>2021</c:v>
                  </c:pt>
                </c:lvl>
                <c:lvl>
                  <c:pt idx="0">
                    <c:v>JPM</c:v>
                  </c:pt>
                </c:lvl>
              </c:multiLvlStrCache>
            </c:multiLvl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2C-4CFB-B8F3-21CD68298DE5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From 3rd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Sheet1!$A$2:$B$3</c:f>
              <c:multiLvlStrCache>
                <c:ptCount val="2"/>
                <c:lvl>
                  <c:pt idx="0">
                    <c:v>2020</c:v>
                  </c:pt>
                  <c:pt idx="1">
                    <c:v>2021</c:v>
                  </c:pt>
                </c:lvl>
                <c:lvl>
                  <c:pt idx="0">
                    <c:v>JPM</c:v>
                  </c:pt>
                </c:lvl>
              </c:multiLvlStrCache>
            </c:multiLvl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2C-4CFB-B8F3-21CD68298D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819732144"/>
        <c:axId val="743639632"/>
      </c:bar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1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/>
                  <a:t>No. of posts</a:t>
                </a:r>
              </a:p>
            </c:rich>
          </c:tx>
          <c:layout>
            <c:manualLayout>
              <c:xMode val="edge"/>
              <c:yMode val="edge"/>
              <c:x val="1.4601010709155969E-2"/>
              <c:y val="0.332521475778718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193060766325303"/>
          <c:y val="4.5452258808206365E-2"/>
          <c:w val="0.25368763208427647"/>
          <c:h val="0.236752770269314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b="1" u="sng" dirty="0"/>
              <a:t>EUD</a:t>
            </a:r>
            <a:r>
              <a:rPr lang="en-US" b="1" dirty="0"/>
              <a:t> social</a:t>
            </a:r>
            <a:r>
              <a:rPr lang="en-US" b="1" baseline="0" dirty="0"/>
              <a:t> media activity u</a:t>
            </a:r>
            <a:r>
              <a:rPr lang="en-US" b="1" dirty="0"/>
              <a:t>nder</a:t>
            </a:r>
            <a:r>
              <a:rPr lang="en-US" b="1" baseline="0" dirty="0"/>
              <a:t> Covid-19 Shadow</a:t>
            </a:r>
            <a:endParaRPr lang="en-US" b="1" dirty="0"/>
          </a:p>
        </c:rich>
      </c:tx>
      <c:layout>
        <c:manualLayout>
          <c:xMode val="edge"/>
          <c:yMode val="edge"/>
          <c:x val="0.13405839895013125"/>
          <c:y val="2.76276283552569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14714004499437569"/>
          <c:y val="0.16495354406097112"/>
          <c:w val="0.81199120037531547"/>
          <c:h val="0.67854020146944904"/>
        </c:manualLayout>
      </c:layout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Total post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multiLvlStrRef>
              <c:f>Sheet1!$A$2:$B$10</c:f>
              <c:multiLvlStrCache>
                <c:ptCount val="9"/>
                <c:lvl>
                  <c:pt idx="0">
                    <c:v>March</c:v>
                  </c:pt>
                  <c:pt idx="1">
                    <c:v>April</c:v>
                  </c:pt>
                  <c:pt idx="2">
                    <c:v>May</c:v>
                  </c:pt>
                  <c:pt idx="3">
                    <c:v>June</c:v>
                  </c:pt>
                  <c:pt idx="5">
                    <c:v>March</c:v>
                  </c:pt>
                  <c:pt idx="6">
                    <c:v>April</c:v>
                  </c:pt>
                  <c:pt idx="7">
                    <c:v>May</c:v>
                  </c:pt>
                  <c:pt idx="8">
                    <c:v>June</c:v>
                  </c:pt>
                </c:lvl>
                <c:lvl>
                  <c:pt idx="0">
                    <c:v>2020</c:v>
                  </c:pt>
                  <c:pt idx="5">
                    <c:v>2021</c:v>
                  </c:pt>
                </c:lvl>
              </c:multiLvlStrCache>
            </c:multiLvl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72</c:v>
                </c:pt>
                <c:pt idx="1">
                  <c:v>72</c:v>
                </c:pt>
                <c:pt idx="2">
                  <c:v>58</c:v>
                </c:pt>
                <c:pt idx="3">
                  <c:v>87</c:v>
                </c:pt>
                <c:pt idx="5">
                  <c:v>136</c:v>
                </c:pt>
                <c:pt idx="6">
                  <c:v>98</c:v>
                </c:pt>
                <c:pt idx="7">
                  <c:v>104</c:v>
                </c:pt>
                <c:pt idx="8">
                  <c:v>138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F1A-456B-BDBC-403DED1663B1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Posts mentioned Covid-19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1.1904761904761904E-2"/>
                  <c:y val="-7.6930425818993176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0C1-491C-AFB8-4B7ECCC268A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0C1-491C-AFB8-4B7ECCC268A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0C1-491C-AFB8-4B7ECCC268A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0C1-491C-AFB8-4B7ECCC268A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0C1-491C-AFB8-4B7ECCC268A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0C1-491C-AFB8-4B7ECCC268A8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0C1-491C-AFB8-4B7ECCC268A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0C1-491C-AFB8-4B7ECCC268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Sheet1!$A$2:$B$10</c:f>
              <c:multiLvlStrCache>
                <c:ptCount val="9"/>
                <c:lvl>
                  <c:pt idx="0">
                    <c:v>March</c:v>
                  </c:pt>
                  <c:pt idx="1">
                    <c:v>April</c:v>
                  </c:pt>
                  <c:pt idx="2">
                    <c:v>May</c:v>
                  </c:pt>
                  <c:pt idx="3">
                    <c:v>June</c:v>
                  </c:pt>
                  <c:pt idx="5">
                    <c:v>March</c:v>
                  </c:pt>
                  <c:pt idx="6">
                    <c:v>April</c:v>
                  </c:pt>
                  <c:pt idx="7">
                    <c:v>May</c:v>
                  </c:pt>
                  <c:pt idx="8">
                    <c:v>June</c:v>
                  </c:pt>
                </c:lvl>
                <c:lvl>
                  <c:pt idx="0">
                    <c:v>2020</c:v>
                  </c:pt>
                  <c:pt idx="5">
                    <c:v>2021</c:v>
                  </c:pt>
                </c:lvl>
              </c:multiLvlStrCache>
            </c:multiLvl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26</c:v>
                </c:pt>
                <c:pt idx="1">
                  <c:v>63</c:v>
                </c:pt>
                <c:pt idx="2">
                  <c:v>39</c:v>
                </c:pt>
                <c:pt idx="3">
                  <c:v>33</c:v>
                </c:pt>
                <c:pt idx="5">
                  <c:v>46</c:v>
                </c:pt>
                <c:pt idx="6">
                  <c:v>30</c:v>
                </c:pt>
                <c:pt idx="7">
                  <c:v>21</c:v>
                </c:pt>
                <c:pt idx="8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0C1-491C-AFB8-4B7ECCC268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9732144"/>
        <c:axId val="743639632"/>
      </c:line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  <c:max val="1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/>
                  <a:t>No. of  posts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b="1" u="sng" dirty="0"/>
              <a:t>JPM</a:t>
            </a:r>
            <a:r>
              <a:rPr lang="en-US" b="1" dirty="0"/>
              <a:t> social</a:t>
            </a:r>
            <a:r>
              <a:rPr lang="en-US" b="1" baseline="0" dirty="0"/>
              <a:t> media activity u</a:t>
            </a:r>
            <a:r>
              <a:rPr lang="en-US" b="1" dirty="0"/>
              <a:t>nder</a:t>
            </a:r>
            <a:r>
              <a:rPr lang="en-US" b="1" baseline="0" dirty="0"/>
              <a:t> Covid-19 Shadow</a:t>
            </a:r>
            <a:endParaRPr lang="en-US" b="1" dirty="0"/>
          </a:p>
        </c:rich>
      </c:tx>
      <c:layout>
        <c:manualLayout>
          <c:xMode val="edge"/>
          <c:yMode val="edge"/>
          <c:x val="0.13405839895013125"/>
          <c:y val="2.76276283552569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14714004499437569"/>
          <c:y val="0.16495354406097112"/>
          <c:w val="0.81199120037531547"/>
          <c:h val="0.67854020146944904"/>
        </c:manualLayout>
      </c:layout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Total post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3298065476190476"/>
                      <c:h val="0.130569420584326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5DF-475C-A528-3765AD11072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5DF-475C-A528-3765AD11072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5DF-475C-A528-3765AD11072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5DF-475C-A528-3765AD110724}"/>
                </c:ext>
              </c:extLst>
            </c:dLbl>
            <c:dLbl>
              <c:idx val="5"/>
              <c:layout>
                <c:manualLayout>
                  <c:x val="-9.0773809523809632E-2"/>
                  <c:y val="-3.9564218992625064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2A-475C-8506-0EF68FEECD27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2A-475C-8506-0EF68FEECD2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B2A-475C-8506-0EF68FEECD27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B2A-475C-8506-0EF68FEECD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Sheet1!$A$2:$B$10</c:f>
              <c:multiLvlStrCache>
                <c:ptCount val="9"/>
                <c:lvl>
                  <c:pt idx="0">
                    <c:v>March</c:v>
                  </c:pt>
                  <c:pt idx="1">
                    <c:v>April</c:v>
                  </c:pt>
                  <c:pt idx="2">
                    <c:v>May</c:v>
                  </c:pt>
                  <c:pt idx="3">
                    <c:v>June</c:v>
                  </c:pt>
                  <c:pt idx="5">
                    <c:v>March</c:v>
                  </c:pt>
                  <c:pt idx="6">
                    <c:v>April</c:v>
                  </c:pt>
                  <c:pt idx="7">
                    <c:v>May</c:v>
                  </c:pt>
                  <c:pt idx="8">
                    <c:v>June</c:v>
                  </c:pt>
                </c:lvl>
                <c:lvl>
                  <c:pt idx="0">
                    <c:v>2020</c:v>
                  </c:pt>
                  <c:pt idx="5">
                    <c:v>2021</c:v>
                  </c:pt>
                </c:lvl>
              </c:multiLvlStrCache>
            </c:multiLvl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2</c:v>
                </c:pt>
                <c:pt idx="1">
                  <c:v>0</c:v>
                </c:pt>
                <c:pt idx="2">
                  <c:v>6</c:v>
                </c:pt>
                <c:pt idx="3">
                  <c:v>1</c:v>
                </c:pt>
                <c:pt idx="5">
                  <c:v>38</c:v>
                </c:pt>
                <c:pt idx="6">
                  <c:v>28</c:v>
                </c:pt>
                <c:pt idx="7">
                  <c:v>46</c:v>
                </c:pt>
                <c:pt idx="8">
                  <c:v>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F1A-456B-BDBC-403DED1663B1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Posts mentioned Covid-19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.32142857142857134"/>
                  <c:y val="-9.6248702826678259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0C1-491C-AFB8-4B7ECCC268A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0C1-491C-AFB8-4B7ECCC268A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0C1-491C-AFB8-4B7ECCC268A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0C1-491C-AFB8-4B7ECCC268A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0C1-491C-AFB8-4B7ECCC268A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0C1-491C-AFB8-4B7ECCC268A8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0C1-491C-AFB8-4B7ECCC268A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0C1-491C-AFB8-4B7ECCC268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Sheet1!$A$2:$B$10</c:f>
              <c:multiLvlStrCache>
                <c:ptCount val="9"/>
                <c:lvl>
                  <c:pt idx="0">
                    <c:v>March</c:v>
                  </c:pt>
                  <c:pt idx="1">
                    <c:v>April</c:v>
                  </c:pt>
                  <c:pt idx="2">
                    <c:v>May</c:v>
                  </c:pt>
                  <c:pt idx="3">
                    <c:v>June</c:v>
                  </c:pt>
                  <c:pt idx="5">
                    <c:v>March</c:v>
                  </c:pt>
                  <c:pt idx="6">
                    <c:v>April</c:v>
                  </c:pt>
                  <c:pt idx="7">
                    <c:v>May</c:v>
                  </c:pt>
                  <c:pt idx="8">
                    <c:v>June</c:v>
                  </c:pt>
                </c:lvl>
                <c:lvl>
                  <c:pt idx="0">
                    <c:v>2020</c:v>
                  </c:pt>
                  <c:pt idx="5">
                    <c:v>2021</c:v>
                  </c:pt>
                </c:lvl>
              </c:multiLvlStrCache>
            </c:multiLvl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5">
                  <c:v>2</c:v>
                </c:pt>
                <c:pt idx="6">
                  <c:v>0</c:v>
                </c:pt>
                <c:pt idx="7">
                  <c:v>10</c:v>
                </c:pt>
                <c:pt idx="8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0C1-491C-AFB8-4B7ECCC268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9732144"/>
        <c:axId val="743639632"/>
      </c:line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/>
                  <a:t>No. of  posts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400" b="1" i="0" u="none" strike="noStrike" baseline="0" dirty="0">
                <a:effectLst/>
              </a:rPr>
              <a:t>Attention on Brexit (2020 &amp; 2021) </a:t>
            </a:r>
            <a:endParaRPr lang="en-US" b="1" dirty="0"/>
          </a:p>
        </c:rich>
      </c:tx>
      <c:layout>
        <c:manualLayout>
          <c:xMode val="edge"/>
          <c:yMode val="edge"/>
          <c:x val="0.36447995178233"/>
          <c:y val="3.11234112606861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34313855451417191"/>
          <c:y val="0.12146054686847069"/>
          <c:w val="0.62952907901723121"/>
          <c:h val="0.70585565502333103"/>
        </c:manualLayout>
      </c:layou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Total posts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3298065476190476"/>
                      <c:h val="0.130569420584326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5DF-475C-A528-3765AD11072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5DF-475C-A528-3765AD11072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5DF-475C-A528-3765AD11072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5DF-475C-A528-3765AD110724}"/>
                </c:ext>
              </c:extLst>
            </c:dLbl>
            <c:dLbl>
              <c:idx val="4"/>
              <c:layout>
                <c:manualLayout>
                  <c:x val="-0.70539618245123037"/>
                  <c:y val="0.22935144922541978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ADD-4276-A5F5-8E6B84D3953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03-40B0-9E36-778D3DB4C8F6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03-40B0-9E36-778D3DB4C8F6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D03-40B0-9E36-778D3DB4C8F6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D03-40B0-9E36-778D3DB4C8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EUD</c:v>
                </c:pt>
                <c:pt idx="3">
                  <c:v>JPM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289</c:v>
                </c:pt>
                <c:pt idx="1">
                  <c:v>476</c:v>
                </c:pt>
                <c:pt idx="3">
                  <c:v>9</c:v>
                </c:pt>
                <c:pt idx="4">
                  <c:v>168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DF-475C-A528-3765AD11072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Posts mentioned Brexit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AADD-4276-A5F5-8E6B84D39532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AADD-4276-A5F5-8E6B84D39532}"/>
              </c:ext>
            </c:extLst>
          </c:dPt>
          <c:dLbls>
            <c:dLbl>
              <c:idx val="0"/>
              <c:layout>
                <c:manualLayout>
                  <c:x val="-7.3960443581583019E-2"/>
                  <c:y val="-7.72947964022403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zh-CN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98065738060082"/>
                      <c:h val="8.50805955058364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19F8-4EC2-AD04-6695B6A8288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DD-4276-A5F5-8E6B84D3953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9F8-4EC2-AD04-6695B6A8288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9F8-4EC2-AD04-6695B6A8288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DD-4276-A5F5-8E6B84D395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4"/>
                <c:pt idx="0">
                  <c:v>EUD</c:v>
                </c:pt>
                <c:pt idx="3">
                  <c:v>JPM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6</c:v>
                </c:pt>
                <c:pt idx="1">
                  <c:v>4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ADD-4276-A5F5-8E6B84D395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9732144"/>
        <c:axId val="743639632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 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0"/>
                    <c:layout>
                      <c:manualLayout>
                        <c:x val="-4.315476190476196E-2"/>
                        <c:y val="-5.7329281268649453E-2"/>
                      </c:manualLayout>
                    </c:layout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5-D5DF-475C-A528-3765AD110724}"/>
                      </c:ext>
                    </c:extLst>
                  </c:dLbl>
                  <c:dLbl>
                    <c:idx val="1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6-D5DF-475C-A528-3765AD110724}"/>
                      </c:ext>
                    </c:extLst>
                  </c:dLbl>
                  <c:dLbl>
                    <c:idx val="2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7-D5DF-475C-A528-3765AD110724}"/>
                      </c:ext>
                    </c:extLst>
                  </c:dLbl>
                  <c:dLbl>
                    <c:idx val="3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8-D5DF-475C-A528-3765AD110724}"/>
                      </c:ext>
                    </c:extLst>
                  </c:dLbl>
                  <c:dLbl>
                    <c:idx val="5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8-DD03-40B0-9E36-778D3DB4C8F6}"/>
                      </c:ext>
                    </c:extLst>
                  </c:dLbl>
                  <c:dLbl>
                    <c:idx val="6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7-DD03-40B0-9E36-778D3DB4C8F6}"/>
                      </c:ext>
                    </c:extLst>
                  </c:dLbl>
                  <c:dLbl>
                    <c:idx val="7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6-DD03-40B0-9E36-778D3DB4C8F6}"/>
                      </c:ext>
                    </c:extLst>
                  </c:dLbl>
                  <c:dLbl>
                    <c:idx val="8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5-DD03-40B0-9E36-778D3DB4C8F6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0" i="0" u="none" strike="noStrike" kern="1200" baseline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endParaRPr lang="zh-CN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4"/>
                      <c:pt idx="0">
                        <c:v>EUD</c:v>
                      </c:pt>
                      <c:pt idx="3">
                        <c:v>JPM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2020</c:v>
                      </c:pt>
                      <c:pt idx="1">
                        <c:v>2021</c:v>
                      </c:pt>
                      <c:pt idx="3">
                        <c:v>2020</c:v>
                      </c:pt>
                      <c:pt idx="4">
                        <c:v>2021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0-EF1A-456B-BDBC-403DED1663B1}"/>
                  </c:ext>
                </c:extLst>
              </c15:ser>
            </c15:filteredLineSeries>
          </c:ext>
        </c:extLst>
      </c:line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/>
                  <a:t>No. of posts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8197321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0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611149996562"/>
          <c:y val="5.1816536626516981E-2"/>
          <c:w val="0.83555791414915204"/>
          <c:h val="0.63274129769451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Refugee</c:v>
                </c:pt>
                <c:pt idx="1">
                  <c:v>Indo-Pacific</c:v>
                </c:pt>
                <c:pt idx="2">
                  <c:v>Xinjiang</c:v>
                </c:pt>
                <c:pt idx="3">
                  <c:v>BRI</c:v>
                </c:pt>
                <c:pt idx="4">
                  <c:v>Iran</c:v>
                </c:pt>
                <c:pt idx="5">
                  <c:v>Myanmar</c:v>
                </c:pt>
                <c:pt idx="6">
                  <c:v>Israel/Palestine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1A-456B-BDBC-403DED1663B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Refugee</c:v>
                </c:pt>
                <c:pt idx="1">
                  <c:v>Indo-Pacific</c:v>
                </c:pt>
                <c:pt idx="2">
                  <c:v>Xinjiang</c:v>
                </c:pt>
                <c:pt idx="3">
                  <c:v>BRI</c:v>
                </c:pt>
                <c:pt idx="4">
                  <c:v>Iran</c:v>
                </c:pt>
                <c:pt idx="5">
                  <c:v>Myanmar</c:v>
                </c:pt>
                <c:pt idx="6">
                  <c:v>Israel/Palestine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4</c:v>
                </c:pt>
                <c:pt idx="1">
                  <c:v>15</c:v>
                </c:pt>
                <c:pt idx="2">
                  <c:v>0</c:v>
                </c:pt>
                <c:pt idx="3">
                  <c:v>0</c:v>
                </c:pt>
                <c:pt idx="4">
                  <c:v>5</c:v>
                </c:pt>
                <c:pt idx="5">
                  <c:v>13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03-4E04-B0A5-906942C2FC5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19732144"/>
        <c:axId val="743639632"/>
      </c:bar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/>
                  <a:t>No. of</a:t>
                </a:r>
                <a:r>
                  <a:rPr lang="en-US" baseline="0" dirty="0"/>
                  <a:t> posts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3861007922641262E-2"/>
              <c:y val="0.310333367383200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220906581475195"/>
          <c:y val="6.5682624247947102E-2"/>
          <c:w val="0.23619238366246881"/>
          <c:h val="7.43916388481480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611149996562"/>
          <c:y val="5.1816536626516981E-2"/>
          <c:w val="0.83555791414915204"/>
          <c:h val="0.63274129769451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Refugee</c:v>
                </c:pt>
                <c:pt idx="1">
                  <c:v>Indo-Pacific</c:v>
                </c:pt>
                <c:pt idx="2">
                  <c:v>Xinjiang</c:v>
                </c:pt>
                <c:pt idx="3">
                  <c:v>BRI</c:v>
                </c:pt>
                <c:pt idx="4">
                  <c:v>Iran</c:v>
                </c:pt>
                <c:pt idx="5">
                  <c:v>Myanmar</c:v>
                </c:pt>
                <c:pt idx="6">
                  <c:v>Israel/Palestine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1A-456B-BDBC-403DED1663B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Refugee</c:v>
                </c:pt>
                <c:pt idx="1">
                  <c:v>Indo-Pacific</c:v>
                </c:pt>
                <c:pt idx="2">
                  <c:v>Xinjiang</c:v>
                </c:pt>
                <c:pt idx="3">
                  <c:v>BRI</c:v>
                </c:pt>
                <c:pt idx="4">
                  <c:v>Iran</c:v>
                </c:pt>
                <c:pt idx="5">
                  <c:v>Myanmar</c:v>
                </c:pt>
                <c:pt idx="6">
                  <c:v>Israel/Palestine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</c:v>
                </c:pt>
                <c:pt idx="1">
                  <c:v>42</c:v>
                </c:pt>
                <c:pt idx="2">
                  <c:v>5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03-4E04-B0A5-906942C2FC5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19732144"/>
        <c:axId val="743639632"/>
      </c:bar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/>
                  <a:t>No. of</a:t>
                </a:r>
                <a:r>
                  <a:rPr lang="en-US" baseline="0" dirty="0"/>
                  <a:t> posts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3861007922641262E-2"/>
              <c:y val="0.310333367383200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220906581475195"/>
          <c:y val="6.5682624247947102E-2"/>
          <c:w val="0.23619238366246881"/>
          <c:h val="7.43916388481480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zh-CN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82616564628979"/>
          <c:y val="6.3012688474048562E-2"/>
          <c:w val="0.67117555077294977"/>
          <c:h val="0.7438654591116353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Original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multiLvlStrRef>
              <c:f>Sheet1!$A$2:$B$5</c:f>
              <c:multiLvlStrCache>
                <c:ptCount val="4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</c:lvl>
                <c:lvl>
                  <c:pt idx="0">
                    <c:v>EUD</c:v>
                  </c:pt>
                  <c:pt idx="2">
                    <c:v>JPM</c:v>
                  </c:pt>
                </c:lvl>
              </c:multiLvlStrCache>
            </c:multiLvl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192</c:v>
                </c:pt>
                <c:pt idx="1">
                  <c:v>190</c:v>
                </c:pt>
                <c:pt idx="2">
                  <c:v>4</c:v>
                </c:pt>
                <c:pt idx="3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5D-4C5F-8119-81C7BECE52D0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Quote repost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multiLvlStrRef>
              <c:f>Sheet1!$A$2:$B$5</c:f>
              <c:multiLvlStrCache>
                <c:ptCount val="4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</c:lvl>
                <c:lvl>
                  <c:pt idx="0">
                    <c:v>EUD</c:v>
                  </c:pt>
                  <c:pt idx="2">
                    <c:v>JPM</c:v>
                  </c:pt>
                </c:lvl>
              </c:multiLvlStrCache>
            </c:multiLvl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52</c:v>
                </c:pt>
                <c:pt idx="1">
                  <c:v>202</c:v>
                </c:pt>
                <c:pt idx="2">
                  <c:v>0</c:v>
                </c:pt>
                <c:pt idx="3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5D-4C5F-8119-81C7BECE52D0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Direct repost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multiLvlStrRef>
              <c:f>Sheet1!$A$2:$B$5</c:f>
              <c:multiLvlStrCache>
                <c:ptCount val="4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</c:lvl>
                <c:lvl>
                  <c:pt idx="0">
                    <c:v>EUD</c:v>
                  </c:pt>
                  <c:pt idx="2">
                    <c:v>JPM</c:v>
                  </c:pt>
                </c:lvl>
              </c:multiLvlStrCache>
            </c:multiLvl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45</c:v>
                </c:pt>
                <c:pt idx="1">
                  <c:v>84</c:v>
                </c:pt>
                <c:pt idx="2">
                  <c:v>5</c:v>
                </c:pt>
                <c:pt idx="3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5D-4C5F-8119-81C7BECE52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819732144"/>
        <c:axId val="743639632"/>
      </c:bar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1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886408911814588"/>
          <c:y val="0.27790835328309649"/>
          <c:w val="0.19268495545727385"/>
          <c:h val="0.228515625744321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zh-CN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234720221629446E-2"/>
          <c:y val="6.543266920562027E-2"/>
          <c:w val="0.89265959943997719"/>
          <c:h val="0.7577825904049713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Major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7D6-4184-8794-AB0A167F1C7B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7D6-4184-8794-AB0A167F1C7B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7D6-4184-8794-AB0A167F1C7B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7D6-4184-8794-AB0A167F1C7B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D6-4184-8794-AB0A167F1C7B}"/>
              </c:ext>
            </c:extLst>
          </c:dPt>
          <c:cat>
            <c:multiLvlStrRef>
              <c:f>Sheet1!$A$2:$B$5</c:f>
              <c:multiLvlStrCache>
                <c:ptCount val="4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</c:lvl>
                <c:lvl>
                  <c:pt idx="0">
                    <c:v>EUD</c:v>
                  </c:pt>
                  <c:pt idx="2">
                    <c:v>JPM</c:v>
                  </c:pt>
                </c:lvl>
              </c:multiLvlStrCache>
            </c:multiLvl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231</c:v>
                </c:pt>
                <c:pt idx="1">
                  <c:v>365</c:v>
                </c:pt>
                <c:pt idx="2">
                  <c:v>8</c:v>
                </c:pt>
                <c:pt idx="3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1A-456B-BDBC-403DED1663B1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Secondary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multiLvlStrRef>
              <c:f>Sheet1!$A$2:$B$5</c:f>
              <c:multiLvlStrCache>
                <c:ptCount val="4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</c:lvl>
                <c:lvl>
                  <c:pt idx="0">
                    <c:v>EUD</c:v>
                  </c:pt>
                  <c:pt idx="2">
                    <c:v>JPM</c:v>
                  </c:pt>
                </c:lvl>
              </c:multiLvlStrCache>
            </c:multiLvl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5</c:v>
                </c:pt>
                <c:pt idx="1">
                  <c:v>38</c:v>
                </c:pt>
                <c:pt idx="2">
                  <c:v>0</c:v>
                </c:pt>
                <c:pt idx="3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64-472D-A356-3911AFA63ED1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Minor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Sheet1!$A$2:$B$5</c:f>
              <c:multiLvlStrCache>
                <c:ptCount val="4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</c:lvl>
                <c:lvl>
                  <c:pt idx="0">
                    <c:v>EUD</c:v>
                  </c:pt>
                  <c:pt idx="2">
                    <c:v>JPM</c:v>
                  </c:pt>
                </c:lvl>
              </c:multiLvlStrCache>
            </c:multiLvl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33</c:v>
                </c:pt>
                <c:pt idx="1">
                  <c:v>71</c:v>
                </c:pt>
                <c:pt idx="2">
                  <c:v>1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D6-4184-8794-AB0A167F1C7B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Nil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Sheet1!$A$2:$B$5</c:f>
              <c:multiLvlStrCache>
                <c:ptCount val="4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</c:lvl>
                <c:lvl>
                  <c:pt idx="0">
                    <c:v>EUD</c:v>
                  </c:pt>
                  <c:pt idx="2">
                    <c:v>JPM</c:v>
                  </c:pt>
                </c:lvl>
              </c:multiLvlStrCache>
            </c:multiLvl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20</c:v>
                </c:pt>
                <c:pt idx="1">
                  <c:v>2</c:v>
                </c:pt>
                <c:pt idx="2">
                  <c:v>0</c:v>
                </c:pt>
                <c:pt idx="3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8C-46FC-876D-BB94E15E54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819732144"/>
        <c:axId val="743639632"/>
      </c:bar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1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zh-CN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11841883333069"/>
          <c:y val="8.2897306752508601E-2"/>
          <c:w val="0.71912488341710845"/>
          <c:h val="0.760260425445642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Global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43</c:v>
                </c:pt>
                <c:pt idx="1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1A-456B-BDBC-403DED1663B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Regional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134</c:v>
                </c:pt>
                <c:pt idx="1">
                  <c:v>210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33-4D33-83E6-5B97FFFF713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National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48</c:v>
                </c:pt>
                <c:pt idx="1">
                  <c:v>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33-4D33-83E6-5B97FFFF713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Personal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Sheet1!$E$2:$E$3</c:f>
              <c:numCache>
                <c:formatCode>General</c:formatCode>
                <c:ptCount val="2"/>
                <c:pt idx="0">
                  <c:v>0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AB-47EC-9147-84B2ADAB7A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819732144"/>
        <c:axId val="743639632"/>
      </c:bar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1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/>
                  <a:t>No. of</a:t>
                </a:r>
                <a:r>
                  <a:rPr lang="en-US" baseline="0" dirty="0"/>
                  <a:t> posts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3861007922641262E-2"/>
              <c:y val="0.310333367383200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661480895098027"/>
          <c:y val="0.35332729830897514"/>
          <c:w val="0.15547241709024381"/>
          <c:h val="0.314789385115099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2A0_E4FA74C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1D7E056-EDC3-4C11-AA6D-D5841437AC57}" authorId="{FF239CC0-0F1D-EFFC-799F-5450B2E0A1BC}" created="2022-09-26T02:08:24.33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841619137" sldId="672"/>
      <ac:spMk id="5" creationId="{EDAC769A-941D-4847-8627-B9C09961CE5D}"/>
      <ac:txMk cp="0" len="18">
        <ac:context len="19" hash="186055766"/>
      </ac:txMk>
    </ac:txMkLst>
    <p188:pos x="5940058" y="393733"/>
    <p188:txBody>
      <a:bodyPr/>
      <a:lstStyle/>
      <a:p>
        <a:r>
          <a:rPr lang="en-US"/>
          <a:t>Plz fill 3rd sources</a:t>
        </a:r>
      </a:p>
    </p188:txBody>
  </p188:cm>
</p188:cmLst>
</file>

<file path=ppt/comments/modernComment_2B3_10EB47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D843D31-86FC-4502-999A-BCE8B2785DBC}" authorId="{FF239CC0-0F1D-EFFC-799F-5450B2E0A1BC}" created="2022-09-26T02:21:03.018">
    <pc:sldMkLst xmlns:pc="http://schemas.microsoft.com/office/powerpoint/2013/main/command">
      <pc:docMk/>
      <pc:sldMk cId="17740916" sldId="691"/>
    </pc:sldMkLst>
    <p188:txBody>
      <a:bodyPr/>
      <a:lstStyle/>
      <a:p>
        <a:r>
          <a:rPr lang="en-US"/>
          <a:t>Stat of 2020 EUD is slightly different from my counting, I have amended already</a:t>
        </a:r>
      </a:p>
    </p188:txBody>
  </p188:cm>
</p188:cmLst>
</file>

<file path=ppt/comments/modernComment_2B5_192E09B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556C0F4-9739-4EC1-A2E7-7209E8E216E3}" authorId="{FF239CC0-0F1D-EFFC-799F-5450B2E0A1BC}" created="2022-09-26T02:07:52.004">
    <pc:sldMkLst xmlns:pc="http://schemas.microsoft.com/office/powerpoint/2013/main/command">
      <pc:docMk/>
      <pc:sldMk cId="422447550" sldId="693"/>
    </pc:sldMkLst>
    <p188:replyLst>
      <p188:reply id="{52941A50-783E-46F3-B9BA-8F5A118403EC}" authorId="{12A68059-7E46-2A12-9808-386775AE4B64}" created="2022-09-27T05:27:27.405">
        <p188:txBody>
          <a:bodyPr/>
          <a:lstStyle/>
          <a:p>
            <a:r>
              <a:rPr lang="zh-CN" altLang="en-US"/>
              <a:t>I cannot find any wrong number</a:t>
            </a:r>
          </a:p>
        </p188:txBody>
      </p188:reply>
    </p188:replyLst>
    <p188:txBody>
      <a:bodyPr/>
      <a:lstStyle/>
      <a:p>
        <a:r>
          <a:rPr lang="en-US"/>
          <a:t>Some numbers are wrong, please count again</a:t>
        </a:r>
      </a:p>
    </p188:txBody>
  </p188:cm>
</p188:cmLst>
</file>

<file path=ppt/comments/modernComment_2B9_E3036A1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7EAE7BF-1BAF-4F9D-9CCE-BF59D7ABC4BD}" authorId="{FF239CC0-0F1D-EFFC-799F-5450B2E0A1BC}" created="2022-09-26T13:15:06.992">
    <pc:sldMkLst xmlns:pc="http://schemas.microsoft.com/office/powerpoint/2013/main/command">
      <pc:docMk/>
      <pc:sldMk cId="3808651804" sldId="697"/>
    </pc:sldMkLst>
    <p188:txBody>
      <a:bodyPr/>
      <a:lstStyle/>
      <a:p>
        <a:r>
          <a:rPr lang="en-US"/>
          <a:t>In the data table, please fill in the counting of others, and I will decide how to reduce the  no. in"others"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763AD-710B-4D0C-975D-7BACD6F4D37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70B5E-3336-45F5-A356-0E18F5C20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25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13174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BFA5-1F5B-4EA3-A54F-32126950519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3367-8612-49F3-A259-A8687372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73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BFA5-1F5B-4EA3-A54F-32126950519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3367-8612-49F3-A259-A8687372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37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BFA5-1F5B-4EA3-A54F-32126950519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3367-8612-49F3-A259-A8687372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77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943E4-236E-4DD0-B306-6AA6E6E55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E045FF-D2BB-4EC6-918A-E13D0920F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21C9B-DDB8-4B04-9C1E-D3CF90D50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EFFF-A86B-44E4-AC74-1EF82E9FEB9B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50D0B-59F1-4873-88AB-6F9FEA087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01069-E50B-4F0C-8F15-99F1AED20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F80A4-5FE3-4BF0-8D91-143579564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099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94C9A-0815-4283-87AD-F740502B3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FCCA6-EA1F-4452-A350-E2FD7446D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3ED64-8F6B-4007-86F8-28C776B99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EFFF-A86B-44E4-AC74-1EF82E9FEB9B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9A717-8078-4383-BFAA-8FAAC624D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BEA73-41CA-41A2-A37E-72FC7BF11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F80A4-5FE3-4BF0-8D91-143579564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137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F88CB-B756-4F3F-A44B-11C14CDB2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8B828C-A9F0-4B14-8F5D-151DB1008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60598-E2A1-445F-88BA-CA4715305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EFFF-A86B-44E4-AC74-1EF82E9FEB9B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3433D-84BF-45C1-AD84-3C36A6DB8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9A8AE-BE69-4023-BB58-C9FB3E55C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F80A4-5FE3-4BF0-8D91-143579564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667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741F0-2C17-4606-99BB-0784036FF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2ED3F-D75E-4C42-867E-7A4747ED91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F487BD-E2EC-4F54-A126-1EB7B506D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96C3A3-FB3B-45A6-A2ED-0B86AC35C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EFFF-A86B-44E4-AC74-1EF82E9FEB9B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FF37D4-36AF-4307-A081-B229ADAF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22A7D6-2457-448C-8C6D-D932AE68E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F80A4-5FE3-4BF0-8D91-143579564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67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C69D8-F8E3-4B2C-8B08-BAB42F6D0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6BAAC1-1558-46DF-AC00-5F6661B44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07E54-C52D-400A-894B-F54D5E604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A00A1-A80D-4F75-88BB-447DA3A7E5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BF6064-005C-40BD-9F0D-4ADBF529E0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3BB365-FD36-4BC9-A790-FF5B57656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EFFF-A86B-44E4-AC74-1EF82E9FEB9B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7FBD91-24A0-4697-8D52-F7A8836F9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D16D8E-6665-4BF3-8E74-81ABC88E1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F80A4-5FE3-4BF0-8D91-143579564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720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62BC4-71E1-48FF-9A0D-906FF769F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F692FA-CA1E-4D1F-9546-98DF01170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EFFF-A86B-44E4-AC74-1EF82E9FEB9B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F040BD-69B6-4615-89A0-ED9A27A6E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4325C0-DAA4-4CFB-BA95-CDB540C0D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F80A4-5FE3-4BF0-8D91-143579564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690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8AE592-B47B-462C-9692-CEA173D19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EFFF-A86B-44E4-AC74-1EF82E9FEB9B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422DB3-8424-4CCE-A560-7C14F64FE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A88153-6D90-45D7-A6DC-99271A81B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F80A4-5FE3-4BF0-8D91-143579564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0013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78D07-4ACD-40B2-87AD-D98073420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41007-6F52-4A78-AF7B-940F68B8A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B164D0-0758-46DE-9BF9-E7FFAD020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FF3EA9-97BA-41C7-B8AA-74FDDAC71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EFFF-A86B-44E4-AC74-1EF82E9FEB9B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DE4CAB-9B45-4BDE-BBFF-1072E1BF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1EB2E-A18D-4D6F-A353-05CE369E6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F80A4-5FE3-4BF0-8D91-143579564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724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BFA5-1F5B-4EA3-A54F-32126950519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3367-8612-49F3-A259-A8687372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8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F4251-CD76-4A67-8A37-A09E76E88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BE97E6-5071-41F4-A6CB-6302D90871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FA131B-D7BF-4D5F-A28C-0F58F860F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886B01-5295-43E0-AA9B-9FB2BE5CB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EFFF-A86B-44E4-AC74-1EF82E9FEB9B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F25D53-38D1-4F40-B491-0F44A2D4B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7FE0FA-B678-4248-A13D-5549E2404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F80A4-5FE3-4BF0-8D91-143579564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5680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005B2-7317-4B45-BE88-0F7E61668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FE31D8-EEB7-4928-895A-977647610B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CD025-93D3-42BF-8E45-99E755C33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EFFF-A86B-44E4-AC74-1EF82E9FEB9B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F85A9-F72B-48B1-A372-B4ECC607B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787C0-2ED0-4FF4-9D25-F8E2381FA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F80A4-5FE3-4BF0-8D91-143579564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929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2DF819-62F0-4CE4-B9B4-2FCD78BCAE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D606EA-7C7D-47CD-9030-07CF9969D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24217-FAF8-4F33-91DF-DC8940E4E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EFFF-A86B-44E4-AC74-1EF82E9FEB9B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ED3EA-677E-4FB6-B50E-664C13604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124B7-4B02-46DF-9B98-84F963AB0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F80A4-5FE3-4BF0-8D91-143579564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56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BFA5-1F5B-4EA3-A54F-32126950519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3367-8612-49F3-A259-A8687372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7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BFA5-1F5B-4EA3-A54F-32126950519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3367-8612-49F3-A259-A8687372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38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BFA5-1F5B-4EA3-A54F-32126950519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3367-8612-49F3-A259-A8687372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33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BFA5-1F5B-4EA3-A54F-32126950519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3367-8612-49F3-A259-A8687372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4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BFA5-1F5B-4EA3-A54F-32126950519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3367-8612-49F3-A259-A8687372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9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BFA5-1F5B-4EA3-A54F-32126950519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3367-8612-49F3-A259-A8687372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97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BFA5-1F5B-4EA3-A54F-32126950519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3367-8612-49F3-A259-A8687372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99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t="-77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9BFA5-1F5B-4EA3-A54F-32126950519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93367-8612-49F3-A259-A8687372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06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533CF3-F1D8-4214-B3D8-7C2299011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D5810-ACF4-4341-A83D-653F328AF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6B9F9-D913-41E6-80F4-8A690B114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6EFFF-A86B-44E4-AC74-1EF82E9FEB9B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68B49-E3D8-4D16-9E2E-4C462E0E64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6418A-6849-42F6-BDB2-22CF35F2FE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F80A4-5FE3-4BF0-8D91-143579564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00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microsoft.com/office/2018/10/relationships/comments" Target="../comments/modernComment_2B5_192E09BE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2A0_E4FA74C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microsoft.com/office/2018/10/relationships/comments" Target="../comments/modernComment_2B3_10EB47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microsoft.com/office/2018/10/relationships/comments" Target="../comments/modernComment_2B9_E3036A1C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gbeatinc.com/blog/japan_social_media_2022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am-tamlo.com/en/307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lum/>
          </a:blip>
          <a:srcRect/>
          <a:stretch>
            <a:fillRect t="-77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8296" y="554855"/>
            <a:ext cx="8372060" cy="1704641"/>
          </a:xfrm>
        </p:spPr>
        <p:txBody>
          <a:bodyPr rtlCol="0"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MY" sz="4400" b="1" dirty="0">
                <a:solidFill>
                  <a:schemeClr val="bg1"/>
                </a:solidFill>
              </a:rPr>
              <a:t>EXPECT: Japan’s Perception and Expectations of EU</a:t>
            </a:r>
            <a:br>
              <a:rPr lang="en-MY" sz="4400" b="1" dirty="0">
                <a:solidFill>
                  <a:schemeClr val="bg1"/>
                </a:solidFill>
              </a:rPr>
            </a:br>
            <a:r>
              <a:rPr lang="en-MY" sz="4400" b="1" dirty="0">
                <a:solidFill>
                  <a:schemeClr val="bg1"/>
                </a:solidFill>
              </a:rPr>
              <a:t>The case of Social Media</a:t>
            </a:r>
            <a:endParaRPr lang="en-GB" sz="4400" b="1" dirty="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93B622-D42E-4286-9496-DCF98B3383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757530"/>
            <a:ext cx="6858000" cy="1291328"/>
          </a:xfrm>
        </p:spPr>
        <p:txBody>
          <a:bodyPr>
            <a:normAutofit lnSpcReduction="10000"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SHAO Jingkai</a:t>
            </a:r>
          </a:p>
          <a:p>
            <a:r>
              <a:rPr lang="en-US" altLang="zh-CN" dirty="0" err="1">
                <a:solidFill>
                  <a:schemeClr val="bg1"/>
                </a:solidFill>
              </a:rPr>
              <a:t>Waseda</a:t>
            </a:r>
            <a:r>
              <a:rPr lang="en-US" altLang="zh-CN" dirty="0">
                <a:solidFill>
                  <a:schemeClr val="bg1"/>
                </a:solidFill>
              </a:rPr>
              <a:t> University</a:t>
            </a:r>
          </a:p>
          <a:p>
            <a:r>
              <a:rPr lang="en-US" altLang="zh-CN">
                <a:solidFill>
                  <a:schemeClr val="bg1"/>
                </a:solidFill>
              </a:rPr>
              <a:t>September 22, </a:t>
            </a:r>
            <a:r>
              <a:rPr lang="en-US" altLang="zh-CN" dirty="0">
                <a:solidFill>
                  <a:schemeClr val="bg1"/>
                </a:solidFill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132143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AC769A-941D-4847-8627-B9C09961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574605"/>
            <a:ext cx="7886700" cy="72328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hot issues in </a:t>
            </a:r>
            <a:r>
              <a:rPr 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EUD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account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43C4D14-2154-4A61-92B8-661BADC2E8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7831781"/>
              </p:ext>
            </p:extLst>
          </p:nvPr>
        </p:nvGraphicFramePr>
        <p:xfrm>
          <a:off x="318052" y="1297885"/>
          <a:ext cx="8507895" cy="5142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6490023"/>
      </p:ext>
    </p:extLst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AC769A-941D-4847-8627-B9C09961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574605"/>
            <a:ext cx="7886700" cy="72328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hot issues in </a:t>
            </a:r>
            <a:r>
              <a:rPr 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JFM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account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43C4D14-2154-4A61-92B8-661BADC2E8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8073632"/>
              </p:ext>
            </p:extLst>
          </p:nvPr>
        </p:nvGraphicFramePr>
        <p:xfrm>
          <a:off x="318052" y="1297885"/>
          <a:ext cx="8507895" cy="5142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3712420"/>
      </p:ext>
    </p:extLst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AC769A-941D-4847-8627-B9C09961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76" y="681864"/>
            <a:ext cx="8680172" cy="72328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Sources (n=942)</a:t>
            </a:r>
          </a:p>
        </p:txBody>
      </p:sp>
      <p:graphicFrame>
        <p:nvGraphicFramePr>
          <p:cNvPr id="4" name="Content Placeholder 9">
            <a:extLst>
              <a:ext uri="{FF2B5EF4-FFF2-40B4-BE49-F238E27FC236}">
                <a16:creationId xmlns:a16="http://schemas.microsoft.com/office/drawing/2014/main" id="{ED596E5F-C0A6-C79F-6148-C0E481F3ED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6546438"/>
              </p:ext>
            </p:extLst>
          </p:nvPr>
        </p:nvGraphicFramePr>
        <p:xfrm>
          <a:off x="387213" y="1272623"/>
          <a:ext cx="8197298" cy="5248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2447550"/>
      </p:ext>
    </p:extLst>
  </p:cSld>
  <p:clrMapOvr>
    <a:masterClrMapping/>
  </p:clrMapOvr>
  <p:transition spd="slow">
    <p:wheel spokes="1"/>
  </p:transition>
  <p:extLst>
    <p:ext uri="{6950BFC3-D8DA-4A85-94F7-54DA5524770B}">
      <p188:commentRel xmlns:p188="http://schemas.microsoft.com/office/powerpoint/2018/8/main" r:id="rId2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AC769A-941D-4847-8627-B9C09961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751" y="666440"/>
            <a:ext cx="7886700" cy="72328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Sources of reposts</a:t>
            </a:r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AB542AAA-A296-4F1E-A31B-BCF051E05D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4999476"/>
              </p:ext>
            </p:extLst>
          </p:nvPr>
        </p:nvGraphicFramePr>
        <p:xfrm>
          <a:off x="254320" y="1499685"/>
          <a:ext cx="8635359" cy="41806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4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4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4813">
                  <a:extLst>
                    <a:ext uri="{9D8B030D-6E8A-4147-A177-3AD203B41FA5}">
                      <a16:colId xmlns:a16="http://schemas.microsoft.com/office/drawing/2014/main" val="3269488025"/>
                    </a:ext>
                  </a:extLst>
                </a:gridCol>
                <a:gridCol w="1810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0368">
                  <a:extLst>
                    <a:ext uri="{9D8B030D-6E8A-4147-A177-3AD203B41FA5}">
                      <a16:colId xmlns:a16="http://schemas.microsoft.com/office/drawing/2014/main" val="1773537604"/>
                    </a:ext>
                  </a:extLst>
                </a:gridCol>
              </a:tblGrid>
              <a:tr h="5815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EUD</a:t>
                      </a:r>
                      <a:endParaRPr kumimoji="0" lang="en-GB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none" strike="noStrike" kern="12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JPM</a:t>
                      </a:r>
                      <a:endParaRPr lang="en-US" sz="2400" b="1" i="0" u="none" strike="noStrike" kern="1200" noProof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5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en-GB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en-GB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en-GB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en-GB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2473404930"/>
                  </a:ext>
                </a:extLst>
              </a:tr>
              <a:tr h="750728">
                <a:tc>
                  <a:txBody>
                    <a:bodyPr/>
                    <a:lstStyle/>
                    <a:p>
                      <a:pPr algn="ctr" fontAlgn="t"/>
                      <a:r>
                        <a:rPr lang="en-HK" sz="2500" b="1" u="none" strike="noStrike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HK" sz="2500" b="1" u="none" strike="noStrike" baseline="300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HK" sz="2500" b="1" u="none" strike="noStrike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HK" sz="2500" b="1" i="0" u="none" strike="noStrike" noProof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HK" sz="2200" b="0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European Commission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HK" sz="2200" b="0" i="0" u="none" strike="noStrike" noProof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eufilmdays</a:t>
                      </a:r>
                      <a:endParaRPr lang="en-HK" sz="2200" b="0" i="0" u="none" strike="noStrike" noProof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HK" sz="2200" b="0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MOFA of Japan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HK" sz="2200" b="0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Yasushi </a:t>
                      </a:r>
                      <a:r>
                        <a:rPr lang="en-HK" sz="2200" b="0" i="0" u="none" strike="noStrike" noProof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MASAKI.Amb</a:t>
                      </a:r>
                      <a:r>
                        <a:rPr lang="en-HK" sz="2200" b="0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. of Japan to EU.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9275">
                <a:tc>
                  <a:txBody>
                    <a:bodyPr/>
                    <a:lstStyle/>
                    <a:p>
                      <a:pPr algn="ctr" fontAlgn="t"/>
                      <a:r>
                        <a:rPr lang="en-HK" sz="2500" b="1" u="none" strike="noStrike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HK" sz="2500" b="1" u="none" strike="noStrike" baseline="300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HK" sz="2500" b="1" u="none" strike="noStrike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HK" sz="2500" b="1" i="0" u="none" strike="noStrike" noProof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HK" sz="2200" b="0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European External Action Service - EEAS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altLang="zh-CN" sz="2200" b="0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European Commission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HK" sz="2200" b="1" i="1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HK" sz="2200" b="0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European Policy Centre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3847">
                <a:tc>
                  <a:txBody>
                    <a:bodyPr/>
                    <a:lstStyle/>
                    <a:p>
                      <a:pPr algn="ctr" fontAlgn="t"/>
                      <a:r>
                        <a:rPr lang="en-HK" sz="2500" b="1" u="none" strike="noStrike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HK" sz="2500" b="1" u="none" strike="noStrike" baseline="300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HK" sz="2500" b="1" u="none" strike="noStrike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HK" sz="2500" b="1" i="0" u="none" strike="noStrike" noProof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altLang="zh-CN" sz="2200" b="0" i="0" u="none" strike="noStrike" noProof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eufilmdays</a:t>
                      </a:r>
                      <a:endParaRPr lang="en-HK" altLang="zh-CN" sz="2200" b="0" i="0" u="none" strike="noStrike" noProof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altLang="zh-CN" sz="2200" b="0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European External Action Service - EEAS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HK" sz="2200" b="1" i="1" u="none" strike="noStrike" noProof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HK" sz="2200" b="0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MOFA of Japan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1619137"/>
      </p:ext>
    </p:extLst>
  </p:cSld>
  <p:clrMapOvr>
    <a:masterClrMapping/>
  </p:clrMapOvr>
  <p:transition spd="slow">
    <p:wheel spokes="1"/>
  </p:transition>
  <p:extLst>
    <p:ext uri="{6950BFC3-D8DA-4A85-94F7-54DA5524770B}">
      <p188:commentRel xmlns:p188="http://schemas.microsoft.com/office/powerpoint/2018/8/main" r:id="rId2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AC769A-941D-4847-8627-B9C09961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29050"/>
            <a:ext cx="7886700" cy="72328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Centrality of EU (n=942)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43C4D14-2154-4A61-92B8-661BADC2E8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6477805"/>
              </p:ext>
            </p:extLst>
          </p:nvPr>
        </p:nvGraphicFramePr>
        <p:xfrm>
          <a:off x="384313" y="1256726"/>
          <a:ext cx="8375374" cy="5300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740916"/>
      </p:ext>
    </p:extLst>
  </p:cSld>
  <p:clrMapOvr>
    <a:masterClrMapping/>
  </p:clrMapOvr>
  <p:transition spd="slow">
    <p:wheel spokes="1"/>
  </p:transition>
  <p:extLst>
    <p:ext uri="{6950BFC3-D8DA-4A85-94F7-54DA5524770B}">
      <p188:commentRel xmlns:p188="http://schemas.microsoft.com/office/powerpoint/2018/8/main" r:id="rId2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43C4D14-2154-4A61-92B8-661BADC2E8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8439039"/>
              </p:ext>
            </p:extLst>
          </p:nvPr>
        </p:nvGraphicFramePr>
        <p:xfrm>
          <a:off x="318052" y="1311551"/>
          <a:ext cx="8507895" cy="5090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4">
            <a:extLst>
              <a:ext uri="{FF2B5EF4-FFF2-40B4-BE49-F238E27FC236}">
                <a16:creationId xmlns:a16="http://schemas.microsoft.com/office/drawing/2014/main" id="{D2DF1070-8CAA-A97D-9B0E-F88E6B202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24" y="643421"/>
            <a:ext cx="7886700" cy="81431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EUD’s </a:t>
            </a:r>
            <a:r>
              <a:rPr lang="en-US" b="1" i="0" u="none" strike="noStrike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Level of Focus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(all posts)</a:t>
            </a:r>
          </a:p>
        </p:txBody>
      </p:sp>
    </p:spTree>
    <p:extLst>
      <p:ext uri="{BB962C8B-B14F-4D97-AF65-F5344CB8AC3E}">
        <p14:creationId xmlns:p14="http://schemas.microsoft.com/office/powerpoint/2010/main" val="2946312629"/>
      </p:ext>
    </p:extLst>
  </p:cSld>
  <p:clrMapOvr>
    <a:masterClrMapping/>
  </p:clrMapOvr>
  <p:transition spd="slow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43C4D14-2154-4A61-92B8-661BADC2E8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8409964"/>
              </p:ext>
            </p:extLst>
          </p:nvPr>
        </p:nvGraphicFramePr>
        <p:xfrm>
          <a:off x="318052" y="1311551"/>
          <a:ext cx="8507895" cy="5090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4">
            <a:extLst>
              <a:ext uri="{FF2B5EF4-FFF2-40B4-BE49-F238E27FC236}">
                <a16:creationId xmlns:a16="http://schemas.microsoft.com/office/drawing/2014/main" id="{D2DF1070-8CAA-A97D-9B0E-F88E6B202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6" y="643421"/>
            <a:ext cx="8825946" cy="81431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Domesticity of JPM posts (all posts)</a:t>
            </a:r>
          </a:p>
        </p:txBody>
      </p:sp>
    </p:spTree>
    <p:extLst>
      <p:ext uri="{BB962C8B-B14F-4D97-AF65-F5344CB8AC3E}">
        <p14:creationId xmlns:p14="http://schemas.microsoft.com/office/powerpoint/2010/main" val="3102831764"/>
      </p:ext>
    </p:extLst>
  </p:cSld>
  <p:clrMapOvr>
    <a:masterClrMapping/>
  </p:clrMapOvr>
  <p:transition spd="slow"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A9AADB-C974-48D6-8C98-153DFF34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532502"/>
            <a:ext cx="8560904" cy="819220"/>
          </a:xfrm>
        </p:spPr>
        <p:txBody>
          <a:bodyPr>
            <a:noAutofit/>
          </a:bodyPr>
          <a:lstStyle/>
          <a:p>
            <a:pPr algn="ctr"/>
            <a:r>
              <a:rPr lang="en-MY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EU actions (Main/2</a:t>
            </a:r>
            <a:r>
              <a:rPr lang="en-MY" sz="40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MY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focus, </a:t>
            </a: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n=770</a:t>
            </a:r>
            <a:r>
              <a:rPr lang="en-MY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HK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9">
            <a:extLst>
              <a:ext uri="{FF2B5EF4-FFF2-40B4-BE49-F238E27FC236}">
                <a16:creationId xmlns:a16="http://schemas.microsoft.com/office/drawing/2014/main" id="{91F68F71-85D3-96AC-9A97-6952ACDC5D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9455149"/>
              </p:ext>
            </p:extLst>
          </p:nvPr>
        </p:nvGraphicFramePr>
        <p:xfrm>
          <a:off x="954157" y="1351721"/>
          <a:ext cx="7553740" cy="5261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1376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AC769A-941D-4847-8627-B9C09961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88271"/>
            <a:ext cx="7886700" cy="723280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Leading </a:t>
            </a:r>
            <a:r>
              <a:rPr lang="en-US" sz="3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#hashtag </a:t>
            </a:r>
            <a:r>
              <a:rPr lang="en-US" sz="3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(Major/2</a:t>
            </a:r>
            <a:r>
              <a:rPr lang="en-US" sz="3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3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8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9">
            <a:extLst>
              <a:ext uri="{FF2B5EF4-FFF2-40B4-BE49-F238E27FC236}">
                <a16:creationId xmlns:a16="http://schemas.microsoft.com/office/drawing/2014/main" id="{727F861B-0899-79B5-CDEC-63A4D6A3A0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2495037"/>
              </p:ext>
            </p:extLst>
          </p:nvPr>
        </p:nvGraphicFramePr>
        <p:xfrm>
          <a:off x="384313" y="1311551"/>
          <a:ext cx="8131037" cy="5129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6937762"/>
      </p:ext>
    </p:extLst>
  </p:cSld>
  <p:clrMapOvr>
    <a:masterClrMapping/>
  </p:clrMapOvr>
  <p:transition spd="slow"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3071" y="5569377"/>
            <a:ext cx="3951990" cy="834081"/>
          </a:xfrm>
        </p:spPr>
        <p:txBody>
          <a:bodyPr>
            <a:noAutofit/>
          </a:bodyPr>
          <a:lstStyle/>
          <a:p>
            <a:pPr marL="0" indent="0" algn="ctr">
              <a:spcBef>
                <a:spcPts val="450"/>
              </a:spcBef>
              <a:buNone/>
            </a:pPr>
            <a:r>
              <a:rPr lang="en-US" altLang="zh-CN" sz="1200" b="1" dirty="0">
                <a:latin typeface="Times New Roman" panose="02020703060505090304" pitchFamily="18" charset="0"/>
                <a:cs typeface="Times New Roman" panose="02020703060505090304" pitchFamily="18" charset="0"/>
              </a:rPr>
              <a:t>Word cloud of hashtags of tweets from “Mission of Japan to the EU” (@JapanMissionEU)</a:t>
            </a:r>
          </a:p>
          <a:p>
            <a:pPr marL="0" indent="0" algn="ctr">
              <a:spcBef>
                <a:spcPts val="450"/>
              </a:spcBef>
              <a:buNone/>
            </a:pPr>
            <a:r>
              <a:rPr lang="en-US" altLang="zh-CN" sz="1500" dirty="0">
                <a:latin typeface="Times New Roman" panose="02020703060505090304" pitchFamily="18" charset="0"/>
                <a:cs typeface="Times New Roman" panose="02020703060505090304" pitchFamily="18" charset="0"/>
              </a:rPr>
              <a:t>  </a:t>
            </a:r>
            <a:endParaRPr lang="en-US" altLang="zh-CN" sz="1800" dirty="0">
              <a:latin typeface="Times New Roman" panose="02020703060505090304" pitchFamily="18" charset="0"/>
              <a:cs typeface="Times New Roman" panose="02020703060505090304" pitchFamily="18" charset="0"/>
            </a:endParaRPr>
          </a:p>
          <a:p>
            <a:pPr marL="342900" indent="-342900" algn="just">
              <a:spcBef>
                <a:spcPts val="450"/>
              </a:spcBef>
              <a:buAutoNum type="arabicPeriod"/>
            </a:pPr>
            <a:endParaRPr lang="en-US" altLang="zh-CN" sz="1800" dirty="0">
              <a:latin typeface="Times New Roman" panose="02020703060505090304" pitchFamily="18" charset="0"/>
              <a:cs typeface="Times New Roman" panose="02020703060505090304" pitchFamily="18" charset="0"/>
            </a:endParaRPr>
          </a:p>
          <a:p>
            <a:pPr marL="0" indent="0" algn="just">
              <a:spcBef>
                <a:spcPts val="450"/>
              </a:spcBef>
              <a:buNone/>
            </a:pPr>
            <a:endParaRPr lang="en-US" altLang="zh-CN" sz="1800" dirty="0">
              <a:latin typeface="Times New Roman" panose="02020703060505090304" pitchFamily="18" charset="0"/>
              <a:cs typeface="Times New Roman" panose="02020703060505090304" pitchFamily="18" charset="0"/>
            </a:endParaRPr>
          </a:p>
          <a:p>
            <a:pPr marL="0" indent="0" algn="just">
              <a:spcBef>
                <a:spcPts val="450"/>
              </a:spcBef>
              <a:buNone/>
            </a:pPr>
            <a:endParaRPr lang="en-US" altLang="zh-CN" sz="1800" dirty="0">
              <a:latin typeface="Times New Roman" panose="02020703060505090304" pitchFamily="18" charset="0"/>
              <a:cs typeface="Times New Roman" panose="02020703060505090304" pitchFamily="18" charset="0"/>
            </a:endParaRPr>
          </a:p>
          <a:p>
            <a:pPr marL="385763" indent="-385763" algn="just">
              <a:buFont typeface="+mj-lt"/>
              <a:buAutoNum type="arabicPeriod"/>
            </a:pPr>
            <a:endParaRPr lang="en-US" altLang="zh-CN" sz="1350" dirty="0">
              <a:solidFill>
                <a:srgbClr val="002060"/>
              </a:solidFill>
              <a:latin typeface="Times New Roman" panose="02020703060505090304" pitchFamily="18" charset="0"/>
              <a:cs typeface="Times New Roman" panose="02020703060505090304" pitchFamily="18" charset="0"/>
            </a:endParaRPr>
          </a:p>
        </p:txBody>
      </p:sp>
      <p:pic>
        <p:nvPicPr>
          <p:cNvPr id="7" name="图片 6" descr="显示时间和文字的海报&#10;&#10;中度可信度描述已自动生成">
            <a:extLst>
              <a:ext uri="{FF2B5EF4-FFF2-40B4-BE49-F238E27FC236}">
                <a16:creationId xmlns:a16="http://schemas.microsoft.com/office/drawing/2014/main" id="{B273487D-0550-4187-9603-E521F5BCDC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70" y="1686335"/>
            <a:ext cx="3951990" cy="3744245"/>
          </a:xfrm>
          <a:prstGeom prst="rect">
            <a:avLst/>
          </a:prstGeom>
        </p:spPr>
      </p:pic>
      <p:sp>
        <p:nvSpPr>
          <p:cNvPr id="8" name="标题 1">
            <a:extLst>
              <a:ext uri="{FF2B5EF4-FFF2-40B4-BE49-F238E27FC236}">
                <a16:creationId xmlns:a16="http://schemas.microsoft.com/office/drawing/2014/main" id="{CFA12D3A-4C9A-4BB8-9549-8CF3729FE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2" y="1076789"/>
            <a:ext cx="5205873" cy="211402"/>
          </a:xfrm>
        </p:spPr>
        <p:txBody>
          <a:bodyPr>
            <a:normAutofit fontScale="90000"/>
          </a:bodyPr>
          <a:lstStyle/>
          <a:p>
            <a:r>
              <a:rPr lang="en-US" altLang="zh-CN" sz="2625" b="1" dirty="0">
                <a:cs typeface="Times New Roman" panose="02020603050405020304" pitchFamily="18" charset="0"/>
              </a:rPr>
              <a:t>Expectation Keyword: Indo-Pacific </a:t>
            </a:r>
            <a:endParaRPr lang="zh-CN" altLang="en-US" sz="2625" b="1" dirty="0"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04F0E0D-5A4E-24F1-1415-CCB4B686B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804" y="1503169"/>
            <a:ext cx="4571999" cy="2236267"/>
          </a:xfrm>
          <a:prstGeom prst="rect">
            <a:avLst/>
          </a:prstGeom>
        </p:spPr>
      </p:pic>
      <p:sp>
        <p:nvSpPr>
          <p:cNvPr id="9" name="标题 1">
            <a:extLst>
              <a:ext uri="{FF2B5EF4-FFF2-40B4-BE49-F238E27FC236}">
                <a16:creationId xmlns:a16="http://schemas.microsoft.com/office/drawing/2014/main" id="{C9D5759F-9714-150D-E285-B09B694A1F4F}"/>
              </a:ext>
            </a:extLst>
          </p:cNvPr>
          <p:cNvSpPr txBox="1">
            <a:spLocks/>
          </p:cNvSpPr>
          <p:nvPr/>
        </p:nvSpPr>
        <p:spPr>
          <a:xfrm>
            <a:off x="4360679" y="1317579"/>
            <a:ext cx="5205873" cy="211402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US" altLang="zh-CN" sz="2625" b="1" dirty="0">
                <a:solidFill>
                  <a:prstClr val="black"/>
                </a:solidFill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EU-Japan cooperation on FOIP ("Free and Open Indo-Pacific") Vision</a:t>
            </a:r>
            <a:endParaRPr lang="zh-CN" altLang="en-US" sz="2625" b="1" dirty="0">
              <a:solidFill>
                <a:prstClr val="black"/>
              </a:solidFill>
              <a:latin typeface="Times New Roman" panose="02020603050405020304" pitchFamily="18" charset="0"/>
              <a:ea typeface="等线 Light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CAE0C76-B80E-CB0F-A6E8-9F515F2521C4}"/>
              </a:ext>
            </a:extLst>
          </p:cNvPr>
          <p:cNvSpPr txBox="1"/>
          <p:nvPr/>
        </p:nvSpPr>
        <p:spPr>
          <a:xfrm>
            <a:off x="4524541" y="5619711"/>
            <a:ext cx="457133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ja-JP" altLang="en-US" sz="135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Source: </a:t>
            </a:r>
            <a:r>
              <a:rPr lang="en-US" altLang="ja-JP" sz="135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MOFA, J</a:t>
            </a:r>
            <a:r>
              <a:rPr lang="en-US" altLang="zh-CN" sz="135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apan</a:t>
            </a:r>
            <a:endParaRPr lang="ja-JP" altLang="en-US" sz="1350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1A9333B-A545-ADCB-2826-802043A7F852}"/>
              </a:ext>
            </a:extLst>
          </p:cNvPr>
          <p:cNvSpPr txBox="1"/>
          <p:nvPr/>
        </p:nvSpPr>
        <p:spPr>
          <a:xfrm>
            <a:off x="4388929" y="3739436"/>
            <a:ext cx="4571999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70000" defTabSz="685800"/>
            <a:r>
              <a:rPr lang="en-US" altLang="zh-CN" sz="9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Minister </a:t>
            </a:r>
            <a:r>
              <a:rPr lang="en-US" altLang="zh-CN" sz="900" dirty="0" err="1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Motegi</a:t>
            </a:r>
            <a:r>
              <a:rPr lang="en-US" altLang="zh-CN" sz="9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welcomed the Council conclusions on the “EU Strategy for cooperation in the Indo-Pacific” as EU’s strong will for its engagement with the Indo-Pacific region. High Representative Borrell expressed his gratitude for Minister </a:t>
            </a:r>
            <a:r>
              <a:rPr lang="en-US" altLang="zh-CN" sz="900" dirty="0" err="1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Motegi</a:t>
            </a:r>
            <a:r>
              <a:rPr lang="en-US" altLang="zh-CN" sz="9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’ s explanation of the vision of a “Free and Open Indo-Pacific (FOIP)” at the EU Foreign Affairs Council in January, and stated that it contributed to the formulation of the “EU Strategy for cooperation in the Indo-Pacific”.</a:t>
            </a:r>
          </a:p>
          <a:p>
            <a:pPr algn="r" defTabSz="685800"/>
            <a:r>
              <a:rPr lang="en-US" altLang="zh-CN" sz="900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(Japan-EU Foreign Ministers’ Meeting, May 4, 2021)</a:t>
            </a:r>
            <a:endParaRPr lang="en-US" altLang="zh-CN" sz="90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216000" defTabSz="685800"/>
            <a:endParaRPr lang="en-US" altLang="zh-CN" sz="90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216000" defTabSz="685800"/>
            <a:r>
              <a:rPr lang="en-US" altLang="zh-CN" sz="9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DM </a:t>
            </a:r>
            <a:r>
              <a:rPr lang="en-US" altLang="zh-CN" sz="900" dirty="0" err="1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Kishi</a:t>
            </a:r>
            <a:r>
              <a:rPr lang="en-US" altLang="zh-CN" sz="9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also emphasized the importance of Japan and EU nations’ confronting them together, that are sharing common values, and making our cooperation for maintaining and enhancing the vision of a “Free and Open Indo-Pacific” irreversible. </a:t>
            </a:r>
          </a:p>
          <a:p>
            <a:pPr algn="r" defTabSz="685800"/>
            <a:r>
              <a:rPr lang="en-US" altLang="zh-CN" sz="900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900" b="1" dirty="0" err="1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Kishi</a:t>
            </a:r>
            <a:r>
              <a:rPr lang="en-US" altLang="zh-CN" sz="900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Nobuo, the first Japanese defense minister to speak at the European Parliament, June 17, 2021)</a:t>
            </a:r>
            <a:endParaRPr lang="en-US" altLang="zh-CN" sz="90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00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62096D9-AB7A-4765-A7EA-9945B72BDE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0076265"/>
              </p:ext>
            </p:extLst>
          </p:nvPr>
        </p:nvGraphicFramePr>
        <p:xfrm>
          <a:off x="397566" y="278295"/>
          <a:ext cx="8547651" cy="643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847">
                  <a:extLst>
                    <a:ext uri="{9D8B030D-6E8A-4147-A177-3AD203B41FA5}">
                      <a16:colId xmlns:a16="http://schemas.microsoft.com/office/drawing/2014/main" val="1839288072"/>
                    </a:ext>
                  </a:extLst>
                </a:gridCol>
                <a:gridCol w="7175804">
                  <a:extLst>
                    <a:ext uri="{9D8B030D-6E8A-4147-A177-3AD203B41FA5}">
                      <a16:colId xmlns:a16="http://schemas.microsoft.com/office/drawing/2014/main" val="1229356709"/>
                    </a:ext>
                  </a:extLst>
                </a:gridCol>
              </a:tblGrid>
              <a:tr h="655453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Content</a:t>
                      </a:r>
                    </a:p>
                  </a:txBody>
                  <a:tcPr marL="121920" marR="121920" marT="60960" marB="60960"/>
                </a:tc>
                <a:tc hMerge="1">
                  <a:txBody>
                    <a:bodyPr/>
                    <a:lstStyle/>
                    <a:p>
                      <a:endParaRPr lang="en-US" sz="28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183541"/>
                  </a:ext>
                </a:extLst>
              </a:tr>
              <a:tr h="514416">
                <a:tc>
                  <a:txBody>
                    <a:bodyPr/>
                    <a:lstStyle/>
                    <a:p>
                      <a:pPr algn="l"/>
                      <a:r>
                        <a:rPr lang="en-US" sz="2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Monitored platform and accounts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516530175"/>
                  </a:ext>
                </a:extLst>
              </a:tr>
              <a:tr h="514416">
                <a:tc>
                  <a:txBody>
                    <a:bodyPr/>
                    <a:lstStyle/>
                    <a:p>
                      <a:pPr algn="l"/>
                      <a:r>
                        <a:rPr lang="en-US" sz="2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Activeness of EU &amp; Hot issues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909324693"/>
                  </a:ext>
                </a:extLst>
              </a:tr>
              <a:tr h="514416">
                <a:tc>
                  <a:txBody>
                    <a:bodyPr/>
                    <a:lstStyle/>
                    <a:p>
                      <a:pPr algn="l"/>
                      <a:r>
                        <a:rPr lang="en-US" sz="2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Sources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189639381"/>
                  </a:ext>
                </a:extLst>
              </a:tr>
              <a:tr h="514416">
                <a:tc>
                  <a:txBody>
                    <a:bodyPr/>
                    <a:lstStyle/>
                    <a:p>
                      <a:pPr algn="l"/>
                      <a:r>
                        <a:rPr lang="en-US" sz="2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Centrality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746287666"/>
                  </a:ext>
                </a:extLst>
              </a:tr>
              <a:tr h="514416">
                <a:tc>
                  <a:txBody>
                    <a:bodyPr/>
                    <a:lstStyle/>
                    <a:p>
                      <a:pPr algn="l"/>
                      <a:r>
                        <a:rPr lang="en-US" sz="2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Level of focus/ Domesticity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687127555"/>
                  </a:ext>
                </a:extLst>
              </a:tr>
              <a:tr h="514416">
                <a:tc>
                  <a:txBody>
                    <a:bodyPr/>
                    <a:lstStyle/>
                    <a:p>
                      <a:pPr algn="l"/>
                      <a:r>
                        <a:rPr lang="en-US" sz="2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6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Action &amp; themes</a:t>
                      </a:r>
                      <a:endParaRPr lang="en-US" sz="26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739891430"/>
                  </a:ext>
                </a:extLst>
              </a:tr>
              <a:tr h="514416">
                <a:tc>
                  <a:txBody>
                    <a:bodyPr/>
                    <a:lstStyle/>
                    <a:p>
                      <a:pPr algn="l"/>
                      <a:r>
                        <a:rPr lang="en-US" sz="2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Bilateral relations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590178064"/>
                  </a:ext>
                </a:extLst>
              </a:tr>
              <a:tr h="514416">
                <a:tc>
                  <a:txBody>
                    <a:bodyPr/>
                    <a:lstStyle/>
                    <a:p>
                      <a:pPr algn="l"/>
                      <a:r>
                        <a:rPr lang="en-US" sz="2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Evaluation &amp; netizens’ reactions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968185146"/>
                  </a:ext>
                </a:extLst>
              </a:tr>
              <a:tr h="514416">
                <a:tc>
                  <a:txBody>
                    <a:bodyPr/>
                    <a:lstStyle/>
                    <a:p>
                      <a:pPr algn="l"/>
                      <a:r>
                        <a:rPr lang="en-US" sz="2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Self-image and Asia’s expectations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209371053"/>
                  </a:ext>
                </a:extLst>
              </a:tr>
              <a:tr h="514416">
                <a:tc>
                  <a:txBody>
                    <a:bodyPr/>
                    <a:lstStyle/>
                    <a:p>
                      <a:pPr algn="l"/>
                      <a:r>
                        <a:rPr lang="en-US" sz="2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Visual images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720677110"/>
                  </a:ext>
                </a:extLst>
              </a:tr>
              <a:tr h="514416">
                <a:tc>
                  <a:txBody>
                    <a:bodyPr/>
                    <a:lstStyle/>
                    <a:p>
                      <a:pPr algn="l"/>
                      <a:r>
                        <a:rPr lang="en-US" sz="2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Conclusions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031057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875409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AC769A-941D-4847-8627-B9C09961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88271"/>
            <a:ext cx="7886700" cy="723280"/>
          </a:xfrm>
        </p:spPr>
        <p:txBody>
          <a:bodyPr>
            <a:normAutofit/>
          </a:bodyPr>
          <a:lstStyle/>
          <a:p>
            <a:pPr algn="ctr"/>
            <a:r>
              <a:rPr lang="en-US" sz="3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Intra-EU</a:t>
            </a:r>
            <a:r>
              <a:rPr lang="en-US" sz="3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actions (Major/2</a:t>
            </a:r>
            <a:r>
              <a:rPr lang="en-US" sz="3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3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8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9">
            <a:extLst>
              <a:ext uri="{FF2B5EF4-FFF2-40B4-BE49-F238E27FC236}">
                <a16:creationId xmlns:a16="http://schemas.microsoft.com/office/drawing/2014/main" id="{727F861B-0899-79B5-CDEC-63A4D6A3A0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3856792"/>
              </p:ext>
            </p:extLst>
          </p:nvPr>
        </p:nvGraphicFramePr>
        <p:xfrm>
          <a:off x="384313" y="1311551"/>
          <a:ext cx="8131037" cy="5129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08651804"/>
      </p:ext>
    </p:extLst>
  </p:cSld>
  <p:clrMapOvr>
    <a:masterClrMapping/>
  </p:clrMapOvr>
  <p:transition spd="slow">
    <p:wheel spokes="1"/>
  </p:transition>
  <p:extLst>
    <p:ext uri="{6950BFC3-D8DA-4A85-94F7-54DA5524770B}">
      <p188:commentRel xmlns:p188="http://schemas.microsoft.com/office/powerpoint/2018/8/main" r:id="rId2"/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A9AADB-C974-48D6-8C98-153DFF34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333719"/>
            <a:ext cx="8560904" cy="1160601"/>
          </a:xfrm>
        </p:spPr>
        <p:txBody>
          <a:bodyPr>
            <a:noAutofit/>
          </a:bodyPr>
          <a:lstStyle/>
          <a:p>
            <a:pPr algn="ctr"/>
            <a:r>
              <a:rPr lang="en-MY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Sub-frame of </a:t>
            </a:r>
            <a:r>
              <a:rPr lang="en-MY" sz="4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intra-EU actions</a:t>
            </a:r>
            <a:r>
              <a:rPr lang="en-MY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MY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MY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(Main/2</a:t>
            </a:r>
            <a:r>
              <a:rPr lang="en-MY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MY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focus)</a:t>
            </a:r>
            <a:endParaRPr lang="zh-HK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BCC62C3C-6A94-4146-A2A4-F80B8019F0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4932184"/>
              </p:ext>
            </p:extLst>
          </p:nvPr>
        </p:nvGraphicFramePr>
        <p:xfrm>
          <a:off x="198782" y="1494321"/>
          <a:ext cx="8852454" cy="24250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6987">
                  <a:extLst>
                    <a:ext uri="{9D8B030D-6E8A-4147-A177-3AD203B41FA5}">
                      <a16:colId xmlns:a16="http://schemas.microsoft.com/office/drawing/2014/main" val="592977212"/>
                    </a:ext>
                  </a:extLst>
                </a:gridCol>
                <a:gridCol w="2822919">
                  <a:extLst>
                    <a:ext uri="{9D8B030D-6E8A-4147-A177-3AD203B41FA5}">
                      <a16:colId xmlns:a16="http://schemas.microsoft.com/office/drawing/2014/main" val="1533911649"/>
                    </a:ext>
                  </a:extLst>
                </a:gridCol>
                <a:gridCol w="2932548">
                  <a:extLst>
                    <a:ext uri="{9D8B030D-6E8A-4147-A177-3AD203B41FA5}">
                      <a16:colId xmlns:a16="http://schemas.microsoft.com/office/drawing/2014/main" val="235078687"/>
                    </a:ext>
                  </a:extLst>
                </a:gridCol>
              </a:tblGrid>
              <a:tr h="33327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936405"/>
                  </a:ext>
                </a:extLst>
              </a:tr>
              <a:tr h="333279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EUD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JPM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5427"/>
                  </a:ext>
                </a:extLst>
              </a:tr>
              <a:tr h="657351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Promoting our European Way of Life</a:t>
                      </a:r>
                      <a:endParaRPr lang="en-US" sz="2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Health</a:t>
                      </a:r>
                    </a:p>
                    <a:p>
                      <a:pPr algn="ctr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773104"/>
                  </a:ext>
                </a:extLst>
              </a:tr>
              <a:tr h="657351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 Economy that Works for People</a:t>
                      </a:r>
                      <a:endParaRPr lang="en-US" sz="2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Economy</a:t>
                      </a:r>
                      <a:endParaRPr lang="en-US" sz="2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941625"/>
                  </a:ext>
                </a:extLst>
              </a:tr>
              <a:tr h="354296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 integration</a:t>
                      </a:r>
                      <a:endParaRPr lang="en-US" sz="2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Europe Day</a:t>
                      </a:r>
                      <a:endParaRPr lang="en-US" sz="2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566529"/>
                  </a:ext>
                </a:extLst>
              </a:tr>
            </a:tbl>
          </a:graphicData>
        </a:graphic>
      </p:graphicFrame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333857F1-6396-B377-50B8-09CB55E03B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3998682"/>
              </p:ext>
            </p:extLst>
          </p:nvPr>
        </p:nvGraphicFramePr>
        <p:xfrm>
          <a:off x="198781" y="3953142"/>
          <a:ext cx="8852453" cy="2850911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3096987">
                  <a:extLst>
                    <a:ext uri="{9D8B030D-6E8A-4147-A177-3AD203B41FA5}">
                      <a16:colId xmlns:a16="http://schemas.microsoft.com/office/drawing/2014/main" val="592977212"/>
                    </a:ext>
                  </a:extLst>
                </a:gridCol>
                <a:gridCol w="2822919">
                  <a:extLst>
                    <a:ext uri="{9D8B030D-6E8A-4147-A177-3AD203B41FA5}">
                      <a16:colId xmlns:a16="http://schemas.microsoft.com/office/drawing/2014/main" val="1533911649"/>
                    </a:ext>
                  </a:extLst>
                </a:gridCol>
                <a:gridCol w="2932547">
                  <a:extLst>
                    <a:ext uri="{9D8B030D-6E8A-4147-A177-3AD203B41FA5}">
                      <a16:colId xmlns:a16="http://schemas.microsoft.com/office/drawing/2014/main" val="235078687"/>
                    </a:ext>
                  </a:extLst>
                </a:gridCol>
              </a:tblGrid>
              <a:tr h="38214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en-US" sz="2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936405"/>
                  </a:ext>
                </a:extLst>
              </a:tr>
              <a:tr h="382146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EUD</a:t>
                      </a:r>
                      <a:endParaRPr lang="en-US" sz="2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JPM</a:t>
                      </a:r>
                      <a:endParaRPr lang="en-US" sz="2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725427"/>
                  </a:ext>
                </a:extLst>
              </a:tr>
              <a:tr h="688027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Promoting our European Way of Life</a:t>
                      </a:r>
                      <a:endParaRPr lang="en-US" sz="2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Health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Culture (Sports)</a:t>
                      </a:r>
                      <a:endParaRPr lang="en-US" sz="2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5773104"/>
                  </a:ext>
                </a:extLst>
              </a:tr>
              <a:tr h="688027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 Economy that Works for People</a:t>
                      </a:r>
                      <a:endParaRPr lang="en-US" sz="2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Economy</a:t>
                      </a:r>
                      <a:endParaRPr lang="en-US" sz="2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8941625"/>
                  </a:ext>
                </a:extLst>
              </a:tr>
              <a:tr h="430792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 integration</a:t>
                      </a:r>
                      <a:endParaRPr lang="en-US" sz="2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Europe Day</a:t>
                      </a:r>
                      <a:endParaRPr lang="en-US" altLang="zh-CN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Europe Day</a:t>
                      </a:r>
                      <a:endParaRPr lang="en-US" altLang="zh-CN" sz="2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en-US" sz="2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93566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9526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AC769A-941D-4847-8627-B9C09961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88271"/>
            <a:ext cx="7886700" cy="723280"/>
          </a:xfrm>
        </p:spPr>
        <p:txBody>
          <a:bodyPr>
            <a:normAutofit/>
          </a:bodyPr>
          <a:lstStyle/>
          <a:p>
            <a:pPr algn="ctr"/>
            <a:r>
              <a:rPr lang="en-US" sz="3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Extra-EU</a:t>
            </a:r>
            <a:r>
              <a:rPr lang="en-US" sz="3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actions (Major/2</a:t>
            </a:r>
            <a:r>
              <a:rPr lang="en-US" sz="3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3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8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9">
            <a:extLst>
              <a:ext uri="{FF2B5EF4-FFF2-40B4-BE49-F238E27FC236}">
                <a16:creationId xmlns:a16="http://schemas.microsoft.com/office/drawing/2014/main" id="{727F861B-0899-79B5-CDEC-63A4D6A3A0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3115674"/>
              </p:ext>
            </p:extLst>
          </p:nvPr>
        </p:nvGraphicFramePr>
        <p:xfrm>
          <a:off x="384313" y="1311551"/>
          <a:ext cx="8131037" cy="5129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0259653"/>
      </p:ext>
    </p:extLst>
  </p:cSld>
  <p:clrMapOvr>
    <a:masterClrMapping/>
  </p:clrMapOvr>
  <p:transition spd="slow">
    <p:wheel spokes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A9AADB-C974-48D6-8C98-153DFF34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333719"/>
            <a:ext cx="8560904" cy="1160601"/>
          </a:xfrm>
        </p:spPr>
        <p:txBody>
          <a:bodyPr>
            <a:noAutofit/>
          </a:bodyPr>
          <a:lstStyle/>
          <a:p>
            <a:pPr algn="ctr"/>
            <a:r>
              <a:rPr lang="en-MY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Sub-frame of </a:t>
            </a:r>
            <a:r>
              <a:rPr lang="en-MY" sz="4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extra-EU</a:t>
            </a:r>
            <a:r>
              <a:rPr lang="en-MY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actions </a:t>
            </a:r>
            <a:br>
              <a:rPr lang="en-MY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MY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(Main/2</a:t>
            </a:r>
            <a:r>
              <a:rPr lang="en-MY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MY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focus)</a:t>
            </a:r>
            <a:endParaRPr lang="zh-HK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BCC62C3C-6A94-4146-A2A4-F80B8019F0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2487829"/>
              </p:ext>
            </p:extLst>
          </p:nvPr>
        </p:nvGraphicFramePr>
        <p:xfrm>
          <a:off x="198783" y="1494320"/>
          <a:ext cx="8852451" cy="25469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6986">
                  <a:extLst>
                    <a:ext uri="{9D8B030D-6E8A-4147-A177-3AD203B41FA5}">
                      <a16:colId xmlns:a16="http://schemas.microsoft.com/office/drawing/2014/main" val="592977212"/>
                    </a:ext>
                  </a:extLst>
                </a:gridCol>
                <a:gridCol w="2822918">
                  <a:extLst>
                    <a:ext uri="{9D8B030D-6E8A-4147-A177-3AD203B41FA5}">
                      <a16:colId xmlns:a16="http://schemas.microsoft.com/office/drawing/2014/main" val="1533911649"/>
                    </a:ext>
                  </a:extLst>
                </a:gridCol>
                <a:gridCol w="2932547">
                  <a:extLst>
                    <a:ext uri="{9D8B030D-6E8A-4147-A177-3AD203B41FA5}">
                      <a16:colId xmlns:a16="http://schemas.microsoft.com/office/drawing/2014/main" val="235078687"/>
                    </a:ext>
                  </a:extLst>
                </a:gridCol>
              </a:tblGrid>
              <a:tr h="30877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936405"/>
                  </a:ext>
                </a:extLst>
              </a:tr>
              <a:tr h="30877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EUD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JPM</a:t>
                      </a:r>
                      <a:endParaRPr lang="en-US" sz="2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5427"/>
                  </a:ext>
                </a:extLst>
              </a:tr>
              <a:tr h="60901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stronger Europe in the world</a:t>
                      </a:r>
                      <a:endParaRPr lang="en-US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CFSP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CFSP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773104"/>
                  </a:ext>
                </a:extLst>
              </a:tr>
              <a:tr h="60901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Promoting our European Way of Life</a:t>
                      </a:r>
                      <a:endParaRPr lang="en-US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Health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941625"/>
                  </a:ext>
                </a:extLst>
              </a:tr>
              <a:tr h="60901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 Economy that Works for People</a:t>
                      </a:r>
                      <a:endParaRPr lang="en-US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Trade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566529"/>
                  </a:ext>
                </a:extLst>
              </a:tr>
            </a:tbl>
          </a:graphicData>
        </a:graphic>
      </p:graphicFrame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333857F1-6396-B377-50B8-09CB55E03B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484502"/>
              </p:ext>
            </p:extLst>
          </p:nvPr>
        </p:nvGraphicFramePr>
        <p:xfrm>
          <a:off x="198783" y="4085665"/>
          <a:ext cx="8852453" cy="2546985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3096987">
                  <a:extLst>
                    <a:ext uri="{9D8B030D-6E8A-4147-A177-3AD203B41FA5}">
                      <a16:colId xmlns:a16="http://schemas.microsoft.com/office/drawing/2014/main" val="592977212"/>
                    </a:ext>
                  </a:extLst>
                </a:gridCol>
                <a:gridCol w="2822919">
                  <a:extLst>
                    <a:ext uri="{9D8B030D-6E8A-4147-A177-3AD203B41FA5}">
                      <a16:colId xmlns:a16="http://schemas.microsoft.com/office/drawing/2014/main" val="1533911649"/>
                    </a:ext>
                  </a:extLst>
                </a:gridCol>
                <a:gridCol w="2932547">
                  <a:extLst>
                    <a:ext uri="{9D8B030D-6E8A-4147-A177-3AD203B41FA5}">
                      <a16:colId xmlns:a16="http://schemas.microsoft.com/office/drawing/2014/main" val="235078687"/>
                    </a:ext>
                  </a:extLst>
                </a:gridCol>
              </a:tblGrid>
              <a:tr h="32573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en-US" sz="2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936405"/>
                  </a:ext>
                </a:extLst>
              </a:tr>
              <a:tr h="325733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EUD</a:t>
                      </a:r>
                      <a:endParaRPr lang="en-US" sz="2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JPM</a:t>
                      </a:r>
                      <a:endParaRPr lang="en-US" sz="2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725427"/>
                  </a:ext>
                </a:extLst>
              </a:tr>
              <a:tr h="5864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stronger Europe in the world</a:t>
                      </a:r>
                      <a:endParaRPr lang="en-US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CFSP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CFSP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5773104"/>
                  </a:ext>
                </a:extLst>
              </a:tr>
              <a:tr h="58646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Promoting our European Way of Life</a:t>
                      </a:r>
                      <a:endParaRPr lang="en-US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Health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Research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8941625"/>
                  </a:ext>
                </a:extLst>
              </a:tr>
              <a:tr h="57969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 Economy that Works for People</a:t>
                      </a:r>
                      <a:endParaRPr lang="en-US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Trade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93566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2362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A9AADB-C974-48D6-8C98-153DFF34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492745"/>
            <a:ext cx="8560904" cy="81922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Bilateral</a:t>
            </a:r>
            <a:r>
              <a:rPr lang="zh-TW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</a:t>
            </a:r>
            <a:r>
              <a:rPr lang="en-MY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(Main/2</a:t>
            </a:r>
            <a:r>
              <a:rPr lang="en-MY" sz="36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MY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focus)</a:t>
            </a:r>
            <a:endParaRPr lang="zh-HK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9">
            <a:extLst>
              <a:ext uri="{FF2B5EF4-FFF2-40B4-BE49-F238E27FC236}">
                <a16:creationId xmlns:a16="http://schemas.microsoft.com/office/drawing/2014/main" id="{91F68F71-85D3-96AC-9A97-6952ACDC5D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2619361"/>
              </p:ext>
            </p:extLst>
          </p:nvPr>
        </p:nvGraphicFramePr>
        <p:xfrm>
          <a:off x="291548" y="1152939"/>
          <a:ext cx="8415131" cy="5459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2090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A9AADB-C974-48D6-8C98-153DFF34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602072"/>
            <a:ext cx="8560904" cy="1160601"/>
          </a:xfrm>
        </p:spPr>
        <p:txBody>
          <a:bodyPr>
            <a:noAutofit/>
          </a:bodyPr>
          <a:lstStyle/>
          <a:p>
            <a:pPr algn="ctr"/>
            <a:r>
              <a:rPr lang="en-US" sz="3600" b="1" i="0" u="none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Bilateral relation with Japan </a:t>
            </a:r>
            <a:r>
              <a:rPr lang="en-MY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(Main/2</a:t>
            </a:r>
            <a:r>
              <a:rPr lang="en-MY" sz="36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MY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focus)</a:t>
            </a:r>
            <a:endParaRPr lang="zh-HK" alt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BCC62C3C-6A94-4146-A2A4-F80B8019F0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2951424"/>
              </p:ext>
            </p:extLst>
          </p:nvPr>
        </p:nvGraphicFramePr>
        <p:xfrm>
          <a:off x="291548" y="1762673"/>
          <a:ext cx="8560904" cy="45610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1535">
                  <a:extLst>
                    <a:ext uri="{9D8B030D-6E8A-4147-A177-3AD203B41FA5}">
                      <a16:colId xmlns:a16="http://schemas.microsoft.com/office/drawing/2014/main" val="592977212"/>
                    </a:ext>
                  </a:extLst>
                </a:gridCol>
                <a:gridCol w="1151535">
                  <a:extLst>
                    <a:ext uri="{9D8B030D-6E8A-4147-A177-3AD203B41FA5}">
                      <a16:colId xmlns:a16="http://schemas.microsoft.com/office/drawing/2014/main" val="1371794912"/>
                    </a:ext>
                  </a:extLst>
                </a:gridCol>
                <a:gridCol w="3501130">
                  <a:extLst>
                    <a:ext uri="{9D8B030D-6E8A-4147-A177-3AD203B41FA5}">
                      <a16:colId xmlns:a16="http://schemas.microsoft.com/office/drawing/2014/main" val="2053259304"/>
                    </a:ext>
                  </a:extLst>
                </a:gridCol>
                <a:gridCol w="2756704">
                  <a:extLst>
                    <a:ext uri="{9D8B030D-6E8A-4147-A177-3AD203B41FA5}">
                      <a16:colId xmlns:a16="http://schemas.microsoft.com/office/drawing/2014/main" val="1533911649"/>
                    </a:ext>
                  </a:extLst>
                </a:gridCol>
              </a:tblGrid>
              <a:tr h="5274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5427"/>
                  </a:ext>
                </a:extLst>
              </a:tr>
              <a:tr h="648354">
                <a:tc rowSpan="3">
                  <a:txBody>
                    <a:bodyPr/>
                    <a:lstStyle/>
                    <a:p>
                      <a:pPr algn="l" fontAlgn="b"/>
                      <a:r>
                        <a:rPr lang="en-US" sz="2200" b="1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EUD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200" b="1" i="1" u="none" strike="noStrike" baseline="30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endParaRPr lang="en-US" sz="22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Bilateral Summit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 Film Days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172847"/>
                  </a:ext>
                </a:extLst>
              </a:tr>
              <a:tr h="688344">
                <a:tc vMerge="1">
                  <a:txBody>
                    <a:bodyPr/>
                    <a:lstStyle/>
                    <a:p>
                      <a:pPr algn="l" fontAlgn="b"/>
                      <a:endParaRPr lang="en-US" sz="22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200" b="1" i="1" u="none" strike="noStrike" baseline="30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endParaRPr lang="en-US" sz="22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 Film Days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Vaccine export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941625"/>
                  </a:ext>
                </a:extLst>
              </a:tr>
              <a:tr h="688344">
                <a:tc vMerge="1">
                  <a:txBody>
                    <a:bodyPr/>
                    <a:lstStyle/>
                    <a:p>
                      <a:pPr algn="l" fontAlgn="b"/>
                      <a:endParaRPr lang="en-US" sz="22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200" b="1" i="1" u="none" strike="noStrike" baseline="30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rd</a:t>
                      </a:r>
                      <a:endParaRPr lang="en-US" sz="22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Cooperation in COVID-19 pandemic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Bilateral Summit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769884"/>
                  </a:ext>
                </a:extLst>
              </a:tr>
              <a:tr h="648354">
                <a:tc rowSpan="3">
                  <a:txBody>
                    <a:bodyPr/>
                    <a:lstStyle/>
                    <a:p>
                      <a:pPr algn="l" fontAlgn="b"/>
                      <a:r>
                        <a:rPr lang="en-US" sz="2200" b="1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JPM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200" b="1" i="1" u="none" strike="noStrike" baseline="30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endParaRPr lang="en-US" sz="22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Bilateral Summit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Indo-Pacific Strategy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202360"/>
                  </a:ext>
                </a:extLst>
              </a:tr>
              <a:tr h="588216">
                <a:tc vMerge="1">
                  <a:txBody>
                    <a:bodyPr/>
                    <a:lstStyle/>
                    <a:p>
                      <a:pPr algn="l" fontAlgn="b"/>
                      <a:r>
                        <a:rPr lang="en-US" sz="2200" b="1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MFA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200" b="1" i="1" u="none" strike="noStrike" baseline="30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endParaRPr lang="en-US" sz="22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Bilateral cooperation in science &amp; technology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Ambassador activities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359937"/>
                  </a:ext>
                </a:extLst>
              </a:tr>
              <a:tr h="588216">
                <a:tc vMerge="1">
                  <a:txBody>
                    <a:bodyPr/>
                    <a:lstStyle/>
                    <a:p>
                      <a:pPr algn="l" fontAlgn="b"/>
                      <a:endParaRPr lang="en-US" sz="22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200" b="1" i="1" u="none" strike="noStrike" baseline="30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rd</a:t>
                      </a:r>
                      <a:endParaRPr lang="en-US" sz="22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Bilateral economic and trade relations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Green Alliance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789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4724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AC769A-941D-4847-8627-B9C09961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96" y="711065"/>
            <a:ext cx="9018104" cy="723280"/>
          </a:xfrm>
        </p:spPr>
        <p:txBody>
          <a:bodyPr>
            <a:normAutofit fontScale="90000"/>
          </a:bodyPr>
          <a:lstStyle/>
          <a:p>
            <a:pPr algn="ctr"/>
            <a:r>
              <a:rPr lang="en-MY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Evaluation of EU 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(Major/2</a:t>
            </a:r>
            <a:r>
              <a:rPr lang="en-US" sz="42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n=770)</a:t>
            </a:r>
            <a:endParaRPr lang="en-US" sz="4200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Content Placeholder 9">
            <a:extLst>
              <a:ext uri="{FF2B5EF4-FFF2-40B4-BE49-F238E27FC236}">
                <a16:creationId xmlns:a16="http://schemas.microsoft.com/office/drawing/2014/main" id="{897884A6-5103-3432-55BC-865FD600A4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6796080"/>
              </p:ext>
            </p:extLst>
          </p:nvPr>
        </p:nvGraphicFramePr>
        <p:xfrm>
          <a:off x="695325" y="1434345"/>
          <a:ext cx="8130622" cy="4901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8464615"/>
      </p:ext>
    </p:extLst>
  </p:cSld>
  <p:clrMapOvr>
    <a:masterClrMapping/>
  </p:clrMapOvr>
  <p:transition spd="slow">
    <p:wheel spokes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AC769A-941D-4847-8627-B9C09961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96" y="530087"/>
            <a:ext cx="9018104" cy="723280"/>
          </a:xfrm>
        </p:spPr>
        <p:txBody>
          <a:bodyPr>
            <a:normAutofit/>
          </a:bodyPr>
          <a:lstStyle/>
          <a:p>
            <a:pPr algn="ctr"/>
            <a:r>
              <a:rPr lang="en-MY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</a:t>
            </a:r>
            <a:r>
              <a:rPr lang="en-MY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intra-EU</a:t>
            </a:r>
            <a:r>
              <a:rPr lang="en-MY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actions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8" name="Content Placeholder 9">
            <a:extLst>
              <a:ext uri="{FF2B5EF4-FFF2-40B4-BE49-F238E27FC236}">
                <a16:creationId xmlns:a16="http://schemas.microsoft.com/office/drawing/2014/main" id="{897884A6-5103-3432-55BC-865FD600A4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7882078"/>
              </p:ext>
            </p:extLst>
          </p:nvPr>
        </p:nvGraphicFramePr>
        <p:xfrm>
          <a:off x="377273" y="1073012"/>
          <a:ext cx="8389453" cy="5254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7925923"/>
      </p:ext>
    </p:extLst>
  </p:cSld>
  <p:clrMapOvr>
    <a:masterClrMapping/>
  </p:clrMapOvr>
  <p:transition spd="slow">
    <p:wheel spokes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A9AADB-C974-48D6-8C98-153DFF34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08991"/>
            <a:ext cx="9144000" cy="977486"/>
          </a:xfrm>
        </p:spPr>
        <p:txBody>
          <a:bodyPr>
            <a:noAutofit/>
          </a:bodyPr>
          <a:lstStyle/>
          <a:p>
            <a:pPr algn="ctr"/>
            <a:r>
              <a:rPr lang="en-MY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</a:t>
            </a:r>
            <a:r>
              <a:rPr lang="en-MY" sz="35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intra-EU</a:t>
            </a:r>
            <a:r>
              <a:rPr lang="en-MY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action (Main/2</a:t>
            </a:r>
            <a:r>
              <a:rPr lang="en-MY" sz="35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MY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focus)</a:t>
            </a:r>
            <a:endParaRPr lang="zh-HK" altLang="en-US" sz="35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BCC62C3C-6A94-4146-A2A4-F80B8019F0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5387175"/>
              </p:ext>
            </p:extLst>
          </p:nvPr>
        </p:nvGraphicFramePr>
        <p:xfrm>
          <a:off x="404187" y="1686477"/>
          <a:ext cx="8209725" cy="37999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2783">
                  <a:extLst>
                    <a:ext uri="{9D8B030D-6E8A-4147-A177-3AD203B41FA5}">
                      <a16:colId xmlns:a16="http://schemas.microsoft.com/office/drawing/2014/main" val="592977212"/>
                    </a:ext>
                  </a:extLst>
                </a:gridCol>
                <a:gridCol w="1542334">
                  <a:extLst>
                    <a:ext uri="{9D8B030D-6E8A-4147-A177-3AD203B41FA5}">
                      <a16:colId xmlns:a16="http://schemas.microsoft.com/office/drawing/2014/main" val="3361539761"/>
                    </a:ext>
                  </a:extLst>
                </a:gridCol>
                <a:gridCol w="5234608">
                  <a:extLst>
                    <a:ext uri="{9D8B030D-6E8A-4147-A177-3AD203B41FA5}">
                      <a16:colId xmlns:a16="http://schemas.microsoft.com/office/drawing/2014/main" val="1533911649"/>
                    </a:ext>
                  </a:extLst>
                </a:gridCol>
              </a:tblGrid>
              <a:tr h="64937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Leading +</a:t>
                      </a:r>
                      <a:r>
                        <a:rPr lang="en-US" sz="2000" b="1" i="0" u="none" strike="noStrike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</a:t>
                      </a:r>
                      <a:r>
                        <a:rPr lang="en-US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Story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5427"/>
                  </a:ext>
                </a:extLst>
              </a:tr>
              <a:tr h="798206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EUD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EU's response to COVID-19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773104"/>
                  </a:ext>
                </a:extLst>
              </a:tr>
              <a:tr h="798206">
                <a:tc vMerge="1"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EU's response to COVID-19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265859"/>
                  </a:ext>
                </a:extLst>
              </a:tr>
              <a:tr h="829992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JPM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941625"/>
                  </a:ext>
                </a:extLst>
              </a:tr>
              <a:tr h="724170">
                <a:tc vMerge="1"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EU-Japan joint research projects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359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85181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A9AADB-C974-48D6-8C98-153DFF34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18" y="715618"/>
            <a:ext cx="8931964" cy="940904"/>
          </a:xfrm>
        </p:spPr>
        <p:txBody>
          <a:bodyPr>
            <a:noAutofit/>
          </a:bodyPr>
          <a:lstStyle/>
          <a:p>
            <a:pPr algn="ctr"/>
            <a:r>
              <a:rPr lang="en-MY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popular posts of </a:t>
            </a:r>
            <a:r>
              <a:rPr lang="en-MY" sz="3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intra-EU</a:t>
            </a:r>
            <a:r>
              <a:rPr lang="en-MY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story</a:t>
            </a:r>
            <a:endParaRPr lang="zh-HK" altLang="en-US" sz="3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BCC62C3C-6A94-4146-A2A4-F80B8019F0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3546622"/>
              </p:ext>
            </p:extLst>
          </p:nvPr>
        </p:nvGraphicFramePr>
        <p:xfrm>
          <a:off x="410816" y="1656522"/>
          <a:ext cx="8388627" cy="4108174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092149">
                  <a:extLst>
                    <a:ext uri="{9D8B030D-6E8A-4147-A177-3AD203B41FA5}">
                      <a16:colId xmlns:a16="http://schemas.microsoft.com/office/drawing/2014/main" val="592977212"/>
                    </a:ext>
                  </a:extLst>
                </a:gridCol>
                <a:gridCol w="1092149">
                  <a:extLst>
                    <a:ext uri="{9D8B030D-6E8A-4147-A177-3AD203B41FA5}">
                      <a16:colId xmlns:a16="http://schemas.microsoft.com/office/drawing/2014/main" val="303804511"/>
                    </a:ext>
                  </a:extLst>
                </a:gridCol>
                <a:gridCol w="2079727">
                  <a:extLst>
                    <a:ext uri="{9D8B030D-6E8A-4147-A177-3AD203B41FA5}">
                      <a16:colId xmlns:a16="http://schemas.microsoft.com/office/drawing/2014/main" val="1533911649"/>
                    </a:ext>
                  </a:extLst>
                </a:gridCol>
                <a:gridCol w="2044011">
                  <a:extLst>
                    <a:ext uri="{9D8B030D-6E8A-4147-A177-3AD203B41FA5}">
                      <a16:colId xmlns:a16="http://schemas.microsoft.com/office/drawing/2014/main" val="2570623223"/>
                    </a:ext>
                  </a:extLst>
                </a:gridCol>
                <a:gridCol w="2080591">
                  <a:extLst>
                    <a:ext uri="{9D8B030D-6E8A-4147-A177-3AD203B41FA5}">
                      <a16:colId xmlns:a16="http://schemas.microsoft.com/office/drawing/2014/main" val="708672047"/>
                    </a:ext>
                  </a:extLst>
                </a:gridCol>
              </a:tblGrid>
              <a:tr h="746395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2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Most liked</a:t>
                      </a:r>
                      <a:endParaRPr lang="en-US" sz="22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Most commented</a:t>
                      </a:r>
                      <a:endParaRPr lang="en-US" sz="22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Most shared</a:t>
                      </a:r>
                      <a:endParaRPr lang="en-US" sz="22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725427"/>
                  </a:ext>
                </a:extLst>
              </a:tr>
              <a:tr h="890449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EUD</a:t>
                      </a:r>
                      <a:endParaRPr lang="en-US" sz="22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n-US" sz="22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European integration history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International Women's Day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Forecast of Europe Day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5773104"/>
                  </a:ext>
                </a:extLst>
              </a:tr>
              <a:tr h="917458">
                <a:tc vMerge="1"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en-US" sz="22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International Women's Day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International Women's Day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International Women's Day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8941625"/>
                  </a:ext>
                </a:extLst>
              </a:tr>
              <a:tr h="832361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JPM</a:t>
                      </a:r>
                      <a:endParaRPr lang="en-US" sz="22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n-US" sz="22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2359937"/>
                  </a:ext>
                </a:extLst>
              </a:tr>
              <a:tr h="721511">
                <a:tc vMerge="1"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en-US" sz="22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Music Europe Day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Music Europe Day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Music Europe Day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93566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3954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77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AC769A-941D-4847-8627-B9C09961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01130"/>
            <a:ext cx="7886700" cy="7232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Popularity of social media platforms</a:t>
            </a:r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AB542AAA-A296-4F1E-A31B-BCF051E05D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4306002"/>
              </p:ext>
            </p:extLst>
          </p:nvPr>
        </p:nvGraphicFramePr>
        <p:xfrm>
          <a:off x="469623" y="1682515"/>
          <a:ext cx="8045727" cy="349296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25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4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6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4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Platforms</a:t>
                      </a:r>
                      <a:endParaRPr kumimoji="0" lang="en-GB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kern="12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Market size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4722">
                <a:tc>
                  <a:txBody>
                    <a:bodyPr/>
                    <a:lstStyle/>
                    <a:p>
                      <a:pPr algn="ctr" fontAlgn="t"/>
                      <a:r>
                        <a:rPr lang="en-HK" sz="2500" b="1" u="none" strike="noStrike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HK" sz="2500" b="1" u="none" strike="noStrike" baseline="300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HK" sz="2500" b="1" u="none" strike="noStrike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HK" sz="2500" b="1" i="0" u="none" strike="noStrike" noProof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HK" sz="22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LINE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2200" b="1" i="1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86 million users, </a:t>
                      </a:r>
                    </a:p>
                    <a:p>
                      <a:pPr algn="ctr" fontAlgn="t"/>
                      <a:r>
                        <a:rPr lang="en-US" altLang="zh-CN" sz="2200" b="1" i="1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68% of the total population</a:t>
                      </a:r>
                      <a:endParaRPr lang="en-HK" altLang="zh-CN" sz="2200" b="1" i="1" u="none" strike="noStrike" noProof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2716">
                <a:tc>
                  <a:txBody>
                    <a:bodyPr/>
                    <a:lstStyle/>
                    <a:p>
                      <a:pPr algn="ctr" fontAlgn="t"/>
                      <a:r>
                        <a:rPr lang="en-HK" sz="2500" b="1" u="none" strike="noStrike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HK" sz="2500" b="1" u="none" strike="noStrike" baseline="300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HK" sz="2500" b="1" u="none" strike="noStrike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HK" sz="2500" b="1" i="0" u="none" strike="noStrike" noProof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HK" sz="22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Twitter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b="1" i="1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58.95 million users, </a:t>
                      </a:r>
                    </a:p>
                    <a:p>
                      <a:pPr algn="ctr" fontAlgn="t"/>
                      <a:r>
                        <a:rPr lang="en-US" sz="2200" b="1" i="1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52.3% of the total population</a:t>
                      </a:r>
                      <a:endParaRPr lang="en-HK" sz="2200" b="1" i="1" u="none" strike="noStrike" noProof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1449">
                <a:tc>
                  <a:txBody>
                    <a:bodyPr/>
                    <a:lstStyle/>
                    <a:p>
                      <a:pPr algn="ctr" fontAlgn="t"/>
                      <a:r>
                        <a:rPr lang="en-HK" sz="2500" b="1" u="none" strike="noStrike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HK" sz="2500" b="1" u="none" strike="noStrike" baseline="300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HK" sz="2500" b="1" u="none" strike="noStrike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HK" sz="2500" b="1" i="0" u="none" strike="noStrike" noProof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HK" sz="22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Instagram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2200" b="1" i="1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39.8 million users, </a:t>
                      </a:r>
                    </a:p>
                    <a:p>
                      <a:pPr algn="ctr" fontAlgn="t"/>
                      <a:r>
                        <a:rPr lang="en-US" altLang="zh-CN" sz="2200" b="1" i="1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31.6% of the total population</a:t>
                      </a:r>
                      <a:endParaRPr lang="en-HK" altLang="zh-CN" sz="2200" b="1" i="1" u="none" strike="noStrike" noProof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45925564-E97A-BE98-614D-382A8DA47B32}"/>
              </a:ext>
            </a:extLst>
          </p:cNvPr>
          <p:cNvSpPr txBox="1"/>
          <p:nvPr/>
        </p:nvSpPr>
        <p:spPr>
          <a:xfrm>
            <a:off x="628650" y="5453503"/>
            <a:ext cx="804572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Source:</a:t>
            </a:r>
          </a:p>
          <a:p>
            <a:r>
              <a:rPr lang="zh-CN" altLang="en-US" sz="1200" dirty="0">
                <a:hlinkClick r:id="rId3"/>
              </a:rPr>
              <a:t>https://www.bigbeatinc.com/blog/japan_social_media_2022</a:t>
            </a:r>
            <a:endParaRPr lang="zh-CN" altLang="en-US" sz="1200" dirty="0"/>
          </a:p>
          <a:p>
            <a:r>
              <a:rPr lang="zh-CN" altLang="en-US" sz="1200" dirty="0">
                <a:hlinkClick r:id="rId4"/>
              </a:rPr>
              <a:t>https://tam-tamlo.com/en/307</a:t>
            </a:r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1049300998"/>
      </p:ext>
    </p:extLst>
  </p:cSld>
  <p:clrMapOvr>
    <a:masterClrMapping/>
  </p:clrMapOvr>
  <p:transition spd="slow">
    <p:wheel spokes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AC769A-941D-4847-8627-B9C09961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96" y="530087"/>
            <a:ext cx="9018104" cy="723280"/>
          </a:xfrm>
        </p:spPr>
        <p:txBody>
          <a:bodyPr>
            <a:normAutofit/>
          </a:bodyPr>
          <a:lstStyle/>
          <a:p>
            <a:pPr algn="ctr"/>
            <a:r>
              <a:rPr lang="en-MY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</a:t>
            </a:r>
            <a:r>
              <a:rPr lang="en-MY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extra-EU</a:t>
            </a:r>
            <a:r>
              <a:rPr lang="en-MY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actions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8" name="Content Placeholder 9">
            <a:extLst>
              <a:ext uri="{FF2B5EF4-FFF2-40B4-BE49-F238E27FC236}">
                <a16:creationId xmlns:a16="http://schemas.microsoft.com/office/drawing/2014/main" id="{897884A6-5103-3432-55BC-865FD600A4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650666"/>
              </p:ext>
            </p:extLst>
          </p:nvPr>
        </p:nvGraphicFramePr>
        <p:xfrm>
          <a:off x="377273" y="1073012"/>
          <a:ext cx="8389453" cy="5254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4164392"/>
      </p:ext>
    </p:extLst>
  </p:cSld>
  <p:clrMapOvr>
    <a:masterClrMapping/>
  </p:clrMapOvr>
  <p:transition spd="slow">
    <p:wheel spokes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A9AADB-C974-48D6-8C98-153DFF34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08991"/>
            <a:ext cx="9144000" cy="977486"/>
          </a:xfrm>
        </p:spPr>
        <p:txBody>
          <a:bodyPr>
            <a:noAutofit/>
          </a:bodyPr>
          <a:lstStyle/>
          <a:p>
            <a:pPr algn="ctr"/>
            <a:r>
              <a:rPr lang="en-MY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</a:t>
            </a:r>
            <a:r>
              <a:rPr lang="en-MY" sz="35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extra-EU</a:t>
            </a:r>
            <a:r>
              <a:rPr lang="en-MY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action (Main/2</a:t>
            </a:r>
            <a:r>
              <a:rPr lang="en-MY" sz="35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MY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focus)</a:t>
            </a:r>
            <a:endParaRPr lang="zh-HK" altLang="en-US" sz="35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BCC62C3C-6A94-4146-A2A4-F80B8019F0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4214328"/>
              </p:ext>
            </p:extLst>
          </p:nvPr>
        </p:nvGraphicFramePr>
        <p:xfrm>
          <a:off x="404187" y="1686477"/>
          <a:ext cx="8090455" cy="37999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1968">
                  <a:extLst>
                    <a:ext uri="{9D8B030D-6E8A-4147-A177-3AD203B41FA5}">
                      <a16:colId xmlns:a16="http://schemas.microsoft.com/office/drawing/2014/main" val="592977212"/>
                    </a:ext>
                  </a:extLst>
                </a:gridCol>
                <a:gridCol w="2123098">
                  <a:extLst>
                    <a:ext uri="{9D8B030D-6E8A-4147-A177-3AD203B41FA5}">
                      <a16:colId xmlns:a16="http://schemas.microsoft.com/office/drawing/2014/main" val="3361539761"/>
                    </a:ext>
                  </a:extLst>
                </a:gridCol>
                <a:gridCol w="4555389">
                  <a:extLst>
                    <a:ext uri="{9D8B030D-6E8A-4147-A177-3AD203B41FA5}">
                      <a16:colId xmlns:a16="http://schemas.microsoft.com/office/drawing/2014/main" val="1533911649"/>
                    </a:ext>
                  </a:extLst>
                </a:gridCol>
              </a:tblGrid>
              <a:tr h="64937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Leading +</a:t>
                      </a:r>
                      <a:r>
                        <a:rPr lang="en-US" sz="2000" b="1" i="0" u="none" strike="noStrike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</a:t>
                      </a:r>
                      <a:r>
                        <a:rPr lang="en-US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Story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5427"/>
                  </a:ext>
                </a:extLst>
              </a:tr>
              <a:tr h="798206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EUD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EU's response to COVID-19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773104"/>
                  </a:ext>
                </a:extLst>
              </a:tr>
              <a:tr h="798206">
                <a:tc vMerge="1"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EU's COVID-19 aid</a:t>
                      </a:r>
                      <a:endParaRPr lang="en-US" sz="20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265859"/>
                  </a:ext>
                </a:extLst>
              </a:tr>
              <a:tr h="829992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JPM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Bilateral Summit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941625"/>
                  </a:ext>
                </a:extLst>
              </a:tr>
              <a:tr h="724170">
                <a:tc vMerge="1"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Indo-Pacific Strategy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359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9128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A9AADB-C974-48D6-8C98-153DFF34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1485"/>
            <a:ext cx="8931964" cy="940904"/>
          </a:xfrm>
        </p:spPr>
        <p:txBody>
          <a:bodyPr>
            <a:noAutofit/>
          </a:bodyPr>
          <a:lstStyle/>
          <a:p>
            <a:pPr algn="ctr"/>
            <a:r>
              <a:rPr lang="en-MY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popular posts of </a:t>
            </a:r>
            <a:r>
              <a:rPr lang="en-MY" sz="3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extra-EU</a:t>
            </a:r>
            <a:r>
              <a:rPr lang="en-MY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story</a:t>
            </a:r>
            <a:endParaRPr lang="zh-HK" altLang="en-US" sz="3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BCC62C3C-6A94-4146-A2A4-F80B8019F0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1197041"/>
              </p:ext>
            </p:extLst>
          </p:nvPr>
        </p:nvGraphicFramePr>
        <p:xfrm>
          <a:off x="271668" y="1351722"/>
          <a:ext cx="8388627" cy="5133743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092149">
                  <a:extLst>
                    <a:ext uri="{9D8B030D-6E8A-4147-A177-3AD203B41FA5}">
                      <a16:colId xmlns:a16="http://schemas.microsoft.com/office/drawing/2014/main" val="592977212"/>
                    </a:ext>
                  </a:extLst>
                </a:gridCol>
                <a:gridCol w="816902">
                  <a:extLst>
                    <a:ext uri="{9D8B030D-6E8A-4147-A177-3AD203B41FA5}">
                      <a16:colId xmlns:a16="http://schemas.microsoft.com/office/drawing/2014/main" val="303804511"/>
                    </a:ext>
                  </a:extLst>
                </a:gridCol>
                <a:gridCol w="2354974">
                  <a:extLst>
                    <a:ext uri="{9D8B030D-6E8A-4147-A177-3AD203B41FA5}">
                      <a16:colId xmlns:a16="http://schemas.microsoft.com/office/drawing/2014/main" val="1533911649"/>
                    </a:ext>
                  </a:extLst>
                </a:gridCol>
                <a:gridCol w="2044011">
                  <a:extLst>
                    <a:ext uri="{9D8B030D-6E8A-4147-A177-3AD203B41FA5}">
                      <a16:colId xmlns:a16="http://schemas.microsoft.com/office/drawing/2014/main" val="2570623223"/>
                    </a:ext>
                  </a:extLst>
                </a:gridCol>
                <a:gridCol w="2080591">
                  <a:extLst>
                    <a:ext uri="{9D8B030D-6E8A-4147-A177-3AD203B41FA5}">
                      <a16:colId xmlns:a16="http://schemas.microsoft.com/office/drawing/2014/main" val="708672047"/>
                    </a:ext>
                  </a:extLst>
                </a:gridCol>
              </a:tblGrid>
              <a:tr h="862611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2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Most liked</a:t>
                      </a:r>
                      <a:endParaRPr lang="en-US" sz="22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Most commented</a:t>
                      </a:r>
                      <a:endParaRPr lang="en-US" sz="22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Most shared</a:t>
                      </a:r>
                      <a:endParaRPr lang="en-US" sz="22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725427"/>
                  </a:ext>
                </a:extLst>
              </a:tr>
              <a:tr h="1067783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EUD</a:t>
                      </a:r>
                      <a:endParaRPr lang="en-US" sz="22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n-US" sz="22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Japanese pianist playing "Ode to Joy" at home.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EU's 2030 Biodiversity Strategy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Japanese pianist playing "Ode to Joy" at home.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5773104"/>
                  </a:ext>
                </a:extLst>
              </a:tr>
              <a:tr h="1067783">
                <a:tc vMerge="1"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en-US" sz="22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EU’s vaccine exports to the world and Japan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EU’s vaccine exports to the world and Japan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EU’s vaccine exports to the world and Japan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8941625"/>
                  </a:ext>
                </a:extLst>
              </a:tr>
              <a:tr h="1067783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JPM</a:t>
                      </a:r>
                      <a:endParaRPr lang="en-US" sz="22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n-US" sz="22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HorizonEU &amp; Moonshot R&amp;D programmes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HorizonEU &amp; Moonshot R&amp;D programmes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HorizonEU &amp; Moonshot R&amp;D programmes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2359937"/>
                  </a:ext>
                </a:extLst>
              </a:tr>
              <a:tr h="1067783">
                <a:tc vMerge="1"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en-US" sz="22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 </a:t>
                      </a:r>
                      <a:r>
                        <a:rPr lang="en-US" sz="1600" b="0" i="0" u="none" strike="noStrike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Kishi's</a:t>
                      </a:r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attendance at the EP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10th anniversary of 3/11 disaster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 </a:t>
                      </a:r>
                      <a:r>
                        <a:rPr lang="en-US" altLang="zh-CN" sz="1600" b="0" i="0" u="none" strike="noStrike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Kishi's</a:t>
                      </a:r>
                      <a:r>
                        <a:rPr lang="en-US" altLang="zh-CN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attendance at the EP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93566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85603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A9AADB-C974-48D6-8C98-153DFF34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424" y="966648"/>
            <a:ext cx="8560904" cy="1018003"/>
          </a:xfrm>
        </p:spPr>
        <p:txBody>
          <a:bodyPr>
            <a:noAutofit/>
          </a:bodyPr>
          <a:lstStyle/>
          <a:p>
            <a:pPr algn="ctr"/>
            <a:r>
              <a:rPr lang="en-MY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Self-image built by EUD </a:t>
            </a:r>
            <a:r>
              <a:rPr lang="en-MY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(Main/2</a:t>
            </a:r>
            <a:r>
              <a:rPr lang="en-MY" sz="34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MY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HK" altLang="en-US" sz="3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DA105CD3-0051-19FA-C395-9CD451D1A8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5368497"/>
              </p:ext>
            </p:extLst>
          </p:nvPr>
        </p:nvGraphicFramePr>
        <p:xfrm>
          <a:off x="628649" y="1984651"/>
          <a:ext cx="8090455" cy="25975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6655">
                  <a:extLst>
                    <a:ext uri="{9D8B030D-6E8A-4147-A177-3AD203B41FA5}">
                      <a16:colId xmlns:a16="http://schemas.microsoft.com/office/drawing/2014/main" val="592977212"/>
                    </a:ext>
                  </a:extLst>
                </a:gridCol>
                <a:gridCol w="3260034">
                  <a:extLst>
                    <a:ext uri="{9D8B030D-6E8A-4147-A177-3AD203B41FA5}">
                      <a16:colId xmlns:a16="http://schemas.microsoft.com/office/drawing/2014/main" val="3361539761"/>
                    </a:ext>
                  </a:extLst>
                </a:gridCol>
                <a:gridCol w="3603766">
                  <a:extLst>
                    <a:ext uri="{9D8B030D-6E8A-4147-A177-3AD203B41FA5}">
                      <a16:colId xmlns:a16="http://schemas.microsoft.com/office/drawing/2014/main" val="1533911649"/>
                    </a:ext>
                  </a:extLst>
                </a:gridCol>
              </a:tblGrid>
              <a:tr h="6493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5427"/>
                  </a:ext>
                </a:extLst>
              </a:tr>
              <a:tr h="6493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Protector of public health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Aid provider</a:t>
                      </a:r>
                      <a:endParaRPr lang="en-US" sz="2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160661"/>
                  </a:ext>
                </a:extLst>
              </a:tr>
              <a:tr h="6493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Aid provider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Partner of Japan</a:t>
                      </a:r>
                      <a:endParaRPr lang="en-US" sz="2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541444"/>
                  </a:ext>
                </a:extLst>
              </a:tr>
              <a:tr h="6493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Partner of Japan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Protector of environment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247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53855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A9AADB-C974-48D6-8C98-153DFF34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757790"/>
            <a:ext cx="8680174" cy="845724"/>
          </a:xfrm>
        </p:spPr>
        <p:txBody>
          <a:bodyPr>
            <a:noAutofit/>
          </a:bodyPr>
          <a:lstStyle/>
          <a:p>
            <a:pPr algn="ctr"/>
            <a:r>
              <a:rPr lang="en-MY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Expectation in JPM account (Main/2</a:t>
            </a:r>
            <a:r>
              <a:rPr lang="en-MY" sz="36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MY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HK" alt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9">
            <a:extLst>
              <a:ext uri="{FF2B5EF4-FFF2-40B4-BE49-F238E27FC236}">
                <a16:creationId xmlns:a16="http://schemas.microsoft.com/office/drawing/2014/main" id="{A6EAE56F-2FF6-4C13-8802-C72B3013B3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9039788"/>
              </p:ext>
            </p:extLst>
          </p:nvPr>
        </p:nvGraphicFramePr>
        <p:xfrm>
          <a:off x="291548" y="1526761"/>
          <a:ext cx="7972011" cy="4573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51774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A9AADB-C974-48D6-8C98-153DFF34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858405"/>
            <a:ext cx="8560904" cy="871468"/>
          </a:xfrm>
        </p:spPr>
        <p:txBody>
          <a:bodyPr>
            <a:noAutofit/>
          </a:bodyPr>
          <a:lstStyle/>
          <a:p>
            <a:pPr algn="ctr"/>
            <a:r>
              <a:rPr lang="en-MY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Japan’s Expectation on EU</a:t>
            </a:r>
            <a:endParaRPr lang="zh-HK" alt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BCC62C3C-6A94-4146-A2A4-F80B8019F0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8937120"/>
              </p:ext>
            </p:extLst>
          </p:nvPr>
        </p:nvGraphicFramePr>
        <p:xfrm>
          <a:off x="291548" y="1626844"/>
          <a:ext cx="8441636" cy="4084842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053548">
                  <a:extLst>
                    <a:ext uri="{9D8B030D-6E8A-4147-A177-3AD203B41FA5}">
                      <a16:colId xmlns:a16="http://schemas.microsoft.com/office/drawing/2014/main" val="592977212"/>
                    </a:ext>
                  </a:extLst>
                </a:gridCol>
                <a:gridCol w="3213652">
                  <a:extLst>
                    <a:ext uri="{9D8B030D-6E8A-4147-A177-3AD203B41FA5}">
                      <a16:colId xmlns:a16="http://schemas.microsoft.com/office/drawing/2014/main" val="1533911649"/>
                    </a:ext>
                  </a:extLst>
                </a:gridCol>
                <a:gridCol w="4174436">
                  <a:extLst>
                    <a:ext uri="{9D8B030D-6E8A-4147-A177-3AD203B41FA5}">
                      <a16:colId xmlns:a16="http://schemas.microsoft.com/office/drawing/2014/main" val="2570623223"/>
                    </a:ext>
                  </a:extLst>
                </a:gridCol>
              </a:tblGrid>
              <a:tr h="72128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(0 expectation)</a:t>
                      </a:r>
                      <a:endParaRPr lang="en-US" sz="2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(11 expectations)</a:t>
                      </a:r>
                      <a:endParaRPr lang="en-US" sz="2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725427"/>
                  </a:ext>
                </a:extLst>
              </a:tr>
              <a:tr h="115695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="1" u="none" strike="noStrike" baseline="30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24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Bilateral security cooperation in the Indo-Pacific region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5773104"/>
                  </a:ext>
                </a:extLst>
              </a:tr>
              <a:tr h="115695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b="1" u="none" strike="noStrike" baseline="30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24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Further collaboration in  Education, Science, Technology and Innovation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8941625"/>
                  </a:ext>
                </a:extLst>
              </a:tr>
              <a:tr h="104964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b="1" u="none" strike="noStrike" baseline="30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US" sz="24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Jointly defend the rules-based global order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2359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71717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A9AADB-C974-48D6-8C98-153DFF34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755376"/>
            <a:ext cx="8560904" cy="871468"/>
          </a:xfrm>
        </p:spPr>
        <p:txBody>
          <a:bodyPr>
            <a:noAutofit/>
          </a:bodyPr>
          <a:lstStyle/>
          <a:p>
            <a:pPr algn="ctr"/>
            <a:r>
              <a:rPr lang="en-MY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Reported EU’s self-expectation</a:t>
            </a:r>
            <a:endParaRPr lang="zh-HK" alt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BCC62C3C-6A94-4146-A2A4-F80B8019F0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9344204"/>
              </p:ext>
            </p:extLst>
          </p:nvPr>
        </p:nvGraphicFramePr>
        <p:xfrm>
          <a:off x="291548" y="1626844"/>
          <a:ext cx="8441636" cy="40848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3548">
                  <a:extLst>
                    <a:ext uri="{9D8B030D-6E8A-4147-A177-3AD203B41FA5}">
                      <a16:colId xmlns:a16="http://schemas.microsoft.com/office/drawing/2014/main" val="592977212"/>
                    </a:ext>
                  </a:extLst>
                </a:gridCol>
                <a:gridCol w="3503322">
                  <a:extLst>
                    <a:ext uri="{9D8B030D-6E8A-4147-A177-3AD203B41FA5}">
                      <a16:colId xmlns:a16="http://schemas.microsoft.com/office/drawing/2014/main" val="1533911649"/>
                    </a:ext>
                  </a:extLst>
                </a:gridCol>
                <a:gridCol w="3884766">
                  <a:extLst>
                    <a:ext uri="{9D8B030D-6E8A-4147-A177-3AD203B41FA5}">
                      <a16:colId xmlns:a16="http://schemas.microsoft.com/office/drawing/2014/main" val="2570623223"/>
                    </a:ext>
                  </a:extLst>
                </a:gridCol>
              </a:tblGrid>
              <a:tr h="72128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(4 expectations)</a:t>
                      </a:r>
                      <a:endParaRPr lang="en-US" sz="24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(23 expectations)</a:t>
                      </a:r>
                      <a:endParaRPr lang="en-US" sz="24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725427"/>
                  </a:ext>
                </a:extLst>
              </a:tr>
              <a:tr h="115695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="1" u="none" strike="noStrike" baseline="30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24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Solidarity in the COVID-19 pandemic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 a global leading security provider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5773104"/>
                  </a:ext>
                </a:extLst>
              </a:tr>
              <a:tr h="115695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b="1" u="none" strike="noStrike" baseline="30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24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 independent global player under the China-US competition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Lead the combat against climate change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8941625"/>
                  </a:ext>
                </a:extLst>
              </a:tr>
              <a:tr h="104964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b="1" u="none" strike="noStrike" baseline="30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US" sz="24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Enhancing innovation capacity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Resist &amp; engage Russia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2359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94995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A9AADB-C974-48D6-8C98-153DFF34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0493" y="0"/>
            <a:ext cx="8852452" cy="1018003"/>
          </a:xfrm>
        </p:spPr>
        <p:txBody>
          <a:bodyPr>
            <a:noAutofit/>
          </a:bodyPr>
          <a:lstStyle/>
          <a:p>
            <a:pPr algn="ctr"/>
            <a:r>
              <a:rPr lang="en-MY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Pictures in EUD (2020 versus 2021)</a:t>
            </a:r>
            <a:endParaRPr lang="zh-HK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81029F0D-3BC7-6A67-5D32-C48D04E0596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996" y="922036"/>
            <a:ext cx="1896534" cy="253519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30345E0-E35D-99C3-51D1-47738B4D724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608782" y="786570"/>
            <a:ext cx="1776951" cy="280613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565E395-5B24-BED9-D020-C975733E0E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129" y="4211203"/>
            <a:ext cx="3543829" cy="198159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7C00D6A-44AF-4833-4E32-74A794F68E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5605" y="4030134"/>
            <a:ext cx="3965417" cy="22606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5C5FE23-883B-0F51-7C4F-DE850DF266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4985" y="1310435"/>
            <a:ext cx="3856037" cy="198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111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A9AADB-C974-48D6-8C98-153DFF34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532502"/>
            <a:ext cx="8560904" cy="1018003"/>
          </a:xfrm>
        </p:spPr>
        <p:txBody>
          <a:bodyPr>
            <a:noAutofit/>
          </a:bodyPr>
          <a:lstStyle/>
          <a:p>
            <a:pPr algn="ctr"/>
            <a:r>
              <a:rPr lang="en-MY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Pictures in JPM (2020 versus 2021)</a:t>
            </a:r>
            <a:endParaRPr lang="zh-HK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CC9250C-1DA2-98E6-0520-77AE05A89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276" y="2220239"/>
            <a:ext cx="3477116" cy="32334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237C460-2009-F06E-D119-CE082453E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9123" y="2337945"/>
            <a:ext cx="2601153" cy="299808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3F04216-77F3-A8B3-DB99-EEB221BAE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08" y="2557252"/>
            <a:ext cx="2690812" cy="299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1337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A9AADB-C974-48D6-8C98-153DFF34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532502"/>
            <a:ext cx="8560904" cy="1018003"/>
          </a:xfrm>
        </p:spPr>
        <p:txBody>
          <a:bodyPr>
            <a:noAutofit/>
          </a:bodyPr>
          <a:lstStyle/>
          <a:p>
            <a:pPr algn="ctr"/>
            <a:r>
              <a:rPr lang="en-MY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Videos in EUD (2020 versus 2021)</a:t>
            </a:r>
            <a:endParaRPr lang="zh-HK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C67AF-C50A-4002-B60E-A557549FE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172" y="1719607"/>
            <a:ext cx="788670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D930ABC-1C5B-89FE-2725-1B23471BD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1955" y="1507779"/>
            <a:ext cx="2554704" cy="477499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459FD48-E08A-5878-3C3F-E207C07D214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030" y="1780308"/>
            <a:ext cx="2880435" cy="45451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0EB0B5F-C059-7F26-62D5-D2706D2DD02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188405" y="1550505"/>
            <a:ext cx="2767189" cy="454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53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9303" y="467828"/>
            <a:ext cx="88789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Monitored Social Media accounts in Japan</a:t>
            </a:r>
          </a:p>
          <a:p>
            <a:endParaRPr lang="en-US" altLang="zh-CN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400" dirty="0">
              <a:solidFill>
                <a:srgbClr val="002060"/>
              </a:solidFill>
            </a:endParaRPr>
          </a:p>
          <a:p>
            <a:r>
              <a:rPr lang="zh-CN" altLang="en-US" dirty="0">
                <a:solidFill>
                  <a:srgbClr val="002060"/>
                </a:solidFill>
              </a:rPr>
              <a:t>駐日欧州連合代表部 </a:t>
            </a:r>
            <a:r>
              <a:rPr lang="en-US" altLang="zh-CN" dirty="0">
                <a:solidFill>
                  <a:srgbClr val="002060"/>
                </a:solidFill>
              </a:rPr>
              <a:t>(@EUinJapan)                </a:t>
            </a:r>
            <a:r>
              <a:rPr lang="en-US" dirty="0">
                <a:solidFill>
                  <a:srgbClr val="002060"/>
                </a:solidFill>
              </a:rPr>
              <a:t>Mission of Japan to the EU (@JapanMissionEU)</a:t>
            </a:r>
          </a:p>
          <a:p>
            <a:r>
              <a:rPr lang="en-US" dirty="0">
                <a:solidFill>
                  <a:srgbClr val="002060"/>
                </a:solidFill>
              </a:rPr>
              <a:t>(EU delegation to Japan)</a:t>
            </a:r>
          </a:p>
          <a:p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B77DB0D-8226-4868-94D8-9F2EDFED4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0" y="2778049"/>
            <a:ext cx="4342980" cy="3612123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11436922-C2AF-41D9-A41A-4EE07BE83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720" y="2515366"/>
            <a:ext cx="4566363" cy="370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44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A9AADB-C974-48D6-8C98-153DFF34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532502"/>
            <a:ext cx="8560904" cy="1018003"/>
          </a:xfrm>
        </p:spPr>
        <p:txBody>
          <a:bodyPr>
            <a:noAutofit/>
          </a:bodyPr>
          <a:lstStyle/>
          <a:p>
            <a:pPr algn="ctr"/>
            <a:r>
              <a:rPr lang="en-MY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Videos in JPM (2020 versus 2021)</a:t>
            </a:r>
            <a:endParaRPr lang="zh-HK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A936ED6-B998-615B-9A4C-34DD04560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42" y="2192866"/>
            <a:ext cx="3331265" cy="394546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9ED7AA3-AD64-AFFE-AD7B-8EA38CBB3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029" y="2370666"/>
            <a:ext cx="3443229" cy="376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943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77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A9AADB-C974-48D6-8C98-153DFF34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77161"/>
            <a:ext cx="7886700" cy="827569"/>
          </a:xfrm>
        </p:spPr>
        <p:txBody>
          <a:bodyPr>
            <a:noAutofit/>
          </a:bodyPr>
          <a:lstStyle/>
          <a:p>
            <a:pPr algn="ctr"/>
            <a:r>
              <a:rPr lang="en-MY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zh-HK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70421A50-328D-7663-FCC0-F9D9FB225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054" y="1273729"/>
            <a:ext cx="7626096" cy="5301842"/>
          </a:xfrm>
        </p:spPr>
        <p:txBody>
          <a:bodyPr>
            <a:normAutofit lnSpcReduction="10000"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 Delegation in Japan: </a:t>
            </a:r>
          </a:p>
          <a:p>
            <a:pPr marL="0" indent="0"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diplomacy tool (EEAS), </a:t>
            </a:r>
          </a:p>
          <a:p>
            <a:pPr marL="0" indent="0"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Self-image building and norm diffusion, </a:t>
            </a:r>
          </a:p>
          <a:p>
            <a:pPr marL="0" indent="0"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Online and offline connections, </a:t>
            </a:r>
          </a:p>
          <a:p>
            <a:pPr marL="0" indent="0"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Window of CFSP, </a:t>
            </a:r>
          </a:p>
          <a:p>
            <a:pPr marL="0" indent="0"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 campaigns (a theme a month),</a:t>
            </a:r>
          </a:p>
          <a:p>
            <a:pPr marL="0" indent="0"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of EU MS in Japan/EU Institution accounts</a:t>
            </a:r>
          </a:p>
          <a:p>
            <a:pPr marL="0" indent="0">
              <a:buNone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Mission of Japan to the EU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Bulletin of bilateral official news</a:t>
            </a:r>
          </a:p>
          <a:p>
            <a:pPr marL="0" indent="0"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(news from MOFA + retweets from other accounts)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diplomacy platform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9116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77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A9AADB-C974-48D6-8C98-153DFF34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77161"/>
            <a:ext cx="7886700" cy="827569"/>
          </a:xfrm>
        </p:spPr>
        <p:txBody>
          <a:bodyPr>
            <a:noAutofit/>
          </a:bodyPr>
          <a:lstStyle/>
          <a:p>
            <a:pPr algn="ctr"/>
            <a:r>
              <a:rPr lang="en-MY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 (2)</a:t>
            </a:r>
            <a:endParaRPr lang="zh-HK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FC70DB7-F4A1-265D-B6C5-E34CC1B1D814}"/>
              </a:ext>
            </a:extLst>
          </p:cNvPr>
          <p:cNvSpPr txBox="1">
            <a:spLocks/>
          </p:cNvSpPr>
          <p:nvPr/>
        </p:nvSpPr>
        <p:spPr>
          <a:xfrm>
            <a:off x="814830" y="1838623"/>
            <a:ext cx="8134437" cy="577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600"/>
              </a:spcBef>
              <a:buFont typeface="Arial" panose="020B0604020202020204" pitchFamily="34" charset="0"/>
              <a:buAutoNum type="arabicPeriod"/>
            </a:pPr>
            <a:r>
              <a:rPr lang="en-US" altLang="zh-CN" sz="1500" dirty="0">
                <a:solidFill>
                  <a:srgbClr val="FF0000"/>
                </a:solidFill>
                <a:latin typeface="Times New Roman" panose="02020703060505090304" pitchFamily="18" charset="0"/>
                <a:cs typeface="Times New Roman" panose="02020703060505090304" pitchFamily="18" charset="0"/>
              </a:rPr>
              <a:t>Much more active online PR campaigns from Japan to the EU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1500" b="1" dirty="0">
                <a:solidFill>
                  <a:schemeClr val="tx2"/>
                </a:solidFill>
                <a:latin typeface="Times New Roman" panose="02020703060505090304" pitchFamily="18" charset="0"/>
                <a:cs typeface="Times New Roman" panose="02020703060505090304" pitchFamily="18" charset="0"/>
              </a:rPr>
              <a:t>No. of post: </a:t>
            </a:r>
            <a:r>
              <a:rPr lang="en-US" altLang="zh-CN" sz="1500" dirty="0">
                <a:solidFill>
                  <a:schemeClr val="tx2"/>
                </a:solidFill>
                <a:latin typeface="Times New Roman" panose="02020703060505090304" pitchFamily="18" charset="0"/>
                <a:cs typeface="Times New Roman" panose="02020703060505090304" pitchFamily="18" charset="0"/>
              </a:rPr>
              <a:t>2020 (9) </a:t>
            </a:r>
            <a:r>
              <a:rPr lang="zh-CN" altLang="en-US" sz="1500" dirty="0">
                <a:solidFill>
                  <a:schemeClr val="tx2"/>
                </a:solidFill>
                <a:latin typeface="Times New Roman" panose="02020703060505090304" pitchFamily="18" charset="0"/>
                <a:cs typeface="Times New Roman" panose="02020703060505090304" pitchFamily="18" charset="0"/>
              </a:rPr>
              <a:t>→ </a:t>
            </a:r>
            <a:r>
              <a:rPr lang="en-US" altLang="zh-CN" sz="1500" dirty="0">
                <a:solidFill>
                  <a:schemeClr val="tx2"/>
                </a:solidFill>
                <a:latin typeface="Times New Roman" panose="02020703060505090304" pitchFamily="18" charset="0"/>
                <a:cs typeface="Times New Roman" panose="02020703060505090304" pitchFamily="18" charset="0"/>
              </a:rPr>
              <a:t>2021 (168, EU-related only)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1500" b="1" dirty="0">
                <a:solidFill>
                  <a:schemeClr val="tx2"/>
                </a:solidFill>
                <a:latin typeface="Times New Roman" panose="02020703060505090304" pitchFamily="18" charset="0"/>
                <a:cs typeface="Times New Roman" panose="02020703060505090304" pitchFamily="18" charset="0"/>
              </a:rPr>
              <a:t>The new ambassador</a:t>
            </a:r>
            <a:r>
              <a:rPr lang="en-US" altLang="zh-CN" sz="1500" dirty="0">
                <a:solidFill>
                  <a:schemeClr val="tx2"/>
                </a:solidFill>
                <a:latin typeface="Times New Roman" panose="02020703060505090304" pitchFamily="18" charset="0"/>
                <a:cs typeface="Times New Roman" panose="02020703060505090304" pitchFamily="18" charset="0"/>
              </a:rPr>
              <a:t> (since October 2020): MASAKI Yasushi 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1500" dirty="0">
                <a:solidFill>
                  <a:schemeClr val="tx2"/>
                </a:solidFill>
                <a:latin typeface="Times New Roman" panose="02020703060505090304" pitchFamily="18" charset="0"/>
                <a:cs typeface="Times New Roman" panose="02020703060505090304" pitchFamily="18" charset="0"/>
              </a:rPr>
              <a:t>(official account 19.6% retweeted)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altLang="zh-CN" sz="1500" dirty="0">
              <a:solidFill>
                <a:schemeClr val="tx2"/>
              </a:solidFill>
              <a:latin typeface="Times New Roman" panose="02020703060505090304" pitchFamily="18" charset="0"/>
              <a:cs typeface="Times New Roman" panose="02020703060505090304" pitchFamily="18" charset="0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1500" dirty="0">
                <a:solidFill>
                  <a:srgbClr val="FF0000"/>
                </a:solidFill>
                <a:latin typeface="Times New Roman" panose="02020703060505090304" pitchFamily="18" charset="0"/>
                <a:cs typeface="Times New Roman" panose="02020703060505090304" pitchFamily="18" charset="0"/>
              </a:rPr>
              <a:t>2. Different focuses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1500" b="1" dirty="0">
                <a:solidFill>
                  <a:schemeClr val="tx2"/>
                </a:solidFill>
                <a:latin typeface="Times New Roman" panose="02020703060505090304" pitchFamily="18" charset="0"/>
                <a:cs typeface="Times New Roman" panose="02020703060505090304" pitchFamily="18" charset="0"/>
              </a:rPr>
              <a:t>EU: </a:t>
            </a:r>
            <a:r>
              <a:rPr lang="en-US" altLang="zh-CN" sz="1500" dirty="0">
                <a:solidFill>
                  <a:schemeClr val="tx2"/>
                </a:solidFill>
                <a:latin typeface="Times New Roman" panose="02020703060505090304" pitchFamily="18" charset="0"/>
                <a:cs typeface="Times New Roman" panose="02020703060505090304" pitchFamily="18" charset="0"/>
              </a:rPr>
              <a:t>values/norm diffusion, CFSP, EU-centered (only 18.7% bilateral relations)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1500" b="1" dirty="0">
                <a:solidFill>
                  <a:schemeClr val="tx2"/>
                </a:solidFill>
                <a:latin typeface="Times New Roman" panose="02020703060505090304" pitchFamily="18" charset="0"/>
                <a:cs typeface="Times New Roman" panose="02020703060505090304" pitchFamily="18" charset="0"/>
              </a:rPr>
              <a:t>Japan: </a:t>
            </a:r>
            <a:r>
              <a:rPr lang="en-US" altLang="zh-CN" sz="1500" dirty="0">
                <a:solidFill>
                  <a:schemeClr val="tx2"/>
                </a:solidFill>
                <a:latin typeface="Times New Roman" panose="02020703060505090304" pitchFamily="18" charset="0"/>
                <a:cs typeface="Times New Roman" panose="02020703060505090304" pitchFamily="18" charset="0"/>
              </a:rPr>
              <a:t>Bilateral relations (72.7%), Japan’s foreign policy (but Japan is also eager to use social media to as a public diplomacy platform, e.g., introducing Japanese culture, domestic achievements)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altLang="zh-CN" sz="1500" dirty="0">
              <a:solidFill>
                <a:schemeClr val="tx2"/>
              </a:solidFill>
              <a:latin typeface="Times New Roman" panose="02020703060505090304" pitchFamily="18" charset="0"/>
              <a:cs typeface="Times New Roman" panose="02020703060505090304" pitchFamily="18" charset="0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1500" dirty="0">
                <a:solidFill>
                  <a:srgbClr val="FF0000"/>
                </a:solidFill>
                <a:latin typeface="Times New Roman" panose="02020703060505090304" pitchFamily="18" charset="0"/>
                <a:cs typeface="Times New Roman" panose="02020703060505090304" pitchFamily="18" charset="0"/>
              </a:rPr>
              <a:t>3. Common interests and cooperation between like-minded partners</a:t>
            </a:r>
          </a:p>
          <a:p>
            <a:pPr>
              <a:spcBef>
                <a:spcPts val="600"/>
              </a:spcBef>
            </a:pPr>
            <a:r>
              <a:rPr lang="en-US" altLang="zh-CN" sz="1500" b="1" dirty="0">
                <a:solidFill>
                  <a:schemeClr val="tx2"/>
                </a:solidFill>
                <a:latin typeface="Times New Roman" panose="02020703060505090304" pitchFamily="18" charset="0"/>
                <a:cs typeface="Times New Roman" panose="02020703060505090304" pitchFamily="18" charset="0"/>
              </a:rPr>
              <a:t>Indo-Pacific</a:t>
            </a:r>
            <a:r>
              <a:rPr lang="en-US" altLang="zh-CN" sz="1500" dirty="0">
                <a:solidFill>
                  <a:schemeClr val="tx2"/>
                </a:solidFill>
                <a:latin typeface="Times New Roman" panose="02020703060505090304" pitchFamily="18" charset="0"/>
                <a:cs typeface="Times New Roman" panose="02020703060505090304" pitchFamily="18" charset="0"/>
              </a:rPr>
              <a:t> (rules-based order, liberal democracy, maritime security, connectivity, quality infrastructure)</a:t>
            </a:r>
          </a:p>
          <a:p>
            <a:pPr>
              <a:spcBef>
                <a:spcPts val="600"/>
              </a:spcBef>
            </a:pPr>
            <a:r>
              <a:rPr lang="en-US" altLang="zh-CN" sz="1500" b="1" dirty="0">
                <a:solidFill>
                  <a:schemeClr val="tx2"/>
                </a:solidFill>
                <a:latin typeface="Times New Roman" panose="02020703060505090304" pitchFamily="18" charset="0"/>
                <a:cs typeface="Times New Roman" panose="02020703060505090304" pitchFamily="18" charset="0"/>
              </a:rPr>
              <a:t>“Green Alliance” </a:t>
            </a:r>
            <a:r>
              <a:rPr lang="en-US" altLang="zh-CN" sz="1500" dirty="0">
                <a:solidFill>
                  <a:schemeClr val="tx2"/>
                </a:solidFill>
                <a:latin typeface="Times New Roman" panose="02020703060505090304" pitchFamily="18" charset="0"/>
                <a:cs typeface="Times New Roman" panose="02020703060505090304" pitchFamily="18" charset="0"/>
              </a:rPr>
              <a:t>(Advanced Biofuels &amp; Alternative Renewable Fuels, Green transition) </a:t>
            </a:r>
          </a:p>
          <a:p>
            <a:pPr>
              <a:spcBef>
                <a:spcPts val="600"/>
              </a:spcBef>
            </a:pPr>
            <a:r>
              <a:rPr lang="en-US" altLang="zh-CN" sz="1500" b="1" dirty="0">
                <a:solidFill>
                  <a:schemeClr val="tx2"/>
                </a:solidFill>
                <a:latin typeface="Times New Roman" panose="02020703060505090304" pitchFamily="18" charset="0"/>
                <a:cs typeface="Times New Roman" panose="02020703060505090304" pitchFamily="18" charset="0"/>
              </a:rPr>
              <a:t>SPA/EPA </a:t>
            </a:r>
            <a:r>
              <a:rPr lang="en-US" altLang="zh-CN" sz="1500" dirty="0">
                <a:solidFill>
                  <a:schemeClr val="tx2"/>
                </a:solidFill>
                <a:latin typeface="Times New Roman" panose="02020703060505090304" pitchFamily="18" charset="0"/>
                <a:cs typeface="Times New Roman" panose="02020703060505090304" pitchFamily="18" charset="0"/>
              </a:rPr>
              <a:t>(COVAX, 2030 Agenda for SDGs, human rights, good governance, multilateralism and open market economies)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tx2"/>
              </a:solidFill>
              <a:latin typeface="Times New Roman" panose="02020703060505090304" pitchFamily="18" charset="0"/>
              <a:cs typeface="Times New Roman" panose="02020703060505090304" pitchFamily="18" charset="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AutoNum type="arabicPeriod"/>
            </a:pPr>
            <a:endParaRPr lang="en-US" altLang="zh-CN" sz="800" dirty="0">
              <a:solidFill>
                <a:schemeClr val="tx2"/>
              </a:solidFill>
              <a:latin typeface="Times New Roman" panose="02020703060505090304" pitchFamily="18" charset="0"/>
              <a:cs typeface="Times New Roman" panose="02020703060505090304" pitchFamily="18" charset="0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tx2"/>
              </a:solidFill>
              <a:latin typeface="Times New Roman" panose="02020703060505090304" pitchFamily="18" charset="0"/>
              <a:cs typeface="Times New Roman" panose="02020703060505090304" pitchFamily="18" charset="0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tx2"/>
              </a:solidFill>
              <a:latin typeface="Times New Roman" panose="02020703060505090304" pitchFamily="18" charset="0"/>
              <a:cs typeface="Times New Roman" panose="0202070306050509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CN" sz="800" dirty="0">
              <a:solidFill>
                <a:schemeClr val="tx2"/>
              </a:solidFill>
              <a:latin typeface="Times New Roman" panose="02020703060505090304" pitchFamily="18" charset="0"/>
              <a:cs typeface="Times New Roman" panose="0202070306050509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1815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441ED4-3607-443E-B862-813CE8F59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68" y="1825625"/>
            <a:ext cx="7886700" cy="3258919"/>
          </a:xfrm>
        </p:spPr>
        <p:txBody>
          <a:bodyPr>
            <a:normAutofit/>
          </a:bodyPr>
          <a:lstStyle/>
          <a:p>
            <a:pPr algn="ctr"/>
            <a:r>
              <a:rPr lang="en-US" altLang="zh-CN" sz="6600" b="1" dirty="0">
                <a:solidFill>
                  <a:srgbClr val="FF0000"/>
                </a:solidFill>
              </a:rPr>
              <a:t>THE END </a:t>
            </a:r>
            <a:br>
              <a:rPr lang="en-US" altLang="zh-CN" sz="6600" b="1" dirty="0">
                <a:solidFill>
                  <a:srgbClr val="FF0000"/>
                </a:solidFill>
              </a:rPr>
            </a:br>
            <a:r>
              <a:rPr lang="en-US" altLang="zh-CN" sz="9600" b="1" dirty="0">
                <a:solidFill>
                  <a:srgbClr val="FF0000"/>
                </a:solidFill>
              </a:rPr>
              <a:t>THANK YOU!</a:t>
            </a:r>
            <a:endParaRPr lang="zh-CN" altLang="en-US" sz="6600" b="1" dirty="0">
              <a:solidFill>
                <a:srgbClr val="FF0000"/>
              </a:solidFill>
            </a:endParaRP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4E128DE9-3360-429F-9E6C-6452E4A14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28593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5044" y="69894"/>
            <a:ext cx="62537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dirty="0">
                <a:solidFill>
                  <a:srgbClr val="002060"/>
                </a:solidFill>
              </a:rPr>
              <a:t>Yasushi </a:t>
            </a:r>
            <a:r>
              <a:rPr lang="en-US" altLang="zh-CN" dirty="0" err="1">
                <a:solidFill>
                  <a:srgbClr val="002060"/>
                </a:solidFill>
              </a:rPr>
              <a:t>MASAKI.Amb</a:t>
            </a:r>
            <a:r>
              <a:rPr lang="en-US" altLang="zh-CN" dirty="0">
                <a:solidFill>
                  <a:srgbClr val="002060"/>
                </a:solidFill>
              </a:rPr>
              <a:t>. of Japan to EU. </a:t>
            </a:r>
            <a:r>
              <a:rPr lang="zh-CN" altLang="en-US" dirty="0">
                <a:solidFill>
                  <a:srgbClr val="002060"/>
                </a:solidFill>
              </a:rPr>
              <a:t>駐</a:t>
            </a:r>
            <a:r>
              <a:rPr lang="en-US" altLang="zh-CN" dirty="0">
                <a:solidFill>
                  <a:srgbClr val="002060"/>
                </a:solidFill>
              </a:rPr>
              <a:t>EU</a:t>
            </a:r>
            <a:r>
              <a:rPr lang="zh-CN" altLang="en-US" dirty="0">
                <a:solidFill>
                  <a:srgbClr val="002060"/>
                </a:solidFill>
              </a:rPr>
              <a:t>大使　正木　靖 </a:t>
            </a:r>
            <a:endParaRPr lang="en-US" altLang="zh-CN" dirty="0">
              <a:solidFill>
                <a:srgbClr val="002060"/>
              </a:solidFill>
            </a:endParaRPr>
          </a:p>
          <a:p>
            <a:pPr lvl="0"/>
            <a:r>
              <a:rPr lang="en-US" altLang="zh-CN" dirty="0">
                <a:solidFill>
                  <a:srgbClr val="002060"/>
                </a:solidFill>
              </a:rPr>
              <a:t>(</a:t>
            </a:r>
            <a:r>
              <a:rPr lang="en-US" altLang="zh-CN" dirty="0"/>
              <a:t>@yasushi_m_Japon</a:t>
            </a:r>
            <a:r>
              <a:rPr lang="en-US" altLang="zh-CN" dirty="0">
                <a:solidFill>
                  <a:srgbClr val="002060"/>
                </a:solidFill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24B1E95-3DE5-83A7-B6F0-EA76FE70A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334" y="689472"/>
            <a:ext cx="3831925" cy="3012099"/>
          </a:xfrm>
          <a:prstGeom prst="rect">
            <a:avLst/>
          </a:prstGeom>
        </p:spPr>
      </p:pic>
      <p:graphicFrame>
        <p:nvGraphicFramePr>
          <p:cNvPr id="8" name="表格 8">
            <a:extLst>
              <a:ext uri="{FF2B5EF4-FFF2-40B4-BE49-F238E27FC236}">
                <a16:creationId xmlns:a16="http://schemas.microsoft.com/office/drawing/2014/main" id="{B02CD1E1-2675-A6A8-3372-FED16B4030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646452"/>
              </p:ext>
            </p:extLst>
          </p:nvPr>
        </p:nvGraphicFramePr>
        <p:xfrm>
          <a:off x="1371600" y="3953933"/>
          <a:ext cx="6096000" cy="2758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56932">
                  <a:extLst>
                    <a:ext uri="{9D8B030D-6E8A-4147-A177-3AD203B41FA5}">
                      <a16:colId xmlns:a16="http://schemas.microsoft.com/office/drawing/2014/main" val="2320878826"/>
                    </a:ext>
                  </a:extLst>
                </a:gridCol>
                <a:gridCol w="3539068">
                  <a:extLst>
                    <a:ext uri="{9D8B030D-6E8A-4147-A177-3AD203B41FA5}">
                      <a16:colId xmlns:a16="http://schemas.microsoft.com/office/drawing/2014/main" val="22821951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No. of followers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1, 227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820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No. of following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408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262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Time of account creation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October 2020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1108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Time of inauguration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October 2020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604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Reposted by EUD (March-June 2021)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 (2 direct)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052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Reposted by JPM (March-June 2021)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33 (20 direct + 13 quote)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72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434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AC769A-941D-4847-8627-B9C09961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88271"/>
            <a:ext cx="7886700" cy="7232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Activeness of accounts (n=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942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43C4D14-2154-4A61-92B8-661BADC2E8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8159931"/>
              </p:ext>
            </p:extLst>
          </p:nvPr>
        </p:nvGraphicFramePr>
        <p:xfrm>
          <a:off x="459264" y="1311551"/>
          <a:ext cx="8507895" cy="5142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4501258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43C4D14-2154-4A61-92B8-661BADC2E8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2398996"/>
              </p:ext>
            </p:extLst>
          </p:nvPr>
        </p:nvGraphicFramePr>
        <p:xfrm>
          <a:off x="304800" y="424069"/>
          <a:ext cx="8534400" cy="5777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6527036"/>
      </p:ext>
    </p:extLst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43C4D14-2154-4A61-92B8-661BADC2E8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5126291"/>
              </p:ext>
            </p:extLst>
          </p:nvPr>
        </p:nvGraphicFramePr>
        <p:xfrm>
          <a:off x="304800" y="424069"/>
          <a:ext cx="8534400" cy="5777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6395722"/>
      </p:ext>
    </p:extLst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43C4D14-2154-4A61-92B8-661BADC2E8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0883769"/>
              </p:ext>
            </p:extLst>
          </p:nvPr>
        </p:nvGraphicFramePr>
        <p:xfrm>
          <a:off x="344557" y="431801"/>
          <a:ext cx="8388626" cy="5862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2752657"/>
      </p:ext>
    </p:extLst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oject Document" ma:contentTypeID="0x010100BD80C5A6E3BE6B41A2427F16147D47A40053312233075A4069A30329A9D6153650009586967373366D408193C318443E5EA6" ma:contentTypeVersion="27" ma:contentTypeDescription="Solar Project Document Content Type - extends Solar Document; published by the Content Type Hub" ma:contentTypeScope="" ma:versionID="7eae6a073d63c4fe4b45dfbfa865ac1f">
  <xsd:schema xmlns:xsd="http://www.w3.org/2001/XMLSchema" xmlns:xs="http://www.w3.org/2001/XMLSchema" xmlns:p="http://schemas.microsoft.com/office/2006/metadata/properties" xmlns:ns2="6f562838-09de-4b65-939a-432777c5c6ca" targetNamespace="http://schemas.microsoft.com/office/2006/metadata/properties" ma:root="true" ma:fieldsID="3d15cd97b99b53dcbe5cc11303294add" ns2:_="">
    <xsd:import namespace="6f562838-09de-4b65-939a-432777c5c6ca"/>
    <xsd:element name="properties">
      <xsd:complexType>
        <xsd:sequence>
          <xsd:element name="documentManagement">
            <xsd:complexType>
              <xsd:all>
                <xsd:element ref="ns2:c2d7d53541144364bb9d71f286b51f7e" minOccurs="0"/>
                <xsd:element ref="ns2:TaxCatchAll" minOccurs="0"/>
                <xsd:element ref="ns2:TaxCatchAllLabel" minOccurs="0"/>
                <xsd:element ref="ns2:jb15094b84d04db39a8de0b202a5649b" minOccurs="0"/>
                <xsd:element ref="ns2:a01561942c7d47699e3a361a6a580934" minOccurs="0"/>
                <xsd:element ref="ns2:SolarAuthor" minOccurs="0"/>
                <xsd:element ref="ns2:ece120804c3e4f2e81afd96eec8909f4" minOccurs="0"/>
                <xsd:element ref="ns2:i7a4717f7d5d4c169373d4bfa77876ba" minOccurs="0"/>
                <xsd:element ref="ns2:b0b6db7483f14678a4ad7fdce99521be" minOccurs="0"/>
                <xsd:element ref="ns2:beaf417fcb4a4faab8ee781c2aab7105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562838-09de-4b65-939a-432777c5c6ca" elementFormDefault="qualified">
    <xsd:import namespace="http://schemas.microsoft.com/office/2006/documentManagement/types"/>
    <xsd:import namespace="http://schemas.microsoft.com/office/infopath/2007/PartnerControls"/>
    <xsd:element name="c2d7d53541144364bb9d71f286b51f7e" ma:index="8" ma:taxonomy="true" ma:internalName="c2d7d53541144364bb9d71f286b51f7e" ma:taxonomyFieldName="SolarLocation" ma:displayName="Location" ma:readOnly="false" ma:fieldId="{c2d7d535-4114-4364-bb9d-71f286b51f7e}" ma:taxonomyMulti="true" ma:sspId="b9d2b188-b8f0-4527-ab9c-6ed07e2b5a47" ma:termSetId="91c000f1-3349-4c42-8265-e80d17e1367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525b267e-f454-459f-aa78-71222e61a69d}" ma:internalName="TaxCatchAll" ma:showField="CatchAllData" ma:web="f2116379-9b18-4ff7-9c13-0eb7c38425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525b267e-f454-459f-aa78-71222e61a69d}" ma:internalName="TaxCatchAllLabel" ma:readOnly="true" ma:showField="CatchAllDataLabel" ma:web="f2116379-9b18-4ff7-9c13-0eb7c38425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b15094b84d04db39a8de0b202a5649b" ma:index="12" nillable="true" ma:taxonomy="true" ma:internalName="jb15094b84d04db39a8de0b202a5649b" ma:taxonomyFieldName="SolarBusinessUnit" ma:displayName="Business Unit" ma:readOnly="false" ma:fieldId="{3b15094b-84d0-4db3-9a8d-e0b202a5649b}" ma:taxonomyMulti="true" ma:sspId="b9d2b188-b8f0-4527-ab9c-6ed07e2b5a47" ma:termSetId="9862a471-922d-4dbf-86ff-7f9443f4b69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01561942c7d47699e3a361a6a580934" ma:index="14" ma:taxonomy="true" ma:internalName="a01561942c7d47699e3a361a6a580934" ma:taxonomyFieldName="SolarDepartment" ma:displayName="Department" ma:readOnly="false" ma:fieldId="{a0156194-2c7d-4769-9e3a-361a6a580934}" ma:taxonomyMulti="true" ma:sspId="b9d2b188-b8f0-4527-ab9c-6ed07e2b5a47" ma:termSetId="a2a9cd89-8956-43cd-8902-c890ec3194c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olarAuthor" ma:index="16" nillable="true" ma:displayName="Content Author" ma:description="Please specify the author of the content" ma:SharePointGroup="0" ma:internalName="Solar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e120804c3e4f2e81afd96eec8909f4" ma:index="17" ma:taxonomy="true" ma:internalName="ece120804c3e4f2e81afd96eec8909f4" ma:taxonomyFieldName="SolarCategory" ma:displayName="Category" ma:readOnly="false" ma:fieldId="{ece12080-4c3e-4f2e-81af-d96eec8909f4}" ma:sspId="b9d2b188-b8f0-4527-ab9c-6ed07e2b5a47" ma:termSetId="af3054d5-0efb-4d05-9185-ffb492b046b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7a4717f7d5d4c169373d4bfa77876ba" ma:index="19" ma:taxonomy="true" ma:internalName="i7a4717f7d5d4c169373d4bfa77876ba" ma:taxonomyFieldName="SolarDocumentType" ma:displayName="Document Type" ma:fieldId="{27a4717f-7d5d-4c16-9373-d4bfa77876ba}" ma:sspId="b9d2b188-b8f0-4527-ab9c-6ed07e2b5a47" ma:termSetId="3becb80b-35bf-4675-a7f1-fd97918282b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0b6db7483f14678a4ad7fdce99521be" ma:index="21" nillable="true" ma:taxonomy="true" ma:internalName="b0b6db7483f14678a4ad7fdce99521be" ma:taxonomyFieldName="InformationValue" ma:displayName="Information Value" ma:default="" ma:fieldId="{b0b6db74-83f1-4678-a4ad-7fdce99521be}" ma:sspId="b9d2b188-b8f0-4527-ab9c-6ed07e2b5a47" ma:termSetId="34b0f4c5-defa-4470-bf4b-1423e5dab3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eaf417fcb4a4faab8ee781c2aab7105" ma:index="23" nillable="true" ma:taxonomy="true" ma:internalName="beaf417fcb4a4faab8ee781c2aab7105" ma:taxonomyFieldName="SolarRecordOutcome" ma:displayName="Record Outcome" ma:fieldId="{beaf417f-cb4a-4faa-b8ee-781c2aab7105}" ma:sspId="b9d2b188-b8f0-4527-ab9c-6ed07e2b5a47" ma:termSetId="1c7376b3-8ddf-4288-95f1-75a2960d122d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b9d2b188-b8f0-4527-ab9c-6ed07e2b5a47" ContentTypeId="0x010100BD80C5A6E3BE6B41A2427F16147D47A40053312233075A4069A30329A9D6153650" PreviousValue="true" LastSyncTimeStamp="2021-10-07T20:07:13.39Z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2d7d53541144364bb9d71f286b51f7e xmlns="6f562838-09de-4b65-939a-432777c5c6ca">
      <Terms xmlns="http://schemas.microsoft.com/office/infopath/2007/PartnerControls">
        <TermInfo xmlns="http://schemas.microsoft.com/office/infopath/2007/PartnerControls">
          <TermName xmlns="http://schemas.microsoft.com/office/infopath/2007/PartnerControls">Ilam</TermName>
          <TermId xmlns="http://schemas.microsoft.com/office/infopath/2007/PartnerControls">17015150-e7d5-4990-b358-e90ea571f1b0</TermId>
        </TermInfo>
      </Terms>
    </c2d7d53541144364bb9d71f286b51f7e>
    <b0b6db7483f14678a4ad7fdce99521be xmlns="6f562838-09de-4b65-939a-432777c5c6ca">
      <Terms xmlns="http://schemas.microsoft.com/office/infopath/2007/PartnerControls"/>
    </b0b6db7483f14678a4ad7fdce99521be>
    <beaf417fcb4a4faab8ee781c2aab7105 xmlns="6f562838-09de-4b65-939a-432777c5c6ca">
      <Terms xmlns="http://schemas.microsoft.com/office/infopath/2007/PartnerControls"/>
    </beaf417fcb4a4faab8ee781c2aab7105>
    <a01561942c7d47699e3a361a6a580934 xmlns="6f562838-09de-4b65-939a-432777c5c6ca">
      <Terms xmlns="http://schemas.microsoft.com/office/infopath/2007/PartnerControls">
        <TermInfo xmlns="http://schemas.microsoft.com/office/infopath/2007/PartnerControls">
          <TermName xmlns="http://schemas.microsoft.com/office/infopath/2007/PartnerControls">Arts</TermName>
          <TermId xmlns="http://schemas.microsoft.com/office/infopath/2007/PartnerControls">0bab0b67-4c47-44f0-b6c4-3d9931187703</TermId>
        </TermInfo>
      </Terms>
    </a01561942c7d47699e3a361a6a580934>
    <i7a4717f7d5d4c169373d4bfa77876ba xmlns="6f562838-09de-4b65-939a-432777c5c6ca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Project Document [Information]</TermName>
          <TermId xmlns="http://schemas.microsoft.com/office/infopath/2007/PartnerControls">1d129e84-9db2-4df6-a74b-09dd873e3970</TermId>
        </TermInfo>
      </Terms>
    </i7a4717f7d5d4c169373d4bfa77876ba>
    <jb15094b84d04db39a8de0b202a5649b xmlns="6f562838-09de-4b65-939a-432777c5c6ca">
      <Terms xmlns="http://schemas.microsoft.com/office/infopath/2007/PartnerControls"/>
    </jb15094b84d04db39a8de0b202a5649b>
    <SolarAuthor xmlns="6f562838-09de-4b65-939a-432777c5c6ca">
      <UserInfo>
        <DisplayName/>
        <AccountId xsi:nil="true"/>
        <AccountType/>
      </UserInfo>
    </SolarAuthor>
    <TaxCatchAll xmlns="6f562838-09de-4b65-939a-432777c5c6ca">
      <Value>4</Value>
      <Value>3</Value>
      <Value>2</Value>
      <Value>1</Value>
    </TaxCatchAll>
    <ece120804c3e4f2e81afd96eec8909f4 xmlns="6f562838-09de-4b65-939a-432777c5c6ca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Project</TermName>
          <TermId xmlns="http://schemas.microsoft.com/office/infopath/2007/PartnerControls">1b523ed0-c261-4ad9-b790-ca7c80e7725e</TermId>
        </TermInfo>
      </Terms>
    </ece120804c3e4f2e81afd96eec8909f4>
  </documentManagement>
</p:properties>
</file>

<file path=customXml/itemProps1.xml><?xml version="1.0" encoding="utf-8"?>
<ds:datastoreItem xmlns:ds="http://schemas.openxmlformats.org/officeDocument/2006/customXml" ds:itemID="{FFCB9555-BF70-4D2D-8099-59E659FD2901}"/>
</file>

<file path=customXml/itemProps2.xml><?xml version="1.0" encoding="utf-8"?>
<ds:datastoreItem xmlns:ds="http://schemas.openxmlformats.org/officeDocument/2006/customXml" ds:itemID="{4DF5BC64-CD69-49AC-9AD6-A2E32DE8C295}"/>
</file>

<file path=customXml/itemProps3.xml><?xml version="1.0" encoding="utf-8"?>
<ds:datastoreItem xmlns:ds="http://schemas.openxmlformats.org/officeDocument/2006/customXml" ds:itemID="{08601481-276D-49EF-9029-6CB31D589AB0}"/>
</file>

<file path=customXml/itemProps4.xml><?xml version="1.0" encoding="utf-8"?>
<ds:datastoreItem xmlns:ds="http://schemas.openxmlformats.org/officeDocument/2006/customXml" ds:itemID="{CAFE00EA-5458-49E8-8AAD-52A9889D91F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1117</TotalTime>
  <Words>1548</Words>
  <Application>Microsoft Office PowerPoint</Application>
  <PresentationFormat>全屏显示(4:3)</PresentationFormat>
  <Paragraphs>359</Paragraphs>
  <Slides>43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43</vt:i4>
      </vt:variant>
    </vt:vector>
  </HeadingPairs>
  <TitlesOfParts>
    <vt:vector size="49" baseType="lpstr">
      <vt:lpstr>Arial</vt:lpstr>
      <vt:lpstr>Calibri</vt:lpstr>
      <vt:lpstr>Calibri Light</vt:lpstr>
      <vt:lpstr>Times New Roman</vt:lpstr>
      <vt:lpstr>Office Theme</vt:lpstr>
      <vt:lpstr>1_Office Theme</vt:lpstr>
      <vt:lpstr>EXPECT: Japan’s Perception and Expectations of EU The case of Social Media</vt:lpstr>
      <vt:lpstr>PowerPoint 演示文稿</vt:lpstr>
      <vt:lpstr>1. Popularity of social media platforms</vt:lpstr>
      <vt:lpstr>PowerPoint 演示文稿</vt:lpstr>
      <vt:lpstr>PowerPoint 演示文稿</vt:lpstr>
      <vt:lpstr>2. Activeness of accounts (n=942) </vt:lpstr>
      <vt:lpstr>PowerPoint 演示文稿</vt:lpstr>
      <vt:lpstr>PowerPoint 演示文稿</vt:lpstr>
      <vt:lpstr>PowerPoint 演示文稿</vt:lpstr>
      <vt:lpstr>Other hot issues in EUD account</vt:lpstr>
      <vt:lpstr>Other hot issues in JFM account</vt:lpstr>
      <vt:lpstr>3. Sources (n=942)</vt:lpstr>
      <vt:lpstr>Sources of reposts</vt:lpstr>
      <vt:lpstr>4. Centrality of EU (n=942)</vt:lpstr>
      <vt:lpstr>5. EUD’s Level of Focus (all posts)</vt:lpstr>
      <vt:lpstr>Domesticity of JPM posts (all posts)</vt:lpstr>
      <vt:lpstr>6. EU actions (Main/2nd focus, n=770)</vt:lpstr>
      <vt:lpstr>Leading #hashtag (Major/2nd)</vt:lpstr>
      <vt:lpstr>Expectation Keyword: Indo-Pacific </vt:lpstr>
      <vt:lpstr>Intra-EU actions (Major/2nd)</vt:lpstr>
      <vt:lpstr>Sub-frame of intra-EU actions  (Main/2nd focus)</vt:lpstr>
      <vt:lpstr>Extra-EU actions (Major/2nd)</vt:lpstr>
      <vt:lpstr>Sub-frame of extra-EU actions  (Main/2nd focus)</vt:lpstr>
      <vt:lpstr>7. Bilateral relation (Main/2nd focus)</vt:lpstr>
      <vt:lpstr>Bilateral relation with Japan (Main/2nd focus)</vt:lpstr>
      <vt:lpstr>8. Evaluation of EU (Major/2nd, n=770)</vt:lpstr>
      <vt:lpstr>Evaluation of intra-EU actions</vt:lpstr>
      <vt:lpstr>Evaluation of intra-EU action (Main/2nd focus)</vt:lpstr>
      <vt:lpstr>Most popular posts of intra-EU story</vt:lpstr>
      <vt:lpstr>Evaluation of extra-EU actions</vt:lpstr>
      <vt:lpstr>Evaluation of extra-EU action (Main/2nd focus)</vt:lpstr>
      <vt:lpstr>Most popular posts of extra-EU story</vt:lpstr>
      <vt:lpstr>9. Self-image built by EUD (Main/2nd)</vt:lpstr>
      <vt:lpstr>Expectation in JPM account (Main/2nd)</vt:lpstr>
      <vt:lpstr>Japan’s Expectation on EU</vt:lpstr>
      <vt:lpstr>Reported EU’s self-expectation</vt:lpstr>
      <vt:lpstr>10. Pictures in EUD (2020 versus 2021)</vt:lpstr>
      <vt:lpstr>Pictures in JPM (2020 versus 2021)</vt:lpstr>
      <vt:lpstr>Videos in EUD (2020 versus 2021)</vt:lpstr>
      <vt:lpstr>Videos in JPM (2020 versus 2021)</vt:lpstr>
      <vt:lpstr>Conclusions</vt:lpstr>
      <vt:lpstr>Conclusions (2)</vt:lpstr>
      <vt:lpstr>THE END 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 Global Influence …                                                                                  PERCEPTIONS &amp;                                           EXPECTATIONS                                          of the EU from                                         10 Strategic Partners</dc:title>
  <dc:creator>LAI</dc:creator>
  <cp:lastModifiedBy>Shao Jingkai</cp:lastModifiedBy>
  <cp:revision>956</cp:revision>
  <dcterms:created xsi:type="dcterms:W3CDTF">2020-01-18T04:31:39Z</dcterms:created>
  <dcterms:modified xsi:type="dcterms:W3CDTF">2022-09-27T15:34:00Z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0x010100BD80C5A6E3BE6B41A2427F16147D47A40053312233075A4069A30329A9D6153650009586967373366D408193C318443E5EA6</vt:lpwstr>
  </property>
  <property fmtid="{D5CDD505-2E9C-101B-9397-08002B2CF9AE}" pid="3" name="SolarRecordOutcome">
    <vt:lpwstr/>
  </property>
  <property fmtid="{D5CDD505-2E9C-101B-9397-08002B2CF9AE}" pid="4" name="InformationValue">
    <vt:lpwstr/>
  </property>
  <property fmtid="{D5CDD505-2E9C-101B-9397-08002B2CF9AE}" pid="5" name="SolarDocumentType">
    <vt:lpwstr>4;#Project Document [Information]|1d129e84-9db2-4df6-a74b-09dd873e3970</vt:lpwstr>
  </property>
  <property fmtid="{D5CDD505-2E9C-101B-9397-08002B2CF9AE}" pid="6" name="MediaServiceImageTags">
    <vt:lpwstr/>
  </property>
  <property fmtid="{D5CDD505-2E9C-101B-9397-08002B2CF9AE}" pid="7" name="SolarCategory">
    <vt:lpwstr>3;#Project|1b523ed0-c261-4ad9-b790-ca7c80e7725e</vt:lpwstr>
  </property>
  <property fmtid="{D5CDD505-2E9C-101B-9397-08002B2CF9AE}" pid="8" name="lcf76f155ced4ddcb4097134ff3c332f">
    <vt:lpwstr/>
  </property>
  <property fmtid="{D5CDD505-2E9C-101B-9397-08002B2CF9AE}" pid="9" name="SolarLocation">
    <vt:lpwstr>1;#Ilam|17015150-e7d5-4990-b358-e90ea571f1b0</vt:lpwstr>
  </property>
  <property fmtid="{D5CDD505-2E9C-101B-9397-08002B2CF9AE}" pid="10" name="SolarDepartment">
    <vt:lpwstr>2;#Arts|0bab0b67-4c47-44f0-b6c4-3d9931187703</vt:lpwstr>
  </property>
  <property fmtid="{D5CDD505-2E9C-101B-9397-08002B2CF9AE}" pid="11" name="SolarBusinessUnit">
    <vt:lpwstr/>
  </property>
</Properties>
</file>