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652" r:id="rId2"/>
    <p:sldId id="714" r:id="rId3"/>
    <p:sldId id="686" r:id="rId4"/>
    <p:sldId id="699" r:id="rId5"/>
    <p:sldId id="769" r:id="rId6"/>
    <p:sldId id="772" r:id="rId7"/>
    <p:sldId id="770" r:id="rId8"/>
    <p:sldId id="777" r:id="rId9"/>
    <p:sldId id="707" r:id="rId10"/>
    <p:sldId id="785" r:id="rId11"/>
    <p:sldId id="787" r:id="rId12"/>
    <p:sldId id="784" r:id="rId13"/>
    <p:sldId id="778" r:id="rId14"/>
    <p:sldId id="776" r:id="rId15"/>
    <p:sldId id="775" r:id="rId16"/>
    <p:sldId id="682" r:id="rId17"/>
    <p:sldId id="774" r:id="rId18"/>
    <p:sldId id="701" r:id="rId19"/>
    <p:sldId id="746" r:id="rId20"/>
    <p:sldId id="668" r:id="rId21"/>
    <p:sldId id="670" r:id="rId22"/>
    <p:sldId id="672" r:id="rId23"/>
    <p:sldId id="678" r:id="rId24"/>
    <p:sldId id="674" r:id="rId25"/>
    <p:sldId id="788" r:id="rId26"/>
    <p:sldId id="783" r:id="rId27"/>
    <p:sldId id="780" r:id="rId28"/>
    <p:sldId id="752" r:id="rId29"/>
    <p:sldId id="758" r:id="rId30"/>
    <p:sldId id="706" r:id="rId31"/>
    <p:sldId id="786" r:id="rId32"/>
    <p:sldId id="69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 initials="SY" lastIdx="14" clrIdx="0">
    <p:extLst>
      <p:ext uri="{19B8F6BF-5375-455C-9EA6-DF929625EA0E}">
        <p15:presenceInfo xmlns:p15="http://schemas.microsoft.com/office/powerpoint/2012/main" userId="L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2B6"/>
    <a:srgbClr val="BEFB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2" autoAdjust="0"/>
    <p:restoredTop sz="94660"/>
  </p:normalViewPr>
  <p:slideViewPr>
    <p:cSldViewPr snapToGrid="0">
      <p:cViewPr varScale="1">
        <p:scale>
          <a:sx n="90" d="100"/>
          <a:sy n="90"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EXPECT\dissemination\Analysis_Expec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esktop\EXPECT\dissemination\Analysis_Expec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EXPECT\dissemination\Analysis_Expec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EXPECT\dissemination\Analysis_Expec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EXPECT\dissemination\Analysis_Expec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esktop\EXPECT\dissemination\Analysis_Expec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2049871809619"/>
          <c:y val="3.941256365255609E-2"/>
          <c:w val="0.83987253040792276"/>
          <c:h val="0.59289244253955309"/>
        </c:manualLayout>
      </c:layout>
      <c:barChart>
        <c:barDir val="col"/>
        <c:grouping val="clustered"/>
        <c:varyColors val="0"/>
        <c:ser>
          <c:idx val="0"/>
          <c:order val="0"/>
          <c:tx>
            <c:strRef>
              <c:f>'social media'!$C$10</c:f>
              <c:strCache>
                <c:ptCount val="1"/>
                <c:pt idx="0">
                  <c:v>2020</c:v>
                </c:pt>
              </c:strCache>
            </c:strRef>
          </c:tx>
          <c:spPr>
            <a:solidFill>
              <a:schemeClr val="accent1"/>
            </a:solidFill>
            <a:ln>
              <a:noFill/>
            </a:ln>
            <a:effectLst/>
          </c:spPr>
          <c:invertIfNegative val="0"/>
          <c:cat>
            <c:strRef>
              <c:f>'social media'!$B$11:$B$15</c:f>
              <c:strCache>
                <c:ptCount val="5"/>
                <c:pt idx="0">
                  <c:v>EUinChina</c:v>
                </c:pt>
                <c:pt idx="1">
                  <c:v>EUinIndonesia</c:v>
                </c:pt>
                <c:pt idx="2">
                  <c:v>EUinJapan</c:v>
                </c:pt>
                <c:pt idx="3">
                  <c:v>EUinSouthKorea</c:v>
                </c:pt>
                <c:pt idx="4">
                  <c:v>EUinASEAN</c:v>
                </c:pt>
              </c:strCache>
            </c:strRef>
          </c:cat>
          <c:val>
            <c:numRef>
              <c:f>'social media'!$C$11:$C$15</c:f>
              <c:numCache>
                <c:formatCode>General</c:formatCode>
                <c:ptCount val="5"/>
                <c:pt idx="0">
                  <c:v>234</c:v>
                </c:pt>
                <c:pt idx="1">
                  <c:v>184</c:v>
                </c:pt>
                <c:pt idx="2">
                  <c:v>289</c:v>
                </c:pt>
                <c:pt idx="3">
                  <c:v>47</c:v>
                </c:pt>
                <c:pt idx="4">
                  <c:v>152</c:v>
                </c:pt>
              </c:numCache>
            </c:numRef>
          </c:val>
          <c:extLst>
            <c:ext xmlns:c16="http://schemas.microsoft.com/office/drawing/2014/chart" uri="{C3380CC4-5D6E-409C-BE32-E72D297353CC}">
              <c16:uniqueId val="{00000000-F78B-41E4-860D-E4893B355B08}"/>
            </c:ext>
          </c:extLst>
        </c:ser>
        <c:ser>
          <c:idx val="1"/>
          <c:order val="1"/>
          <c:tx>
            <c:strRef>
              <c:f>'social media'!$D$10</c:f>
              <c:strCache>
                <c:ptCount val="1"/>
                <c:pt idx="0">
                  <c:v>2021</c:v>
                </c:pt>
              </c:strCache>
            </c:strRef>
          </c:tx>
          <c:spPr>
            <a:solidFill>
              <a:srgbClr val="002060"/>
            </a:solidFill>
            <a:ln>
              <a:solidFill>
                <a:srgbClr val="002060"/>
              </a:solidFill>
            </a:ln>
            <a:effectLst/>
          </c:spPr>
          <c:invertIfNegative val="0"/>
          <c:cat>
            <c:strRef>
              <c:f>'social media'!$B$11:$B$15</c:f>
              <c:strCache>
                <c:ptCount val="5"/>
                <c:pt idx="0">
                  <c:v>EUinChina</c:v>
                </c:pt>
                <c:pt idx="1">
                  <c:v>EUinIndonesia</c:v>
                </c:pt>
                <c:pt idx="2">
                  <c:v>EUinJapan</c:v>
                </c:pt>
                <c:pt idx="3">
                  <c:v>EUinSouthKorea</c:v>
                </c:pt>
                <c:pt idx="4">
                  <c:v>EUinASEAN</c:v>
                </c:pt>
              </c:strCache>
            </c:strRef>
          </c:cat>
          <c:val>
            <c:numRef>
              <c:f>'social media'!$D$11:$D$15</c:f>
              <c:numCache>
                <c:formatCode>General</c:formatCode>
                <c:ptCount val="5"/>
                <c:pt idx="0">
                  <c:v>78</c:v>
                </c:pt>
                <c:pt idx="1">
                  <c:v>267</c:v>
                </c:pt>
                <c:pt idx="2">
                  <c:v>476</c:v>
                </c:pt>
                <c:pt idx="3">
                  <c:v>48</c:v>
                </c:pt>
                <c:pt idx="4">
                  <c:v>323</c:v>
                </c:pt>
              </c:numCache>
            </c:numRef>
          </c:val>
          <c:extLst>
            <c:ext xmlns:c16="http://schemas.microsoft.com/office/drawing/2014/chart" uri="{C3380CC4-5D6E-409C-BE32-E72D297353CC}">
              <c16:uniqueId val="{00000001-F78B-41E4-860D-E4893B355B08}"/>
            </c:ext>
          </c:extLst>
        </c:ser>
        <c:dLbls>
          <c:showLegendKey val="0"/>
          <c:showVal val="0"/>
          <c:showCatName val="0"/>
          <c:showSerName val="0"/>
          <c:showPercent val="0"/>
          <c:showBubbleSize val="0"/>
        </c:dLbls>
        <c:gapWidth val="219"/>
        <c:overlap val="-27"/>
        <c:axId val="134797184"/>
        <c:axId val="134798720"/>
      </c:barChart>
      <c:catAx>
        <c:axId val="13479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134798720"/>
        <c:crosses val="autoZero"/>
        <c:auto val="1"/>
        <c:lblAlgn val="ctr"/>
        <c:lblOffset val="100"/>
        <c:noMultiLvlLbl val="0"/>
      </c:catAx>
      <c:valAx>
        <c:axId val="13479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a:t>no. of posts</a:t>
                </a:r>
              </a:p>
            </c:rich>
          </c:tx>
          <c:layout>
            <c:manualLayout>
              <c:xMode val="edge"/>
              <c:yMode val="edge"/>
              <c:x val="2.3159556035887673E-2"/>
              <c:y val="0.3749656240115862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134797184"/>
        <c:crosses val="autoZero"/>
        <c:crossBetween val="between"/>
      </c:valAx>
      <c:spPr>
        <a:noFill/>
        <a:ln>
          <a:noFill/>
        </a:ln>
        <a:effectLst/>
      </c:spPr>
    </c:plotArea>
    <c:legend>
      <c:legendPos val="b"/>
      <c:layout>
        <c:manualLayout>
          <c:xMode val="edge"/>
          <c:yMode val="edge"/>
          <c:x val="0.15369142287939491"/>
          <c:y val="3.5028307443274932E-2"/>
          <c:w val="0.29559492563429574"/>
          <c:h val="7.7586749932120558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00698644553494E-2"/>
          <c:y val="6.3710820277105451E-2"/>
          <c:w val="0.87112011360898733"/>
          <c:h val="0.71496707023207451"/>
        </c:manualLayout>
      </c:layout>
      <c:barChart>
        <c:barDir val="col"/>
        <c:grouping val="percentStacked"/>
        <c:varyColors val="0"/>
        <c:ser>
          <c:idx val="0"/>
          <c:order val="0"/>
          <c:tx>
            <c:strRef>
              <c:f>'2020&amp;2021'!$I$18</c:f>
              <c:strCache>
                <c:ptCount val="1"/>
                <c:pt idx="0">
                  <c:v>Positive</c:v>
                </c:pt>
              </c:strCache>
            </c:strRef>
          </c:tx>
          <c:spPr>
            <a:solidFill>
              <a:srgbClr val="92D050"/>
            </a:solidFill>
            <a:ln>
              <a:solidFill>
                <a:srgbClr val="92D050"/>
              </a:solidFill>
            </a:ln>
            <a:effectLst/>
          </c:spPr>
          <c:invertIfNegative val="0"/>
          <c:dPt>
            <c:idx val="1"/>
            <c:invertIfNegative val="0"/>
            <c:bubble3D val="0"/>
            <c:spPr>
              <a:pattFill prst="pct90">
                <a:fgClr>
                  <a:srgbClr val="92D050"/>
                </a:fgClr>
                <a:bgClr>
                  <a:schemeClr val="bg1"/>
                </a:bgClr>
              </a:pattFill>
              <a:ln>
                <a:solidFill>
                  <a:srgbClr val="92D050"/>
                </a:solidFill>
              </a:ln>
              <a:effectLst/>
            </c:spPr>
            <c:extLst>
              <c:ext xmlns:c16="http://schemas.microsoft.com/office/drawing/2014/chart" uri="{C3380CC4-5D6E-409C-BE32-E72D297353CC}">
                <c16:uniqueId val="{0000000E-29E7-41AC-8791-73BA220B2FE3}"/>
              </c:ext>
            </c:extLst>
          </c:dPt>
          <c:dPt>
            <c:idx val="3"/>
            <c:invertIfNegative val="0"/>
            <c:bubble3D val="0"/>
            <c:spPr>
              <a:pattFill prst="pct90">
                <a:fgClr>
                  <a:srgbClr val="92D050"/>
                </a:fgClr>
                <a:bgClr>
                  <a:schemeClr val="bg1"/>
                </a:bgClr>
              </a:pattFill>
              <a:ln>
                <a:solidFill>
                  <a:srgbClr val="92D050"/>
                </a:solidFill>
              </a:ln>
              <a:effectLst/>
            </c:spPr>
            <c:extLst>
              <c:ext xmlns:c16="http://schemas.microsoft.com/office/drawing/2014/chart" uri="{C3380CC4-5D6E-409C-BE32-E72D297353CC}">
                <c16:uniqueId val="{0000000D-29E7-41AC-8791-73BA220B2FE3}"/>
              </c:ext>
            </c:extLst>
          </c:dPt>
          <c:dPt>
            <c:idx val="5"/>
            <c:invertIfNegative val="0"/>
            <c:bubble3D val="0"/>
            <c:spPr>
              <a:pattFill prst="pct90">
                <a:fgClr>
                  <a:srgbClr val="92D050"/>
                </a:fgClr>
                <a:bgClr>
                  <a:schemeClr val="bg1"/>
                </a:bgClr>
              </a:pattFill>
              <a:ln>
                <a:solidFill>
                  <a:srgbClr val="92D050"/>
                </a:solidFill>
              </a:ln>
              <a:effectLst/>
            </c:spPr>
            <c:extLst>
              <c:ext xmlns:c16="http://schemas.microsoft.com/office/drawing/2014/chart" uri="{C3380CC4-5D6E-409C-BE32-E72D297353CC}">
                <c16:uniqueId val="{0000000C-29E7-41AC-8791-73BA220B2FE3}"/>
              </c:ext>
            </c:extLst>
          </c:dPt>
          <c:dPt>
            <c:idx val="7"/>
            <c:invertIfNegative val="0"/>
            <c:bubble3D val="0"/>
            <c:spPr>
              <a:pattFill prst="pct90">
                <a:fgClr>
                  <a:srgbClr val="92D050"/>
                </a:fgClr>
                <a:bgClr>
                  <a:schemeClr val="bg1"/>
                </a:bgClr>
              </a:pattFill>
              <a:ln>
                <a:solidFill>
                  <a:srgbClr val="92D050"/>
                </a:solidFill>
              </a:ln>
              <a:effectLst/>
            </c:spPr>
            <c:extLst>
              <c:ext xmlns:c16="http://schemas.microsoft.com/office/drawing/2014/chart" uri="{C3380CC4-5D6E-409C-BE32-E72D297353CC}">
                <c16:uniqueId val="{0000000B-29E7-41AC-8791-73BA220B2FE3}"/>
              </c:ext>
            </c:extLst>
          </c:dPt>
          <c:dPt>
            <c:idx val="9"/>
            <c:invertIfNegative val="0"/>
            <c:bubble3D val="0"/>
            <c:spPr>
              <a:pattFill prst="pct90">
                <a:fgClr>
                  <a:srgbClr val="92D050"/>
                </a:fgClr>
                <a:bgClr>
                  <a:schemeClr val="bg1"/>
                </a:bgClr>
              </a:pattFill>
              <a:ln>
                <a:solidFill>
                  <a:srgbClr val="92D050"/>
                </a:solidFill>
              </a:ln>
              <a:effectLst/>
            </c:spPr>
            <c:extLst>
              <c:ext xmlns:c16="http://schemas.microsoft.com/office/drawing/2014/chart" uri="{C3380CC4-5D6E-409C-BE32-E72D297353CC}">
                <c16:uniqueId val="{0000000A-29E7-41AC-8791-73BA220B2FE3}"/>
              </c:ext>
            </c:extLst>
          </c:dPt>
          <c:dPt>
            <c:idx val="11"/>
            <c:invertIfNegative val="0"/>
            <c:bubble3D val="0"/>
            <c:spPr>
              <a:pattFill prst="pct90">
                <a:fgClr>
                  <a:srgbClr val="92D050"/>
                </a:fgClr>
                <a:bgClr>
                  <a:schemeClr val="bg1"/>
                </a:bgClr>
              </a:pattFill>
              <a:ln>
                <a:solidFill>
                  <a:srgbClr val="92D050"/>
                </a:solidFill>
              </a:ln>
              <a:effectLst/>
            </c:spPr>
            <c:extLst>
              <c:ext xmlns:c16="http://schemas.microsoft.com/office/drawing/2014/chart" uri="{C3380CC4-5D6E-409C-BE32-E72D297353CC}">
                <c16:uniqueId val="{00000009-29E7-41AC-8791-73BA220B2FE3}"/>
              </c:ext>
            </c:extLst>
          </c:dPt>
          <c:dLbls>
            <c:delete val="1"/>
          </c:dLbls>
          <c:cat>
            <c:multiLvlStrRef>
              <c:f>'2020&amp;2021'!$G$19:$H$30</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People's Daily</c:v>
                  </c:pt>
                  <c:pt idx="2">
                    <c:v>Kompas</c:v>
                  </c:pt>
                  <c:pt idx="4">
                    <c:v>Republika</c:v>
                  </c:pt>
                  <c:pt idx="6">
                    <c:v>Yomiuri</c:v>
                  </c:pt>
                  <c:pt idx="8">
                    <c:v>Asahi</c:v>
                  </c:pt>
                  <c:pt idx="10">
                    <c:v>Chosun Ilbo</c:v>
                  </c:pt>
                </c:lvl>
              </c:multiLvlStrCache>
            </c:multiLvlStrRef>
          </c:cat>
          <c:val>
            <c:numRef>
              <c:f>'2020&amp;2021'!$I$19:$I$30</c:f>
              <c:numCache>
                <c:formatCode>General</c:formatCode>
                <c:ptCount val="12"/>
                <c:pt idx="0">
                  <c:v>31</c:v>
                </c:pt>
                <c:pt idx="1">
                  <c:v>29</c:v>
                </c:pt>
                <c:pt idx="2">
                  <c:v>7</c:v>
                </c:pt>
                <c:pt idx="3">
                  <c:v>11</c:v>
                </c:pt>
                <c:pt idx="4">
                  <c:v>1</c:v>
                </c:pt>
                <c:pt idx="5">
                  <c:v>1</c:v>
                </c:pt>
                <c:pt idx="6">
                  <c:v>8.5</c:v>
                </c:pt>
                <c:pt idx="7">
                  <c:v>7</c:v>
                </c:pt>
                <c:pt idx="8">
                  <c:v>7.5</c:v>
                </c:pt>
                <c:pt idx="9">
                  <c:v>7</c:v>
                </c:pt>
                <c:pt idx="10">
                  <c:v>7</c:v>
                </c:pt>
                <c:pt idx="11">
                  <c:v>5</c:v>
                </c:pt>
              </c:numCache>
            </c:numRef>
          </c:val>
          <c:extLst>
            <c:ext xmlns:c16="http://schemas.microsoft.com/office/drawing/2014/chart" uri="{C3380CC4-5D6E-409C-BE32-E72D297353CC}">
              <c16:uniqueId val="{00000000-29E7-41AC-8791-73BA220B2FE3}"/>
            </c:ext>
          </c:extLst>
        </c:ser>
        <c:ser>
          <c:idx val="1"/>
          <c:order val="1"/>
          <c:tx>
            <c:strRef>
              <c:f>'2020&amp;2021'!$J$18</c:f>
              <c:strCache>
                <c:ptCount val="1"/>
                <c:pt idx="0">
                  <c:v>Neutral</c:v>
                </c:pt>
              </c:strCache>
            </c:strRef>
          </c:tx>
          <c:spPr>
            <a:solidFill>
              <a:schemeClr val="bg1"/>
            </a:solidFill>
            <a:ln>
              <a:solidFill>
                <a:schemeClr val="bg1">
                  <a:lumMod val="65000"/>
                </a:schemeClr>
              </a:solidFill>
            </a:ln>
            <a:effectLst/>
          </c:spPr>
          <c:invertIfNegative val="0"/>
          <c:dPt>
            <c:idx val="1"/>
            <c:invertIfNegative val="0"/>
            <c:bubble3D val="0"/>
            <c:spPr>
              <a:pattFill prst="pct5">
                <a:fgClr>
                  <a:schemeClr val="bg1">
                    <a:lumMod val="85000"/>
                  </a:schemeClr>
                </a:fgClr>
                <a:bgClr>
                  <a:schemeClr val="bg1"/>
                </a:bgClr>
              </a:pattFill>
              <a:ln>
                <a:solidFill>
                  <a:schemeClr val="bg1">
                    <a:lumMod val="65000"/>
                  </a:schemeClr>
                </a:solidFill>
              </a:ln>
              <a:effectLst/>
            </c:spPr>
            <c:extLst>
              <c:ext xmlns:c16="http://schemas.microsoft.com/office/drawing/2014/chart" uri="{C3380CC4-5D6E-409C-BE32-E72D297353CC}">
                <c16:uniqueId val="{0000000F-29E7-41AC-8791-73BA220B2FE3}"/>
              </c:ext>
            </c:extLst>
          </c:dPt>
          <c:dPt>
            <c:idx val="3"/>
            <c:invertIfNegative val="0"/>
            <c:bubble3D val="0"/>
            <c:spPr>
              <a:pattFill prst="pct5">
                <a:fgClr>
                  <a:schemeClr val="bg1">
                    <a:lumMod val="85000"/>
                  </a:schemeClr>
                </a:fgClr>
                <a:bgClr>
                  <a:schemeClr val="bg1"/>
                </a:bgClr>
              </a:pattFill>
              <a:ln>
                <a:solidFill>
                  <a:schemeClr val="bg1">
                    <a:lumMod val="65000"/>
                  </a:schemeClr>
                </a:solidFill>
              </a:ln>
              <a:effectLst/>
            </c:spPr>
            <c:extLst>
              <c:ext xmlns:c16="http://schemas.microsoft.com/office/drawing/2014/chart" uri="{C3380CC4-5D6E-409C-BE32-E72D297353CC}">
                <c16:uniqueId val="{00000010-29E7-41AC-8791-73BA220B2FE3}"/>
              </c:ext>
            </c:extLst>
          </c:dPt>
          <c:dPt>
            <c:idx val="5"/>
            <c:invertIfNegative val="0"/>
            <c:bubble3D val="0"/>
            <c:spPr>
              <a:pattFill prst="pct5">
                <a:fgClr>
                  <a:schemeClr val="bg1">
                    <a:lumMod val="85000"/>
                  </a:schemeClr>
                </a:fgClr>
                <a:bgClr>
                  <a:schemeClr val="bg1"/>
                </a:bgClr>
              </a:pattFill>
              <a:ln>
                <a:solidFill>
                  <a:schemeClr val="bg1">
                    <a:lumMod val="65000"/>
                  </a:schemeClr>
                </a:solidFill>
              </a:ln>
              <a:effectLst/>
            </c:spPr>
            <c:extLst>
              <c:ext xmlns:c16="http://schemas.microsoft.com/office/drawing/2014/chart" uri="{C3380CC4-5D6E-409C-BE32-E72D297353CC}">
                <c16:uniqueId val="{00000011-29E7-41AC-8791-73BA220B2FE3}"/>
              </c:ext>
            </c:extLst>
          </c:dPt>
          <c:dPt>
            <c:idx val="7"/>
            <c:invertIfNegative val="0"/>
            <c:bubble3D val="0"/>
            <c:spPr>
              <a:pattFill prst="pct5">
                <a:fgClr>
                  <a:schemeClr val="bg1">
                    <a:lumMod val="85000"/>
                  </a:schemeClr>
                </a:fgClr>
                <a:bgClr>
                  <a:schemeClr val="bg1"/>
                </a:bgClr>
              </a:pattFill>
              <a:ln>
                <a:solidFill>
                  <a:schemeClr val="bg1">
                    <a:lumMod val="65000"/>
                  </a:schemeClr>
                </a:solidFill>
              </a:ln>
              <a:effectLst/>
            </c:spPr>
            <c:extLst>
              <c:ext xmlns:c16="http://schemas.microsoft.com/office/drawing/2014/chart" uri="{C3380CC4-5D6E-409C-BE32-E72D297353CC}">
                <c16:uniqueId val="{00000012-29E7-41AC-8791-73BA220B2FE3}"/>
              </c:ext>
            </c:extLst>
          </c:dPt>
          <c:dPt>
            <c:idx val="9"/>
            <c:invertIfNegative val="0"/>
            <c:bubble3D val="0"/>
            <c:spPr>
              <a:pattFill prst="pct5">
                <a:fgClr>
                  <a:schemeClr val="bg1">
                    <a:lumMod val="85000"/>
                  </a:schemeClr>
                </a:fgClr>
                <a:bgClr>
                  <a:schemeClr val="bg1"/>
                </a:bgClr>
              </a:pattFill>
              <a:ln>
                <a:solidFill>
                  <a:schemeClr val="bg1">
                    <a:lumMod val="65000"/>
                  </a:schemeClr>
                </a:solidFill>
              </a:ln>
              <a:effectLst/>
            </c:spPr>
            <c:extLst>
              <c:ext xmlns:c16="http://schemas.microsoft.com/office/drawing/2014/chart" uri="{C3380CC4-5D6E-409C-BE32-E72D297353CC}">
                <c16:uniqueId val="{00000013-29E7-41AC-8791-73BA220B2FE3}"/>
              </c:ext>
            </c:extLst>
          </c:dPt>
          <c:dPt>
            <c:idx val="11"/>
            <c:invertIfNegative val="0"/>
            <c:bubble3D val="0"/>
            <c:spPr>
              <a:pattFill prst="pct5">
                <a:fgClr>
                  <a:schemeClr val="bg1">
                    <a:lumMod val="85000"/>
                  </a:schemeClr>
                </a:fgClr>
                <a:bgClr>
                  <a:schemeClr val="bg1"/>
                </a:bgClr>
              </a:pattFill>
              <a:ln>
                <a:solidFill>
                  <a:schemeClr val="bg1">
                    <a:lumMod val="65000"/>
                  </a:schemeClr>
                </a:solidFill>
              </a:ln>
              <a:effectLst/>
            </c:spPr>
            <c:extLst>
              <c:ext xmlns:c16="http://schemas.microsoft.com/office/drawing/2014/chart" uri="{C3380CC4-5D6E-409C-BE32-E72D297353CC}">
                <c16:uniqueId val="{00000014-29E7-41AC-8791-73BA220B2FE3}"/>
              </c:ext>
            </c:extLst>
          </c:dPt>
          <c:dLbls>
            <c:delete val="1"/>
          </c:dLbls>
          <c:cat>
            <c:multiLvlStrRef>
              <c:f>'2020&amp;2021'!$G$19:$H$30</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People's Daily</c:v>
                  </c:pt>
                  <c:pt idx="2">
                    <c:v>Kompas</c:v>
                  </c:pt>
                  <c:pt idx="4">
                    <c:v>Republika</c:v>
                  </c:pt>
                  <c:pt idx="6">
                    <c:v>Yomiuri</c:v>
                  </c:pt>
                  <c:pt idx="8">
                    <c:v>Asahi</c:v>
                  </c:pt>
                  <c:pt idx="10">
                    <c:v>Chosun Ilbo</c:v>
                  </c:pt>
                </c:lvl>
              </c:multiLvlStrCache>
            </c:multiLvlStrRef>
          </c:cat>
          <c:val>
            <c:numRef>
              <c:f>'2020&amp;2021'!$J$19:$J$30</c:f>
              <c:numCache>
                <c:formatCode>General</c:formatCode>
                <c:ptCount val="12"/>
                <c:pt idx="0">
                  <c:v>18</c:v>
                </c:pt>
                <c:pt idx="1">
                  <c:v>14</c:v>
                </c:pt>
                <c:pt idx="2">
                  <c:v>8</c:v>
                </c:pt>
                <c:pt idx="3">
                  <c:v>14</c:v>
                </c:pt>
                <c:pt idx="4">
                  <c:v>3</c:v>
                </c:pt>
                <c:pt idx="5">
                  <c:v>14</c:v>
                </c:pt>
                <c:pt idx="6">
                  <c:v>94</c:v>
                </c:pt>
                <c:pt idx="7">
                  <c:v>170</c:v>
                </c:pt>
                <c:pt idx="8">
                  <c:v>43</c:v>
                </c:pt>
                <c:pt idx="9">
                  <c:v>116</c:v>
                </c:pt>
                <c:pt idx="10">
                  <c:v>14</c:v>
                </c:pt>
                <c:pt idx="11">
                  <c:v>69</c:v>
                </c:pt>
              </c:numCache>
            </c:numRef>
          </c:val>
          <c:extLst>
            <c:ext xmlns:c16="http://schemas.microsoft.com/office/drawing/2014/chart" uri="{C3380CC4-5D6E-409C-BE32-E72D297353CC}">
              <c16:uniqueId val="{00000001-29E7-41AC-8791-73BA220B2FE3}"/>
            </c:ext>
          </c:extLst>
        </c:ser>
        <c:ser>
          <c:idx val="2"/>
          <c:order val="2"/>
          <c:tx>
            <c:strRef>
              <c:f>'2020&amp;2021'!$K$18</c:f>
              <c:strCache>
                <c:ptCount val="1"/>
                <c:pt idx="0">
                  <c:v>Negative</c:v>
                </c:pt>
              </c:strCache>
            </c:strRef>
          </c:tx>
          <c:spPr>
            <a:solidFill>
              <a:srgbClr val="C00000"/>
            </a:solidFill>
            <a:ln>
              <a:solidFill>
                <a:srgbClr val="C00000"/>
              </a:solidFill>
            </a:ln>
            <a:effectLst/>
          </c:spPr>
          <c:invertIfNegative val="0"/>
          <c:dPt>
            <c:idx val="1"/>
            <c:invertIfNegative val="0"/>
            <c:bubble3D val="0"/>
            <c:spPr>
              <a:pattFill prst="pct90">
                <a:fgClr>
                  <a:srgbClr val="C00000"/>
                </a:fgClr>
                <a:bgClr>
                  <a:schemeClr val="bg1"/>
                </a:bgClr>
              </a:pattFill>
              <a:ln>
                <a:solidFill>
                  <a:srgbClr val="C00000"/>
                </a:solidFill>
              </a:ln>
              <a:effectLst/>
            </c:spPr>
            <c:extLst>
              <c:ext xmlns:c16="http://schemas.microsoft.com/office/drawing/2014/chart" uri="{C3380CC4-5D6E-409C-BE32-E72D297353CC}">
                <c16:uniqueId val="{00000003-29E7-41AC-8791-73BA220B2FE3}"/>
              </c:ext>
            </c:extLst>
          </c:dPt>
          <c:dPt>
            <c:idx val="3"/>
            <c:invertIfNegative val="0"/>
            <c:bubble3D val="0"/>
            <c:spPr>
              <a:pattFill prst="pct90">
                <a:fgClr>
                  <a:srgbClr val="C00000"/>
                </a:fgClr>
                <a:bgClr>
                  <a:schemeClr val="bg1"/>
                </a:bgClr>
              </a:pattFill>
              <a:ln>
                <a:solidFill>
                  <a:srgbClr val="C00000"/>
                </a:solidFill>
              </a:ln>
              <a:effectLst/>
            </c:spPr>
            <c:extLst>
              <c:ext xmlns:c16="http://schemas.microsoft.com/office/drawing/2014/chart" uri="{C3380CC4-5D6E-409C-BE32-E72D297353CC}">
                <c16:uniqueId val="{00000004-29E7-41AC-8791-73BA220B2FE3}"/>
              </c:ext>
            </c:extLst>
          </c:dPt>
          <c:dPt>
            <c:idx val="5"/>
            <c:invertIfNegative val="0"/>
            <c:bubble3D val="0"/>
            <c:spPr>
              <a:pattFill prst="pct90">
                <a:fgClr>
                  <a:srgbClr val="C00000"/>
                </a:fgClr>
                <a:bgClr>
                  <a:schemeClr val="bg1"/>
                </a:bgClr>
              </a:pattFill>
              <a:ln>
                <a:solidFill>
                  <a:srgbClr val="C00000"/>
                </a:solidFill>
              </a:ln>
              <a:effectLst/>
            </c:spPr>
            <c:extLst>
              <c:ext xmlns:c16="http://schemas.microsoft.com/office/drawing/2014/chart" uri="{C3380CC4-5D6E-409C-BE32-E72D297353CC}">
                <c16:uniqueId val="{00000005-29E7-41AC-8791-73BA220B2FE3}"/>
              </c:ext>
            </c:extLst>
          </c:dPt>
          <c:dPt>
            <c:idx val="7"/>
            <c:invertIfNegative val="0"/>
            <c:bubble3D val="0"/>
            <c:spPr>
              <a:pattFill prst="pct90">
                <a:fgClr>
                  <a:srgbClr val="C00000"/>
                </a:fgClr>
                <a:bgClr>
                  <a:schemeClr val="bg1"/>
                </a:bgClr>
              </a:pattFill>
              <a:ln>
                <a:solidFill>
                  <a:srgbClr val="C00000"/>
                </a:solidFill>
              </a:ln>
              <a:effectLst/>
            </c:spPr>
            <c:extLst>
              <c:ext xmlns:c16="http://schemas.microsoft.com/office/drawing/2014/chart" uri="{C3380CC4-5D6E-409C-BE32-E72D297353CC}">
                <c16:uniqueId val="{00000006-29E7-41AC-8791-73BA220B2FE3}"/>
              </c:ext>
            </c:extLst>
          </c:dPt>
          <c:dPt>
            <c:idx val="9"/>
            <c:invertIfNegative val="0"/>
            <c:bubble3D val="0"/>
            <c:spPr>
              <a:pattFill prst="pct90">
                <a:fgClr>
                  <a:srgbClr val="C00000"/>
                </a:fgClr>
                <a:bgClr>
                  <a:schemeClr val="bg1"/>
                </a:bgClr>
              </a:pattFill>
              <a:ln>
                <a:solidFill>
                  <a:srgbClr val="C00000"/>
                </a:solidFill>
              </a:ln>
              <a:effectLst/>
            </c:spPr>
            <c:extLst>
              <c:ext xmlns:c16="http://schemas.microsoft.com/office/drawing/2014/chart" uri="{C3380CC4-5D6E-409C-BE32-E72D297353CC}">
                <c16:uniqueId val="{00000007-29E7-41AC-8791-73BA220B2FE3}"/>
              </c:ext>
            </c:extLst>
          </c:dPt>
          <c:dPt>
            <c:idx val="11"/>
            <c:invertIfNegative val="0"/>
            <c:bubble3D val="0"/>
            <c:spPr>
              <a:pattFill prst="pct90">
                <a:fgClr>
                  <a:srgbClr val="C00000"/>
                </a:fgClr>
                <a:bgClr>
                  <a:schemeClr val="bg1"/>
                </a:bgClr>
              </a:pattFill>
              <a:ln>
                <a:solidFill>
                  <a:srgbClr val="C00000"/>
                </a:solidFill>
              </a:ln>
              <a:effectLst/>
            </c:spPr>
            <c:extLst>
              <c:ext xmlns:c16="http://schemas.microsoft.com/office/drawing/2014/chart" uri="{C3380CC4-5D6E-409C-BE32-E72D297353CC}">
                <c16:uniqueId val="{00000008-29E7-41AC-8791-73BA220B2FE3}"/>
              </c:ext>
            </c:extLst>
          </c:dPt>
          <c:dLbls>
            <c:delete val="1"/>
          </c:dLbls>
          <c:cat>
            <c:multiLvlStrRef>
              <c:f>'2020&amp;2021'!$G$19:$H$30</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People's Daily</c:v>
                  </c:pt>
                  <c:pt idx="2">
                    <c:v>Kompas</c:v>
                  </c:pt>
                  <c:pt idx="4">
                    <c:v>Republika</c:v>
                  </c:pt>
                  <c:pt idx="6">
                    <c:v>Yomiuri</c:v>
                  </c:pt>
                  <c:pt idx="8">
                    <c:v>Asahi</c:v>
                  </c:pt>
                  <c:pt idx="10">
                    <c:v>Chosun Ilbo</c:v>
                  </c:pt>
                </c:lvl>
              </c:multiLvlStrCache>
            </c:multiLvlStrRef>
          </c:cat>
          <c:val>
            <c:numRef>
              <c:f>'2020&amp;2021'!$K$19:$K$30</c:f>
              <c:numCache>
                <c:formatCode>General</c:formatCode>
                <c:ptCount val="12"/>
                <c:pt idx="0">
                  <c:v>19</c:v>
                </c:pt>
                <c:pt idx="1">
                  <c:v>12</c:v>
                </c:pt>
                <c:pt idx="2">
                  <c:v>17</c:v>
                </c:pt>
                <c:pt idx="3">
                  <c:v>7</c:v>
                </c:pt>
                <c:pt idx="4">
                  <c:v>6</c:v>
                </c:pt>
                <c:pt idx="5">
                  <c:v>4</c:v>
                </c:pt>
                <c:pt idx="6">
                  <c:v>41.5</c:v>
                </c:pt>
                <c:pt idx="7">
                  <c:v>19</c:v>
                </c:pt>
                <c:pt idx="8">
                  <c:v>36.5</c:v>
                </c:pt>
                <c:pt idx="9">
                  <c:v>9</c:v>
                </c:pt>
                <c:pt idx="10">
                  <c:v>20</c:v>
                </c:pt>
                <c:pt idx="11">
                  <c:v>17</c:v>
                </c:pt>
              </c:numCache>
            </c:numRef>
          </c:val>
          <c:extLst>
            <c:ext xmlns:c16="http://schemas.microsoft.com/office/drawing/2014/chart" uri="{C3380CC4-5D6E-409C-BE32-E72D297353CC}">
              <c16:uniqueId val="{00000002-29E7-41AC-8791-73BA220B2FE3}"/>
            </c:ext>
          </c:extLst>
        </c:ser>
        <c:dLbls>
          <c:dLblPos val="ctr"/>
          <c:showLegendKey val="0"/>
          <c:showVal val="1"/>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2000" b="0" i="1"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8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819732144"/>
        <c:crosses val="autoZero"/>
        <c:crossBetween val="between"/>
      </c:valAx>
      <c:spPr>
        <a:noFill/>
        <a:ln>
          <a:solidFill>
            <a:schemeClr val="tx1">
              <a:lumMod val="65000"/>
              <a:lumOff val="35000"/>
            </a:schemeClr>
          </a:solidFill>
        </a:ln>
        <a:effectLst/>
      </c:spPr>
    </c:plotArea>
    <c:plotVisOnly val="1"/>
    <c:dispBlanksAs val="gap"/>
    <c:showDLblsOverMax val="0"/>
  </c:chart>
  <c:spPr>
    <a:noFill/>
    <a:ln>
      <a:noFill/>
    </a:ln>
    <a:effectLst/>
  </c:spPr>
  <c:txPr>
    <a:bodyPr/>
    <a:lstStyle/>
    <a:p>
      <a:pPr>
        <a:defRPr lang="zh-CN" sz="1800">
          <a:solidFill>
            <a:srgbClr val="002060"/>
          </a:solidFill>
          <a:latin typeface="Times New Roman" panose="02020703060505090304" pitchFamily="18" charset="0"/>
          <a:cs typeface="Times New Roman" panose="0202070306050509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21426741182418E-2"/>
          <c:y val="4.0968212306794982E-2"/>
          <c:w val="0.70570718746077676"/>
          <c:h val="0.79583806782902422"/>
        </c:manualLayout>
      </c:layout>
      <c:barChart>
        <c:barDir val="col"/>
        <c:grouping val="percentStacked"/>
        <c:varyColors val="0"/>
        <c:ser>
          <c:idx val="2"/>
          <c:order val="1"/>
          <c:tx>
            <c:strRef>
              <c:f>'social media'!$AN$3</c:f>
              <c:strCache>
                <c:ptCount val="1"/>
                <c:pt idx="0">
                  <c:v>A Stronger Europe in the World</c:v>
                </c:pt>
              </c:strCache>
            </c:strRef>
          </c:tx>
          <c:spPr>
            <a:solidFill>
              <a:srgbClr val="0070C0"/>
            </a:solidFill>
            <a:ln>
              <a:solidFill>
                <a:srgbClr val="0070C0"/>
              </a:solidFill>
            </a:ln>
            <a:effectLst/>
          </c:spPr>
          <c:invertIfNegative val="0"/>
          <c:dPt>
            <c:idx val="1"/>
            <c:invertIfNegative val="0"/>
            <c:bubble3D val="0"/>
            <c:spPr>
              <a:pattFill prst="pct5">
                <a:fgClr>
                  <a:srgbClr val="0070C0"/>
                </a:fgClr>
                <a:bgClr>
                  <a:schemeClr val="bg1"/>
                </a:bgClr>
              </a:pattFill>
              <a:ln>
                <a:solidFill>
                  <a:srgbClr val="0070C0"/>
                </a:solidFill>
              </a:ln>
              <a:effectLst/>
            </c:spPr>
            <c:extLst>
              <c:ext xmlns:c16="http://schemas.microsoft.com/office/drawing/2014/chart" uri="{C3380CC4-5D6E-409C-BE32-E72D297353CC}">
                <c16:uniqueId val="{0000000B-E279-4D2F-873D-A74239E5755B}"/>
              </c:ext>
            </c:extLst>
          </c:dPt>
          <c:dPt>
            <c:idx val="3"/>
            <c:invertIfNegative val="0"/>
            <c:bubble3D val="0"/>
            <c:spPr>
              <a:pattFill prst="pct5">
                <a:fgClr>
                  <a:srgbClr val="0070C0"/>
                </a:fgClr>
                <a:bgClr>
                  <a:schemeClr val="bg1"/>
                </a:bgClr>
              </a:pattFill>
              <a:ln>
                <a:solidFill>
                  <a:srgbClr val="0070C0"/>
                </a:solidFill>
              </a:ln>
              <a:effectLst/>
            </c:spPr>
            <c:extLst>
              <c:ext xmlns:c16="http://schemas.microsoft.com/office/drawing/2014/chart" uri="{C3380CC4-5D6E-409C-BE32-E72D297353CC}">
                <c16:uniqueId val="{0000000A-E279-4D2F-873D-A74239E5755B}"/>
              </c:ext>
            </c:extLst>
          </c:dPt>
          <c:dPt>
            <c:idx val="5"/>
            <c:invertIfNegative val="0"/>
            <c:bubble3D val="0"/>
            <c:spPr>
              <a:pattFill prst="pct5">
                <a:fgClr>
                  <a:srgbClr val="0070C0"/>
                </a:fgClr>
                <a:bgClr>
                  <a:schemeClr val="bg1"/>
                </a:bgClr>
              </a:pattFill>
              <a:ln>
                <a:solidFill>
                  <a:srgbClr val="0070C0"/>
                </a:solidFill>
              </a:ln>
              <a:effectLst/>
            </c:spPr>
            <c:extLst>
              <c:ext xmlns:c16="http://schemas.microsoft.com/office/drawing/2014/chart" uri="{C3380CC4-5D6E-409C-BE32-E72D297353CC}">
                <c16:uniqueId val="{00000009-E279-4D2F-873D-A74239E5755B}"/>
              </c:ext>
            </c:extLst>
          </c:dPt>
          <c:dPt>
            <c:idx val="7"/>
            <c:invertIfNegative val="0"/>
            <c:bubble3D val="0"/>
            <c:spPr>
              <a:pattFill prst="pct5">
                <a:fgClr>
                  <a:srgbClr val="0070C0"/>
                </a:fgClr>
                <a:bgClr>
                  <a:schemeClr val="bg1"/>
                </a:bgClr>
              </a:pattFill>
              <a:ln>
                <a:solidFill>
                  <a:srgbClr val="0070C0"/>
                </a:solidFill>
              </a:ln>
              <a:effectLst/>
            </c:spPr>
            <c:extLst>
              <c:ext xmlns:c16="http://schemas.microsoft.com/office/drawing/2014/chart" uri="{C3380CC4-5D6E-409C-BE32-E72D297353CC}">
                <c16:uniqueId val="{00000008-E279-4D2F-873D-A74239E5755B}"/>
              </c:ext>
            </c:extLst>
          </c:dPt>
          <c:dPt>
            <c:idx val="9"/>
            <c:invertIfNegative val="0"/>
            <c:bubble3D val="0"/>
            <c:spPr>
              <a:pattFill prst="pct5">
                <a:fgClr>
                  <a:srgbClr val="0070C0"/>
                </a:fgClr>
                <a:bgClr>
                  <a:schemeClr val="bg1"/>
                </a:bgClr>
              </a:pattFill>
              <a:ln>
                <a:solidFill>
                  <a:srgbClr val="0070C0"/>
                </a:solidFill>
              </a:ln>
              <a:effectLst/>
            </c:spPr>
            <c:extLst>
              <c:ext xmlns:c16="http://schemas.microsoft.com/office/drawing/2014/chart" uri="{C3380CC4-5D6E-409C-BE32-E72D297353CC}">
                <c16:uniqueId val="{00000007-E279-4D2F-873D-A74239E5755B}"/>
              </c:ext>
            </c:extLst>
          </c:dPt>
          <c:cat>
            <c:multiLvlStrRef>
              <c:f>'social media'!$AK$4:$AL$13</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f>'social media'!$AN$4:$AN$13</c:f>
              <c:numCache>
                <c:formatCode>General</c:formatCode>
                <c:ptCount val="10"/>
                <c:pt idx="0">
                  <c:v>87</c:v>
                </c:pt>
                <c:pt idx="1">
                  <c:v>14</c:v>
                </c:pt>
                <c:pt idx="2">
                  <c:v>53</c:v>
                </c:pt>
                <c:pt idx="3">
                  <c:v>104</c:v>
                </c:pt>
                <c:pt idx="4">
                  <c:v>82</c:v>
                </c:pt>
                <c:pt idx="5">
                  <c:v>194</c:v>
                </c:pt>
                <c:pt idx="6">
                  <c:v>19</c:v>
                </c:pt>
                <c:pt idx="7">
                  <c:v>10</c:v>
                </c:pt>
                <c:pt idx="8">
                  <c:v>50</c:v>
                </c:pt>
                <c:pt idx="9">
                  <c:v>134</c:v>
                </c:pt>
              </c:numCache>
            </c:numRef>
          </c:val>
          <c:extLst>
            <c:ext xmlns:c16="http://schemas.microsoft.com/office/drawing/2014/chart" uri="{C3380CC4-5D6E-409C-BE32-E72D297353CC}">
              <c16:uniqueId val="{00000000-E279-4D2F-873D-A74239E5755B}"/>
            </c:ext>
          </c:extLst>
        </c:ser>
        <c:ser>
          <c:idx val="1"/>
          <c:order val="2"/>
          <c:tx>
            <c:strRef>
              <c:f>'social media'!$AM$3</c:f>
              <c:strCache>
                <c:ptCount val="1"/>
                <c:pt idx="0">
                  <c:v>Promoting our European Way of Life</c:v>
                </c:pt>
              </c:strCache>
            </c:strRef>
          </c:tx>
          <c:spPr>
            <a:solidFill>
              <a:schemeClr val="accent2">
                <a:lumMod val="40000"/>
                <a:lumOff val="60000"/>
              </a:schemeClr>
            </a:solidFill>
            <a:ln>
              <a:solidFill>
                <a:schemeClr val="accent2">
                  <a:lumMod val="40000"/>
                  <a:lumOff val="60000"/>
                </a:schemeClr>
              </a:solidFill>
            </a:ln>
            <a:effectLst/>
          </c:spPr>
          <c:invertIfNegative val="0"/>
          <c:dPt>
            <c:idx val="1"/>
            <c:invertIfNegative val="0"/>
            <c:bubble3D val="0"/>
            <c:spPr>
              <a:pattFill prst="pct75">
                <a:fgClr>
                  <a:schemeClr val="accent2">
                    <a:lumMod val="40000"/>
                    <a:lumOff val="60000"/>
                  </a:schemeClr>
                </a:fgClr>
                <a:bgClr>
                  <a:schemeClr val="bg1"/>
                </a:bgClr>
              </a:pattFill>
              <a:ln>
                <a:solidFill>
                  <a:schemeClr val="accent2">
                    <a:lumMod val="40000"/>
                    <a:lumOff val="60000"/>
                  </a:schemeClr>
                </a:solidFill>
              </a:ln>
              <a:effectLst/>
            </c:spPr>
            <c:extLst>
              <c:ext xmlns:c16="http://schemas.microsoft.com/office/drawing/2014/chart" uri="{C3380CC4-5D6E-409C-BE32-E72D297353CC}">
                <c16:uniqueId val="{00000010-E279-4D2F-873D-A74239E5755B}"/>
              </c:ext>
            </c:extLst>
          </c:dPt>
          <c:dPt>
            <c:idx val="3"/>
            <c:invertIfNegative val="0"/>
            <c:bubble3D val="0"/>
            <c:spPr>
              <a:pattFill prst="pct75">
                <a:fgClr>
                  <a:schemeClr val="accent2">
                    <a:lumMod val="40000"/>
                    <a:lumOff val="60000"/>
                  </a:schemeClr>
                </a:fgClr>
                <a:bgClr>
                  <a:schemeClr val="bg1"/>
                </a:bgClr>
              </a:pattFill>
              <a:ln>
                <a:solidFill>
                  <a:schemeClr val="accent2">
                    <a:lumMod val="40000"/>
                    <a:lumOff val="60000"/>
                  </a:schemeClr>
                </a:solidFill>
              </a:ln>
              <a:effectLst/>
            </c:spPr>
            <c:extLst>
              <c:ext xmlns:c16="http://schemas.microsoft.com/office/drawing/2014/chart" uri="{C3380CC4-5D6E-409C-BE32-E72D297353CC}">
                <c16:uniqueId val="{0000000F-E279-4D2F-873D-A74239E5755B}"/>
              </c:ext>
            </c:extLst>
          </c:dPt>
          <c:dPt>
            <c:idx val="5"/>
            <c:invertIfNegative val="0"/>
            <c:bubble3D val="0"/>
            <c:spPr>
              <a:pattFill prst="pct75">
                <a:fgClr>
                  <a:schemeClr val="accent2">
                    <a:lumMod val="40000"/>
                    <a:lumOff val="60000"/>
                  </a:schemeClr>
                </a:fgClr>
                <a:bgClr>
                  <a:schemeClr val="bg1"/>
                </a:bgClr>
              </a:pattFill>
              <a:ln>
                <a:solidFill>
                  <a:schemeClr val="accent2">
                    <a:lumMod val="40000"/>
                    <a:lumOff val="60000"/>
                  </a:schemeClr>
                </a:solidFill>
              </a:ln>
              <a:effectLst/>
            </c:spPr>
            <c:extLst>
              <c:ext xmlns:c16="http://schemas.microsoft.com/office/drawing/2014/chart" uri="{C3380CC4-5D6E-409C-BE32-E72D297353CC}">
                <c16:uniqueId val="{0000000E-E279-4D2F-873D-A74239E5755B}"/>
              </c:ext>
            </c:extLst>
          </c:dPt>
          <c:dPt>
            <c:idx val="7"/>
            <c:invertIfNegative val="0"/>
            <c:bubble3D val="0"/>
            <c:spPr>
              <a:pattFill prst="pct75">
                <a:fgClr>
                  <a:schemeClr val="accent2">
                    <a:lumMod val="40000"/>
                    <a:lumOff val="60000"/>
                  </a:schemeClr>
                </a:fgClr>
                <a:bgClr>
                  <a:schemeClr val="bg1"/>
                </a:bgClr>
              </a:pattFill>
              <a:ln>
                <a:solidFill>
                  <a:schemeClr val="accent2">
                    <a:lumMod val="40000"/>
                    <a:lumOff val="60000"/>
                  </a:schemeClr>
                </a:solidFill>
              </a:ln>
              <a:effectLst/>
            </c:spPr>
            <c:extLst>
              <c:ext xmlns:c16="http://schemas.microsoft.com/office/drawing/2014/chart" uri="{C3380CC4-5D6E-409C-BE32-E72D297353CC}">
                <c16:uniqueId val="{0000000D-E279-4D2F-873D-A74239E5755B}"/>
              </c:ext>
            </c:extLst>
          </c:dPt>
          <c:dPt>
            <c:idx val="9"/>
            <c:invertIfNegative val="0"/>
            <c:bubble3D val="0"/>
            <c:spPr>
              <a:pattFill prst="pct75">
                <a:fgClr>
                  <a:schemeClr val="accent2">
                    <a:lumMod val="40000"/>
                    <a:lumOff val="60000"/>
                  </a:schemeClr>
                </a:fgClr>
                <a:bgClr>
                  <a:schemeClr val="bg1"/>
                </a:bgClr>
              </a:pattFill>
              <a:ln>
                <a:solidFill>
                  <a:schemeClr val="accent2">
                    <a:lumMod val="40000"/>
                    <a:lumOff val="60000"/>
                  </a:schemeClr>
                </a:solidFill>
              </a:ln>
              <a:effectLst/>
            </c:spPr>
            <c:extLst>
              <c:ext xmlns:c16="http://schemas.microsoft.com/office/drawing/2014/chart" uri="{C3380CC4-5D6E-409C-BE32-E72D297353CC}">
                <c16:uniqueId val="{0000000C-E279-4D2F-873D-A74239E5755B}"/>
              </c:ext>
            </c:extLst>
          </c:dPt>
          <c:cat>
            <c:multiLvlStrRef>
              <c:f>'social media'!$AK$4:$AL$13</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f>'social media'!$AM$4:$AM$13</c:f>
              <c:numCache>
                <c:formatCode>General</c:formatCode>
                <c:ptCount val="10"/>
                <c:pt idx="0">
                  <c:v>31</c:v>
                </c:pt>
                <c:pt idx="1">
                  <c:v>23</c:v>
                </c:pt>
                <c:pt idx="2">
                  <c:v>72</c:v>
                </c:pt>
                <c:pt idx="3">
                  <c:v>78</c:v>
                </c:pt>
                <c:pt idx="4">
                  <c:v>89</c:v>
                </c:pt>
                <c:pt idx="5">
                  <c:v>97</c:v>
                </c:pt>
                <c:pt idx="6">
                  <c:v>13</c:v>
                </c:pt>
                <c:pt idx="7">
                  <c:v>18</c:v>
                </c:pt>
                <c:pt idx="8">
                  <c:v>56</c:v>
                </c:pt>
                <c:pt idx="9">
                  <c:v>75</c:v>
                </c:pt>
              </c:numCache>
            </c:numRef>
          </c:val>
          <c:extLst>
            <c:ext xmlns:c16="http://schemas.microsoft.com/office/drawing/2014/chart" uri="{C3380CC4-5D6E-409C-BE32-E72D297353CC}">
              <c16:uniqueId val="{00000001-E279-4D2F-873D-A74239E5755B}"/>
            </c:ext>
          </c:extLst>
        </c:ser>
        <c:ser>
          <c:idx val="3"/>
          <c:order val="3"/>
          <c:tx>
            <c:strRef>
              <c:f>'social media'!$AO$3</c:f>
              <c:strCache>
                <c:ptCount val="1"/>
                <c:pt idx="0">
                  <c:v> European Green Deal</c:v>
                </c:pt>
              </c:strCache>
            </c:strRef>
          </c:tx>
          <c:spPr>
            <a:solidFill>
              <a:srgbClr val="92D050"/>
            </a:solidFill>
            <a:ln>
              <a:solidFill>
                <a:srgbClr val="92D050"/>
              </a:solidFill>
            </a:ln>
            <a:effectLst/>
          </c:spPr>
          <c:invertIfNegative val="0"/>
          <c:dPt>
            <c:idx val="1"/>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15-E279-4D2F-873D-A74239E5755B}"/>
              </c:ext>
            </c:extLst>
          </c:dPt>
          <c:dPt>
            <c:idx val="3"/>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14-E279-4D2F-873D-A74239E5755B}"/>
              </c:ext>
            </c:extLst>
          </c:dPt>
          <c:dPt>
            <c:idx val="5"/>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13-E279-4D2F-873D-A74239E5755B}"/>
              </c:ext>
            </c:extLst>
          </c:dPt>
          <c:dPt>
            <c:idx val="7"/>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12-E279-4D2F-873D-A74239E5755B}"/>
              </c:ext>
            </c:extLst>
          </c:dPt>
          <c:dPt>
            <c:idx val="9"/>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11-E279-4D2F-873D-A74239E5755B}"/>
              </c:ext>
            </c:extLst>
          </c:dPt>
          <c:cat>
            <c:multiLvlStrRef>
              <c:f>'social media'!$AK$4:$AL$13</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f>'social media'!$AO$4:$AO$13</c:f>
              <c:numCache>
                <c:formatCode>General</c:formatCode>
                <c:ptCount val="10"/>
                <c:pt idx="0">
                  <c:v>22</c:v>
                </c:pt>
                <c:pt idx="1">
                  <c:v>13</c:v>
                </c:pt>
                <c:pt idx="2">
                  <c:v>23</c:v>
                </c:pt>
                <c:pt idx="3">
                  <c:v>26</c:v>
                </c:pt>
                <c:pt idx="4">
                  <c:v>20</c:v>
                </c:pt>
                <c:pt idx="5">
                  <c:v>38</c:v>
                </c:pt>
                <c:pt idx="6">
                  <c:v>4</c:v>
                </c:pt>
                <c:pt idx="7">
                  <c:v>10</c:v>
                </c:pt>
                <c:pt idx="8">
                  <c:v>21</c:v>
                </c:pt>
                <c:pt idx="9">
                  <c:v>70</c:v>
                </c:pt>
              </c:numCache>
            </c:numRef>
          </c:val>
          <c:extLst>
            <c:ext xmlns:c16="http://schemas.microsoft.com/office/drawing/2014/chart" uri="{C3380CC4-5D6E-409C-BE32-E72D297353CC}">
              <c16:uniqueId val="{00000002-E279-4D2F-873D-A74239E5755B}"/>
            </c:ext>
          </c:extLst>
        </c:ser>
        <c:ser>
          <c:idx val="4"/>
          <c:order val="4"/>
          <c:tx>
            <c:strRef>
              <c:f>'social media'!$AP$3</c:f>
              <c:strCache>
                <c:ptCount val="1"/>
                <c:pt idx="0">
                  <c:v>Others</c:v>
                </c:pt>
              </c:strCache>
            </c:strRef>
          </c:tx>
          <c:spPr>
            <a:solidFill>
              <a:schemeClr val="bg1">
                <a:lumMod val="75000"/>
              </a:schemeClr>
            </a:solidFill>
            <a:ln>
              <a:solidFill>
                <a:schemeClr val="bg1">
                  <a:lumMod val="75000"/>
                </a:schemeClr>
              </a:solidFill>
            </a:ln>
            <a:effectLst/>
          </c:spPr>
          <c:invertIfNegative val="0"/>
          <c:dPt>
            <c:idx val="1"/>
            <c:invertIfNegative val="0"/>
            <c:bubble3D val="0"/>
            <c:spPr>
              <a:pattFill prst="pct5">
                <a:fgClr>
                  <a:schemeClr val="bg1">
                    <a:lumMod val="75000"/>
                  </a:schemeClr>
                </a:fgClr>
                <a:bgClr>
                  <a:schemeClr val="bg1"/>
                </a:bgClr>
              </a:pattFill>
              <a:ln>
                <a:solidFill>
                  <a:schemeClr val="bg1">
                    <a:lumMod val="75000"/>
                  </a:schemeClr>
                </a:solidFill>
              </a:ln>
              <a:effectLst/>
            </c:spPr>
            <c:extLst>
              <c:ext xmlns:c16="http://schemas.microsoft.com/office/drawing/2014/chart" uri="{C3380CC4-5D6E-409C-BE32-E72D297353CC}">
                <c16:uniqueId val="{0000001A-E279-4D2F-873D-A74239E5755B}"/>
              </c:ext>
            </c:extLst>
          </c:dPt>
          <c:dPt>
            <c:idx val="3"/>
            <c:invertIfNegative val="0"/>
            <c:bubble3D val="0"/>
            <c:spPr>
              <a:pattFill prst="pct5">
                <a:fgClr>
                  <a:schemeClr val="bg1">
                    <a:lumMod val="75000"/>
                  </a:schemeClr>
                </a:fgClr>
                <a:bgClr>
                  <a:schemeClr val="bg1"/>
                </a:bgClr>
              </a:pattFill>
              <a:ln>
                <a:solidFill>
                  <a:schemeClr val="bg1">
                    <a:lumMod val="75000"/>
                  </a:schemeClr>
                </a:solidFill>
              </a:ln>
              <a:effectLst/>
            </c:spPr>
            <c:extLst>
              <c:ext xmlns:c16="http://schemas.microsoft.com/office/drawing/2014/chart" uri="{C3380CC4-5D6E-409C-BE32-E72D297353CC}">
                <c16:uniqueId val="{00000019-E279-4D2F-873D-A74239E5755B}"/>
              </c:ext>
            </c:extLst>
          </c:dPt>
          <c:dPt>
            <c:idx val="5"/>
            <c:invertIfNegative val="0"/>
            <c:bubble3D val="0"/>
            <c:spPr>
              <a:pattFill prst="pct5">
                <a:fgClr>
                  <a:schemeClr val="bg1">
                    <a:lumMod val="75000"/>
                  </a:schemeClr>
                </a:fgClr>
                <a:bgClr>
                  <a:schemeClr val="bg1"/>
                </a:bgClr>
              </a:pattFill>
              <a:ln>
                <a:solidFill>
                  <a:schemeClr val="bg1">
                    <a:lumMod val="75000"/>
                  </a:schemeClr>
                </a:solidFill>
              </a:ln>
              <a:effectLst/>
            </c:spPr>
            <c:extLst>
              <c:ext xmlns:c16="http://schemas.microsoft.com/office/drawing/2014/chart" uri="{C3380CC4-5D6E-409C-BE32-E72D297353CC}">
                <c16:uniqueId val="{00000018-E279-4D2F-873D-A74239E5755B}"/>
              </c:ext>
            </c:extLst>
          </c:dPt>
          <c:dPt>
            <c:idx val="7"/>
            <c:invertIfNegative val="0"/>
            <c:bubble3D val="0"/>
            <c:spPr>
              <a:pattFill prst="pct5">
                <a:fgClr>
                  <a:schemeClr val="bg1">
                    <a:lumMod val="75000"/>
                  </a:schemeClr>
                </a:fgClr>
                <a:bgClr>
                  <a:schemeClr val="bg1"/>
                </a:bgClr>
              </a:pattFill>
              <a:ln>
                <a:solidFill>
                  <a:schemeClr val="bg1">
                    <a:lumMod val="75000"/>
                  </a:schemeClr>
                </a:solidFill>
              </a:ln>
              <a:effectLst/>
            </c:spPr>
            <c:extLst>
              <c:ext xmlns:c16="http://schemas.microsoft.com/office/drawing/2014/chart" uri="{C3380CC4-5D6E-409C-BE32-E72D297353CC}">
                <c16:uniqueId val="{00000017-E279-4D2F-873D-A74239E5755B}"/>
              </c:ext>
            </c:extLst>
          </c:dPt>
          <c:dPt>
            <c:idx val="9"/>
            <c:invertIfNegative val="0"/>
            <c:bubble3D val="0"/>
            <c:spPr>
              <a:pattFill prst="pct5">
                <a:fgClr>
                  <a:schemeClr val="bg1">
                    <a:lumMod val="75000"/>
                  </a:schemeClr>
                </a:fgClr>
                <a:bgClr>
                  <a:schemeClr val="bg1"/>
                </a:bgClr>
              </a:pattFill>
              <a:ln>
                <a:solidFill>
                  <a:schemeClr val="bg1">
                    <a:lumMod val="75000"/>
                  </a:schemeClr>
                </a:solidFill>
              </a:ln>
              <a:effectLst/>
            </c:spPr>
            <c:extLst>
              <c:ext xmlns:c16="http://schemas.microsoft.com/office/drawing/2014/chart" uri="{C3380CC4-5D6E-409C-BE32-E72D297353CC}">
                <c16:uniqueId val="{00000016-E279-4D2F-873D-A74239E5755B}"/>
              </c:ext>
            </c:extLst>
          </c:dPt>
          <c:cat>
            <c:multiLvlStrRef>
              <c:f>'social media'!$AK$4:$AL$13</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f>'social media'!$AP$4:$AP$13</c:f>
              <c:numCache>
                <c:formatCode>General</c:formatCode>
                <c:ptCount val="10"/>
                <c:pt idx="0">
                  <c:v>44</c:v>
                </c:pt>
                <c:pt idx="1">
                  <c:v>22</c:v>
                </c:pt>
                <c:pt idx="2">
                  <c:v>39</c:v>
                </c:pt>
                <c:pt idx="3">
                  <c:v>66</c:v>
                </c:pt>
                <c:pt idx="4">
                  <c:v>83</c:v>
                </c:pt>
                <c:pt idx="5">
                  <c:v>128</c:v>
                </c:pt>
                <c:pt idx="6">
                  <c:v>10</c:v>
                </c:pt>
                <c:pt idx="7">
                  <c:v>11</c:v>
                </c:pt>
                <c:pt idx="8">
                  <c:v>28</c:v>
                </c:pt>
                <c:pt idx="9">
                  <c:v>59</c:v>
                </c:pt>
              </c:numCache>
            </c:numRef>
          </c:val>
          <c:extLst>
            <c:ext xmlns:c16="http://schemas.microsoft.com/office/drawing/2014/chart" uri="{C3380CC4-5D6E-409C-BE32-E72D297353CC}">
              <c16:uniqueId val="{00000003-E279-4D2F-873D-A74239E5755B}"/>
            </c:ext>
          </c:extLst>
        </c:ser>
        <c:dLbls>
          <c:showLegendKey val="0"/>
          <c:showVal val="0"/>
          <c:showCatName val="0"/>
          <c:showSerName val="0"/>
          <c:showPercent val="0"/>
          <c:showBubbleSize val="0"/>
        </c:dLbls>
        <c:gapWidth val="150"/>
        <c:overlap val="100"/>
        <c:axId val="246620640"/>
        <c:axId val="246618144"/>
        <c:extLst>
          <c:ext xmlns:c15="http://schemas.microsoft.com/office/drawing/2012/chart" uri="{02D57815-91ED-43cb-92C2-25804820EDAC}">
            <c15:filteredBarSeries>
              <c15:ser>
                <c:idx val="0"/>
                <c:order val="0"/>
                <c:tx>
                  <c:strRef>
                    <c:extLst>
                      <c:ext uri="{02D57815-91ED-43cb-92C2-25804820EDAC}">
                        <c15:formulaRef>
                          <c15:sqref>'social media'!$AL$3</c15:sqref>
                        </c15:formulaRef>
                      </c:ext>
                    </c:extLst>
                    <c:strCache>
                      <c:ptCount val="1"/>
                      <c:pt idx="0">
                        <c:v> </c:v>
                      </c:pt>
                    </c:strCache>
                  </c:strRef>
                </c:tx>
                <c:spPr>
                  <a:solidFill>
                    <a:schemeClr val="accent1"/>
                  </a:solidFill>
                  <a:ln>
                    <a:noFill/>
                  </a:ln>
                  <a:effectLst/>
                </c:spPr>
                <c:invertIfNegative val="0"/>
                <c:cat>
                  <c:multiLvlStrRef>
                    <c:extLst>
                      <c:ext uri="{02D57815-91ED-43cb-92C2-25804820EDAC}">
                        <c15:formulaRef>
                          <c15:sqref>'social media'!$AK$4:$AL$13</c15:sqref>
                        </c15:formulaRef>
                      </c:ext>
                    </c:extLst>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extLst>
                      <c:ext uri="{02D57815-91ED-43cb-92C2-25804820EDAC}">
                        <c15:formulaRef>
                          <c15:sqref>'social media'!$AL$4:$AL$13</c15:sqref>
                        </c15:formulaRef>
                      </c:ext>
                    </c:extLst>
                    <c:numCache>
                      <c:formatCode>@</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4-E279-4D2F-873D-A74239E5755B}"/>
                  </c:ext>
                </c:extLst>
              </c15:ser>
            </c15:filteredBarSeries>
          </c:ext>
        </c:extLst>
      </c:barChart>
      <c:catAx>
        <c:axId val="24662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246618144"/>
        <c:crosses val="autoZero"/>
        <c:auto val="1"/>
        <c:lblAlgn val="ctr"/>
        <c:lblOffset val="100"/>
        <c:noMultiLvlLbl val="0"/>
      </c:catAx>
      <c:valAx>
        <c:axId val="24661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246620640"/>
        <c:crosses val="autoZero"/>
        <c:crossBetween val="between"/>
      </c:valAx>
      <c:spPr>
        <a:noFill/>
        <a:ln>
          <a:noFill/>
        </a:ln>
        <a:effectLst/>
      </c:spPr>
    </c:plotArea>
    <c:legend>
      <c:legendPos val="l"/>
      <c:layout>
        <c:manualLayout>
          <c:xMode val="edge"/>
          <c:yMode val="edge"/>
          <c:x val="0.78246280113224187"/>
          <c:y val="9.5820371681196129E-2"/>
          <c:w val="0.21612388871585458"/>
          <c:h val="0.64403713552144648"/>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5925942052548E-2"/>
          <c:y val="4.0968342644320296E-2"/>
          <c:w val="0.79358527460470241"/>
          <c:h val="0.76265311750026621"/>
        </c:manualLayout>
      </c:layout>
      <c:barChart>
        <c:barDir val="col"/>
        <c:grouping val="percentStacked"/>
        <c:varyColors val="0"/>
        <c:ser>
          <c:idx val="1"/>
          <c:order val="1"/>
          <c:tx>
            <c:strRef>
              <c:f>'social media'!$W$3</c:f>
              <c:strCache>
                <c:ptCount val="1"/>
                <c:pt idx="0">
                  <c:v>Positive</c:v>
                </c:pt>
              </c:strCache>
            </c:strRef>
          </c:tx>
          <c:spPr>
            <a:solidFill>
              <a:srgbClr val="92D050"/>
            </a:solidFill>
            <a:ln>
              <a:solidFill>
                <a:srgbClr val="92D050"/>
              </a:solidFill>
            </a:ln>
            <a:effectLst/>
          </c:spPr>
          <c:invertIfNegative val="0"/>
          <c:dPt>
            <c:idx val="1"/>
            <c:invertIfNegative val="0"/>
            <c:bubble3D val="0"/>
            <c:spPr>
              <a:solidFill>
                <a:srgbClr val="00B050"/>
              </a:solidFill>
              <a:ln>
                <a:solidFill>
                  <a:srgbClr val="92D050"/>
                </a:solidFill>
              </a:ln>
              <a:effectLst/>
            </c:spPr>
            <c:extLst>
              <c:ext xmlns:c16="http://schemas.microsoft.com/office/drawing/2014/chart" uri="{C3380CC4-5D6E-409C-BE32-E72D297353CC}">
                <c16:uniqueId val="{00000000-E4DB-4ECB-8BFE-9C38AA9499EC}"/>
              </c:ext>
            </c:extLst>
          </c:dPt>
          <c:dPt>
            <c:idx val="3"/>
            <c:invertIfNegative val="0"/>
            <c:bubble3D val="0"/>
            <c:spPr>
              <a:solidFill>
                <a:srgbClr val="00B050"/>
              </a:solidFill>
              <a:ln>
                <a:solidFill>
                  <a:srgbClr val="92D050"/>
                </a:solidFill>
              </a:ln>
              <a:effectLst/>
            </c:spPr>
            <c:extLst>
              <c:ext xmlns:c16="http://schemas.microsoft.com/office/drawing/2014/chart" uri="{C3380CC4-5D6E-409C-BE32-E72D297353CC}">
                <c16:uniqueId val="{00000001-E4DB-4ECB-8BFE-9C38AA9499EC}"/>
              </c:ext>
            </c:extLst>
          </c:dPt>
          <c:dPt>
            <c:idx val="5"/>
            <c:invertIfNegative val="0"/>
            <c:bubble3D val="0"/>
            <c:spPr>
              <a:solidFill>
                <a:srgbClr val="00B050"/>
              </a:solidFill>
              <a:ln>
                <a:solidFill>
                  <a:srgbClr val="92D050"/>
                </a:solidFill>
              </a:ln>
              <a:effectLst/>
            </c:spPr>
            <c:extLst>
              <c:ext xmlns:c16="http://schemas.microsoft.com/office/drawing/2014/chart" uri="{C3380CC4-5D6E-409C-BE32-E72D297353CC}">
                <c16:uniqueId val="{00000004-E4DB-4ECB-8BFE-9C38AA9499EC}"/>
              </c:ext>
            </c:extLst>
          </c:dPt>
          <c:dPt>
            <c:idx val="7"/>
            <c:invertIfNegative val="0"/>
            <c:bubble3D val="0"/>
            <c:spPr>
              <a:solidFill>
                <a:srgbClr val="00B050"/>
              </a:solidFill>
              <a:ln>
                <a:solidFill>
                  <a:srgbClr val="92D050"/>
                </a:solidFill>
              </a:ln>
              <a:effectLst/>
            </c:spPr>
            <c:extLst>
              <c:ext xmlns:c16="http://schemas.microsoft.com/office/drawing/2014/chart" uri="{C3380CC4-5D6E-409C-BE32-E72D297353CC}">
                <c16:uniqueId val="{00000003-E4DB-4ECB-8BFE-9C38AA9499EC}"/>
              </c:ext>
            </c:extLst>
          </c:dPt>
          <c:dPt>
            <c:idx val="9"/>
            <c:invertIfNegative val="0"/>
            <c:bubble3D val="0"/>
            <c:spPr>
              <a:solidFill>
                <a:srgbClr val="00B050"/>
              </a:solidFill>
              <a:ln>
                <a:solidFill>
                  <a:srgbClr val="92D050"/>
                </a:solidFill>
              </a:ln>
              <a:effectLst/>
            </c:spPr>
            <c:extLst>
              <c:ext xmlns:c16="http://schemas.microsoft.com/office/drawing/2014/chart" uri="{C3380CC4-5D6E-409C-BE32-E72D297353CC}">
                <c16:uniqueId val="{00000002-E4DB-4ECB-8BFE-9C38AA9499EC}"/>
              </c:ext>
            </c:extLst>
          </c:dPt>
          <c:cat>
            <c:multiLvlStrRef>
              <c:f>'social media'!$U$4:$V$13</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f>'social media'!$W$4:$W$13</c:f>
              <c:numCache>
                <c:formatCode>General</c:formatCode>
                <c:ptCount val="10"/>
                <c:pt idx="0">
                  <c:v>107</c:v>
                </c:pt>
                <c:pt idx="1">
                  <c:v>41</c:v>
                </c:pt>
                <c:pt idx="2">
                  <c:v>126</c:v>
                </c:pt>
                <c:pt idx="3">
                  <c:v>237</c:v>
                </c:pt>
                <c:pt idx="4">
                  <c:v>70</c:v>
                </c:pt>
                <c:pt idx="5">
                  <c:v>238</c:v>
                </c:pt>
                <c:pt idx="6">
                  <c:v>21</c:v>
                </c:pt>
                <c:pt idx="7">
                  <c:v>36</c:v>
                </c:pt>
                <c:pt idx="8">
                  <c:v>93</c:v>
                </c:pt>
                <c:pt idx="9">
                  <c:v>265</c:v>
                </c:pt>
              </c:numCache>
            </c:numRef>
          </c:val>
          <c:extLst>
            <c:ext xmlns:c16="http://schemas.microsoft.com/office/drawing/2014/chart" uri="{C3380CC4-5D6E-409C-BE32-E72D297353CC}">
              <c16:uniqueId val="{00000000-C942-483B-9943-50FE97161760}"/>
            </c:ext>
          </c:extLst>
        </c:ser>
        <c:ser>
          <c:idx val="2"/>
          <c:order val="2"/>
          <c:tx>
            <c:strRef>
              <c:f>'social media'!$X$3</c:f>
              <c:strCache>
                <c:ptCount val="1"/>
                <c:pt idx="0">
                  <c:v>Neutral</c:v>
                </c:pt>
              </c:strCache>
            </c:strRef>
          </c:tx>
          <c:spPr>
            <a:solidFill>
              <a:schemeClr val="bg1"/>
            </a:solidFill>
            <a:ln>
              <a:solidFill>
                <a:schemeClr val="bg1">
                  <a:lumMod val="75000"/>
                </a:schemeClr>
              </a:solidFill>
            </a:ln>
            <a:effectLst/>
          </c:spPr>
          <c:invertIfNegative val="0"/>
          <c:cat>
            <c:multiLvlStrRef>
              <c:f>'social media'!$U$4:$V$13</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f>'social media'!$X$4:$X$13</c:f>
              <c:numCache>
                <c:formatCode>General</c:formatCode>
                <c:ptCount val="10"/>
                <c:pt idx="0">
                  <c:v>53</c:v>
                </c:pt>
                <c:pt idx="1">
                  <c:v>25</c:v>
                </c:pt>
                <c:pt idx="2">
                  <c:v>49</c:v>
                </c:pt>
                <c:pt idx="3">
                  <c:v>27</c:v>
                </c:pt>
                <c:pt idx="4">
                  <c:v>165</c:v>
                </c:pt>
                <c:pt idx="5">
                  <c:v>165</c:v>
                </c:pt>
                <c:pt idx="6">
                  <c:v>23</c:v>
                </c:pt>
                <c:pt idx="7">
                  <c:v>12</c:v>
                </c:pt>
                <c:pt idx="8">
                  <c:v>51</c:v>
                </c:pt>
                <c:pt idx="9">
                  <c:v>39</c:v>
                </c:pt>
              </c:numCache>
            </c:numRef>
          </c:val>
          <c:extLst>
            <c:ext xmlns:c16="http://schemas.microsoft.com/office/drawing/2014/chart" uri="{C3380CC4-5D6E-409C-BE32-E72D297353CC}">
              <c16:uniqueId val="{00000001-C942-483B-9943-50FE97161760}"/>
            </c:ext>
          </c:extLst>
        </c:ser>
        <c:ser>
          <c:idx val="3"/>
          <c:order val="3"/>
          <c:tx>
            <c:strRef>
              <c:f>'social media'!$Y$3</c:f>
              <c:strCache>
                <c:ptCount val="1"/>
                <c:pt idx="0">
                  <c:v>Negative</c:v>
                </c:pt>
              </c:strCache>
            </c:strRef>
          </c:tx>
          <c:spPr>
            <a:solidFill>
              <a:srgbClr val="C00000"/>
            </a:solidFill>
            <a:ln>
              <a:solidFill>
                <a:srgbClr val="C00000"/>
              </a:solidFill>
            </a:ln>
            <a:effectLst/>
          </c:spPr>
          <c:invertIfNegative val="0"/>
          <c:cat>
            <c:multiLvlStrRef>
              <c:f>'social media'!$U$4:$V$13</c:f>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f>'social media'!$Y$4:$Y$13</c:f>
              <c:numCache>
                <c:formatCode>General</c:formatCode>
                <c:ptCount val="10"/>
                <c:pt idx="0">
                  <c:v>4</c:v>
                </c:pt>
                <c:pt idx="1">
                  <c:v>0</c:v>
                </c:pt>
                <c:pt idx="2">
                  <c:v>4</c:v>
                </c:pt>
                <c:pt idx="3">
                  <c:v>0</c:v>
                </c:pt>
                <c:pt idx="4">
                  <c:v>1</c:v>
                </c:pt>
                <c:pt idx="5">
                  <c:v>0</c:v>
                </c:pt>
                <c:pt idx="6">
                  <c:v>0</c:v>
                </c:pt>
                <c:pt idx="7">
                  <c:v>0</c:v>
                </c:pt>
                <c:pt idx="8">
                  <c:v>2</c:v>
                </c:pt>
                <c:pt idx="9">
                  <c:v>0</c:v>
                </c:pt>
              </c:numCache>
            </c:numRef>
          </c:val>
          <c:extLst>
            <c:ext xmlns:c16="http://schemas.microsoft.com/office/drawing/2014/chart" uri="{C3380CC4-5D6E-409C-BE32-E72D297353CC}">
              <c16:uniqueId val="{00000002-C942-483B-9943-50FE97161760}"/>
            </c:ext>
          </c:extLst>
        </c:ser>
        <c:dLbls>
          <c:showLegendKey val="0"/>
          <c:showVal val="0"/>
          <c:showCatName val="0"/>
          <c:showSerName val="0"/>
          <c:showPercent val="0"/>
          <c:showBubbleSize val="0"/>
        </c:dLbls>
        <c:gapWidth val="150"/>
        <c:overlap val="100"/>
        <c:axId val="246620640"/>
        <c:axId val="246618144"/>
        <c:extLst>
          <c:ext xmlns:c15="http://schemas.microsoft.com/office/drawing/2012/chart" uri="{02D57815-91ED-43cb-92C2-25804820EDAC}">
            <c15:filteredBarSeries>
              <c15:ser>
                <c:idx val="0"/>
                <c:order val="0"/>
                <c:tx>
                  <c:strRef>
                    <c:extLst>
                      <c:ext uri="{02D57815-91ED-43cb-92C2-25804820EDAC}">
                        <c15:formulaRef>
                          <c15:sqref>'social media'!$V$3</c15:sqref>
                        </c15:formulaRef>
                      </c:ext>
                    </c:extLst>
                    <c:strCache>
                      <c:ptCount val="1"/>
                      <c:pt idx="0">
                        <c:v> </c:v>
                      </c:pt>
                    </c:strCache>
                  </c:strRef>
                </c:tx>
                <c:spPr>
                  <a:solidFill>
                    <a:schemeClr val="accent1"/>
                  </a:solidFill>
                  <a:ln>
                    <a:noFill/>
                  </a:ln>
                  <a:effectLst/>
                </c:spPr>
                <c:invertIfNegative val="0"/>
                <c:cat>
                  <c:multiLvlStrRef>
                    <c:extLst>
                      <c:ext uri="{02D57815-91ED-43cb-92C2-25804820EDAC}">
                        <c15:formulaRef>
                          <c15:sqref>'social media'!$U$4:$V$13</c15:sqref>
                        </c15:formulaRef>
                      </c:ext>
                    </c:extLst>
                    <c:multiLvlStrCache>
                      <c:ptCount val="10"/>
                      <c:lvl>
                        <c:pt idx="0">
                          <c:v>2020</c:v>
                        </c:pt>
                        <c:pt idx="1">
                          <c:v>2021</c:v>
                        </c:pt>
                        <c:pt idx="2">
                          <c:v>2020</c:v>
                        </c:pt>
                        <c:pt idx="3">
                          <c:v>2021</c:v>
                        </c:pt>
                        <c:pt idx="4">
                          <c:v>2020</c:v>
                        </c:pt>
                        <c:pt idx="5">
                          <c:v>2021</c:v>
                        </c:pt>
                        <c:pt idx="6">
                          <c:v>2020</c:v>
                        </c:pt>
                        <c:pt idx="7">
                          <c:v>2021</c:v>
                        </c:pt>
                        <c:pt idx="8">
                          <c:v>2020</c:v>
                        </c:pt>
                        <c:pt idx="9">
                          <c:v>2021</c:v>
                        </c:pt>
                      </c:lvl>
                      <c:lvl>
                        <c:pt idx="0">
                          <c:v>EUinChina</c:v>
                        </c:pt>
                        <c:pt idx="2">
                          <c:v>EUinIndonesia</c:v>
                        </c:pt>
                        <c:pt idx="4">
                          <c:v>EUinJapan</c:v>
                        </c:pt>
                        <c:pt idx="6">
                          <c:v>EUinKorea</c:v>
                        </c:pt>
                        <c:pt idx="8">
                          <c:v>EUinASEAN</c:v>
                        </c:pt>
                      </c:lvl>
                    </c:multiLvlStrCache>
                  </c:multiLvlStrRef>
                </c:cat>
                <c:val>
                  <c:numRef>
                    <c:extLst>
                      <c:ext uri="{02D57815-91ED-43cb-92C2-25804820EDAC}">
                        <c15:formulaRef>
                          <c15:sqref>'social media'!$V$4:$V$13</c15:sqref>
                        </c15:formulaRef>
                      </c:ext>
                    </c:extLst>
                    <c:numCache>
                      <c:formatCode>@</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3-C942-483B-9943-50FE97161760}"/>
                  </c:ext>
                </c:extLst>
              </c15:ser>
            </c15:filteredBarSeries>
          </c:ext>
        </c:extLst>
      </c:barChart>
      <c:catAx>
        <c:axId val="24662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246618144"/>
        <c:crosses val="autoZero"/>
        <c:auto val="1"/>
        <c:lblAlgn val="ctr"/>
        <c:lblOffset val="100"/>
        <c:noMultiLvlLbl val="0"/>
      </c:catAx>
      <c:valAx>
        <c:axId val="24661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246620640"/>
        <c:crosses val="autoZero"/>
        <c:crossBetween val="between"/>
      </c:valAx>
      <c:spPr>
        <a:noFill/>
        <a:ln>
          <a:noFill/>
        </a:ln>
        <a:effectLst/>
      </c:spPr>
    </c:plotArea>
    <c:legend>
      <c:legendPos val="l"/>
      <c:layout>
        <c:manualLayout>
          <c:xMode val="edge"/>
          <c:yMode val="edge"/>
          <c:x val="0.8514715082102341"/>
          <c:y val="0.39993820772403449"/>
          <c:w val="0.14852849178976596"/>
          <c:h val="0.236772459413633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388115979334"/>
          <c:y val="4.9005911728356874E-2"/>
          <c:w val="0.82958698949622678"/>
          <c:h val="0.79001124878812945"/>
        </c:manualLayout>
      </c:layout>
      <c:barChart>
        <c:barDir val="col"/>
        <c:grouping val="clustered"/>
        <c:varyColors val="0"/>
        <c:ser>
          <c:idx val="0"/>
          <c:order val="0"/>
          <c:tx>
            <c:strRef>
              <c:f>Sheet1!$B$1</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China</c:v>
                </c:pt>
                <c:pt idx="1">
                  <c:v>Indonesia*</c:v>
                </c:pt>
                <c:pt idx="2">
                  <c:v>Japan</c:v>
                </c:pt>
                <c:pt idx="3">
                  <c:v>S.Korea</c:v>
                </c:pt>
              </c:strCache>
            </c:strRef>
          </c:cat>
          <c:val>
            <c:numRef>
              <c:f>Sheet1!$B$2:$B$5</c:f>
              <c:numCache>
                <c:formatCode>General</c:formatCode>
                <c:ptCount val="4"/>
                <c:pt idx="0">
                  <c:v>41</c:v>
                </c:pt>
                <c:pt idx="2">
                  <c:v>9</c:v>
                </c:pt>
                <c:pt idx="3">
                  <c:v>45</c:v>
                </c:pt>
              </c:numCache>
            </c:numRef>
          </c:val>
          <c:extLst>
            <c:ext xmlns:c16="http://schemas.microsoft.com/office/drawing/2014/chart" uri="{C3380CC4-5D6E-409C-BE32-E72D297353CC}">
              <c16:uniqueId val="{00000000-EF1A-456B-BDBC-403DED1663B1}"/>
            </c:ext>
          </c:extLst>
        </c:ser>
        <c:ser>
          <c:idx val="1"/>
          <c:order val="1"/>
          <c:tx>
            <c:strRef>
              <c:f>Sheet1!$C$1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China</c:v>
                </c:pt>
                <c:pt idx="1">
                  <c:v>Indonesia*</c:v>
                </c:pt>
                <c:pt idx="2">
                  <c:v>Japan</c:v>
                </c:pt>
                <c:pt idx="3">
                  <c:v>S.Korea</c:v>
                </c:pt>
              </c:strCache>
            </c:strRef>
          </c:cat>
          <c:val>
            <c:numRef>
              <c:f>Sheet1!$C$2:$C$5</c:f>
              <c:numCache>
                <c:formatCode>General</c:formatCode>
                <c:ptCount val="4"/>
                <c:pt idx="0">
                  <c:v>22</c:v>
                </c:pt>
                <c:pt idx="1">
                  <c:v>32</c:v>
                </c:pt>
                <c:pt idx="2">
                  <c:v>136</c:v>
                </c:pt>
                <c:pt idx="3">
                  <c:v>45</c:v>
                </c:pt>
              </c:numCache>
            </c:numRef>
          </c:val>
          <c:extLst>
            <c:ext xmlns:c16="http://schemas.microsoft.com/office/drawing/2014/chart" uri="{C3380CC4-5D6E-409C-BE32-E72D297353CC}">
              <c16:uniqueId val="{00000001-9ABE-422C-BC59-A9F426E89DEC}"/>
            </c:ext>
          </c:extLst>
        </c:ser>
        <c:dLbls>
          <c:showLegendKey val="0"/>
          <c:showVal val="0"/>
          <c:showCatName val="0"/>
          <c:showSerName val="0"/>
          <c:showPercent val="0"/>
          <c:showBubbleSize val="0"/>
        </c:dLbls>
        <c:gapWidth val="99"/>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1"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743639632"/>
        <c:crosses val="autoZero"/>
        <c:auto val="1"/>
        <c:lblAlgn val="ctr"/>
        <c:lblOffset val="100"/>
        <c:noMultiLvlLbl val="0"/>
      </c:catAx>
      <c:valAx>
        <c:axId val="74363963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en-US" sz="2000" dirty="0"/>
                  <a:t>No. of</a:t>
                </a:r>
                <a:r>
                  <a:rPr lang="en-US" sz="2000" baseline="0" dirty="0"/>
                  <a:t> posts</a:t>
                </a:r>
                <a:endParaRPr lang="en-US" sz="2000" dirty="0"/>
              </a:p>
            </c:rich>
          </c:tx>
          <c:layout>
            <c:manualLayout>
              <c:xMode val="edge"/>
              <c:yMode val="edge"/>
              <c:x val="1.3861007922641262E-2"/>
              <c:y val="0.3103333673832005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819732144"/>
        <c:crosses val="autoZero"/>
        <c:crossBetween val="between"/>
      </c:valAx>
      <c:spPr>
        <a:noFill/>
        <a:ln>
          <a:noFill/>
        </a:ln>
        <a:effectLst/>
      </c:spPr>
    </c:plotArea>
    <c:legend>
      <c:legendPos val="t"/>
      <c:layout>
        <c:manualLayout>
          <c:xMode val="edge"/>
          <c:yMode val="edge"/>
          <c:x val="0.74699100071169189"/>
          <c:y val="4.7609811843577009E-2"/>
          <c:w val="0.19864525831595242"/>
          <c:h val="7.4027436905160976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0817905345087E-2"/>
          <c:y val="4.0968377817069745E-2"/>
          <c:w val="0.75798513644439636"/>
          <c:h val="0.75839072952518327"/>
        </c:manualLayout>
      </c:layout>
      <c:barChart>
        <c:barDir val="col"/>
        <c:grouping val="percentStacked"/>
        <c:varyColors val="0"/>
        <c:ser>
          <c:idx val="0"/>
          <c:order val="0"/>
          <c:tx>
            <c:strRef>
              <c:f>'social media'!$W$19</c:f>
              <c:strCache>
                <c:ptCount val="1"/>
                <c:pt idx="0">
                  <c:v>Positive</c:v>
                </c:pt>
              </c:strCache>
            </c:strRef>
          </c:tx>
          <c:spPr>
            <a:solidFill>
              <a:srgbClr val="92D050"/>
            </a:solidFill>
            <a:ln>
              <a:solidFill>
                <a:srgbClr val="92D050"/>
              </a:solidFill>
            </a:ln>
            <a:effectLst/>
          </c:spPr>
          <c:invertIfNegative val="0"/>
          <c:dPt>
            <c:idx val="1"/>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03-7477-40FA-BA2C-7C89E3706E47}"/>
              </c:ext>
            </c:extLst>
          </c:dPt>
          <c:dPt>
            <c:idx val="3"/>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04-7477-40FA-BA2C-7C89E3706E47}"/>
              </c:ext>
            </c:extLst>
          </c:dPt>
          <c:dPt>
            <c:idx val="5"/>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05-7477-40FA-BA2C-7C89E3706E47}"/>
              </c:ext>
            </c:extLst>
          </c:dPt>
          <c:dPt>
            <c:idx val="7"/>
            <c:invertIfNegative val="0"/>
            <c:bubble3D val="0"/>
            <c:spPr>
              <a:pattFill prst="pct80">
                <a:fgClr>
                  <a:srgbClr val="92D050"/>
                </a:fgClr>
                <a:bgClr>
                  <a:schemeClr val="bg1"/>
                </a:bgClr>
              </a:pattFill>
              <a:ln>
                <a:solidFill>
                  <a:srgbClr val="92D050"/>
                </a:solidFill>
              </a:ln>
              <a:effectLst/>
            </c:spPr>
            <c:extLst>
              <c:ext xmlns:c16="http://schemas.microsoft.com/office/drawing/2014/chart" uri="{C3380CC4-5D6E-409C-BE32-E72D297353CC}">
                <c16:uniqueId val="{00000006-7477-40FA-BA2C-7C89E3706E47}"/>
              </c:ext>
            </c:extLst>
          </c:dPt>
          <c:cat>
            <c:multiLvlStrRef>
              <c:f>'social media'!$U$20:$V$27</c:f>
              <c:multiLvlStrCache>
                <c:ptCount val="8"/>
                <c:lvl>
                  <c:pt idx="0">
                    <c:v>2020</c:v>
                  </c:pt>
                  <c:pt idx="1">
                    <c:v>2021</c:v>
                  </c:pt>
                  <c:pt idx="3">
                    <c:v>2021</c:v>
                  </c:pt>
                  <c:pt idx="4">
                    <c:v>2020</c:v>
                  </c:pt>
                  <c:pt idx="5">
                    <c:v>2021</c:v>
                  </c:pt>
                  <c:pt idx="6">
                    <c:v>2020</c:v>
                  </c:pt>
                  <c:pt idx="7">
                    <c:v>2021</c:v>
                  </c:pt>
                </c:lvl>
                <c:lvl>
                  <c:pt idx="0">
                    <c:v>China</c:v>
                  </c:pt>
                  <c:pt idx="2">
                    <c:v>Indonesia</c:v>
                  </c:pt>
                  <c:pt idx="4">
                    <c:v>Japan</c:v>
                  </c:pt>
                  <c:pt idx="6">
                    <c:v>Korea</c:v>
                  </c:pt>
                </c:lvl>
              </c:multiLvlStrCache>
            </c:multiLvlStrRef>
          </c:cat>
          <c:val>
            <c:numRef>
              <c:f>'social media'!$W$20:$W$27</c:f>
              <c:numCache>
                <c:formatCode>General</c:formatCode>
                <c:ptCount val="8"/>
                <c:pt idx="0">
                  <c:v>11</c:v>
                </c:pt>
                <c:pt idx="1">
                  <c:v>4</c:v>
                </c:pt>
                <c:pt idx="3">
                  <c:v>25</c:v>
                </c:pt>
                <c:pt idx="4">
                  <c:v>3</c:v>
                </c:pt>
                <c:pt idx="5">
                  <c:v>68</c:v>
                </c:pt>
                <c:pt idx="6">
                  <c:v>8</c:v>
                </c:pt>
                <c:pt idx="7">
                  <c:v>2</c:v>
                </c:pt>
              </c:numCache>
            </c:numRef>
          </c:val>
          <c:extLst xmlns:c15="http://schemas.microsoft.com/office/drawing/2012/chart">
            <c:ext xmlns:c16="http://schemas.microsoft.com/office/drawing/2014/chart" uri="{C3380CC4-5D6E-409C-BE32-E72D297353CC}">
              <c16:uniqueId val="{00000000-7477-40FA-BA2C-7C89E3706E47}"/>
            </c:ext>
          </c:extLst>
        </c:ser>
        <c:ser>
          <c:idx val="1"/>
          <c:order val="1"/>
          <c:tx>
            <c:strRef>
              <c:f>'social media'!$X$19</c:f>
              <c:strCache>
                <c:ptCount val="1"/>
                <c:pt idx="0">
                  <c:v>Neutral</c:v>
                </c:pt>
              </c:strCache>
            </c:strRef>
          </c:tx>
          <c:spPr>
            <a:solidFill>
              <a:schemeClr val="bg1"/>
            </a:solidFill>
            <a:ln>
              <a:solidFill>
                <a:schemeClr val="bg1">
                  <a:lumMod val="75000"/>
                </a:schemeClr>
              </a:solidFill>
            </a:ln>
            <a:effectLst/>
          </c:spPr>
          <c:invertIfNegative val="0"/>
          <c:cat>
            <c:multiLvlStrRef>
              <c:f>'social media'!$U$20:$V$27</c:f>
              <c:multiLvlStrCache>
                <c:ptCount val="8"/>
                <c:lvl>
                  <c:pt idx="0">
                    <c:v>2020</c:v>
                  </c:pt>
                  <c:pt idx="1">
                    <c:v>2021</c:v>
                  </c:pt>
                  <c:pt idx="3">
                    <c:v>2021</c:v>
                  </c:pt>
                  <c:pt idx="4">
                    <c:v>2020</c:v>
                  </c:pt>
                  <c:pt idx="5">
                    <c:v>2021</c:v>
                  </c:pt>
                  <c:pt idx="6">
                    <c:v>2020</c:v>
                  </c:pt>
                  <c:pt idx="7">
                    <c:v>2021</c:v>
                  </c:pt>
                </c:lvl>
                <c:lvl>
                  <c:pt idx="0">
                    <c:v>China</c:v>
                  </c:pt>
                  <c:pt idx="2">
                    <c:v>Indonesia</c:v>
                  </c:pt>
                  <c:pt idx="4">
                    <c:v>Japan</c:v>
                  </c:pt>
                  <c:pt idx="6">
                    <c:v>Korea</c:v>
                  </c:pt>
                </c:lvl>
              </c:multiLvlStrCache>
            </c:multiLvlStrRef>
          </c:cat>
          <c:val>
            <c:numRef>
              <c:f>'social media'!$X$20:$X$27</c:f>
              <c:numCache>
                <c:formatCode>General</c:formatCode>
                <c:ptCount val="8"/>
                <c:pt idx="0">
                  <c:v>19</c:v>
                </c:pt>
                <c:pt idx="1">
                  <c:v>12</c:v>
                </c:pt>
                <c:pt idx="3">
                  <c:v>5</c:v>
                </c:pt>
                <c:pt idx="4">
                  <c:v>5</c:v>
                </c:pt>
                <c:pt idx="5">
                  <c:v>55</c:v>
                </c:pt>
                <c:pt idx="6">
                  <c:v>30</c:v>
                </c:pt>
                <c:pt idx="7">
                  <c:v>23</c:v>
                </c:pt>
              </c:numCache>
            </c:numRef>
          </c:val>
          <c:extLst>
            <c:ext xmlns:c16="http://schemas.microsoft.com/office/drawing/2014/chart" uri="{C3380CC4-5D6E-409C-BE32-E72D297353CC}">
              <c16:uniqueId val="{00000001-7477-40FA-BA2C-7C89E3706E47}"/>
            </c:ext>
          </c:extLst>
        </c:ser>
        <c:ser>
          <c:idx val="2"/>
          <c:order val="2"/>
          <c:tx>
            <c:strRef>
              <c:f>'social media'!$Y$19</c:f>
              <c:strCache>
                <c:ptCount val="1"/>
                <c:pt idx="0">
                  <c:v>Negative</c:v>
                </c:pt>
              </c:strCache>
            </c:strRef>
          </c:tx>
          <c:spPr>
            <a:solidFill>
              <a:srgbClr val="C00000"/>
            </a:solidFill>
            <a:ln>
              <a:solidFill>
                <a:srgbClr val="C00000"/>
              </a:solidFill>
            </a:ln>
            <a:effectLst/>
          </c:spPr>
          <c:invertIfNegative val="0"/>
          <c:cat>
            <c:multiLvlStrRef>
              <c:f>'social media'!$U$20:$V$27</c:f>
              <c:multiLvlStrCache>
                <c:ptCount val="8"/>
                <c:lvl>
                  <c:pt idx="0">
                    <c:v>2020</c:v>
                  </c:pt>
                  <c:pt idx="1">
                    <c:v>2021</c:v>
                  </c:pt>
                  <c:pt idx="3">
                    <c:v>2021</c:v>
                  </c:pt>
                  <c:pt idx="4">
                    <c:v>2020</c:v>
                  </c:pt>
                  <c:pt idx="5">
                    <c:v>2021</c:v>
                  </c:pt>
                  <c:pt idx="6">
                    <c:v>2020</c:v>
                  </c:pt>
                  <c:pt idx="7">
                    <c:v>2021</c:v>
                  </c:pt>
                </c:lvl>
                <c:lvl>
                  <c:pt idx="0">
                    <c:v>China</c:v>
                  </c:pt>
                  <c:pt idx="2">
                    <c:v>Indonesia</c:v>
                  </c:pt>
                  <c:pt idx="4">
                    <c:v>Japan</c:v>
                  </c:pt>
                  <c:pt idx="6">
                    <c:v>Korea</c:v>
                  </c:pt>
                </c:lvl>
              </c:multiLvlStrCache>
            </c:multiLvlStrRef>
          </c:cat>
          <c:val>
            <c:numRef>
              <c:f>'social media'!$Y$20:$Y$27</c:f>
              <c:numCache>
                <c:formatCode>General</c:formatCode>
                <c:ptCount val="8"/>
                <c:pt idx="0">
                  <c:v>0</c:v>
                </c:pt>
                <c:pt idx="1">
                  <c:v>0</c:v>
                </c:pt>
                <c:pt idx="3">
                  <c:v>0</c:v>
                </c:pt>
                <c:pt idx="4">
                  <c:v>0</c:v>
                </c:pt>
                <c:pt idx="5">
                  <c:v>0</c:v>
                </c:pt>
                <c:pt idx="6">
                  <c:v>1</c:v>
                </c:pt>
                <c:pt idx="7">
                  <c:v>0</c:v>
                </c:pt>
              </c:numCache>
            </c:numRef>
          </c:val>
          <c:extLst>
            <c:ext xmlns:c16="http://schemas.microsoft.com/office/drawing/2014/chart" uri="{C3380CC4-5D6E-409C-BE32-E72D297353CC}">
              <c16:uniqueId val="{00000002-7477-40FA-BA2C-7C89E3706E47}"/>
            </c:ext>
          </c:extLst>
        </c:ser>
        <c:dLbls>
          <c:showLegendKey val="0"/>
          <c:showVal val="0"/>
          <c:showCatName val="0"/>
          <c:showSerName val="0"/>
          <c:showPercent val="0"/>
          <c:showBubbleSize val="0"/>
        </c:dLbls>
        <c:gapWidth val="150"/>
        <c:overlap val="100"/>
        <c:axId val="246620640"/>
        <c:axId val="246618144"/>
        <c:extLst/>
      </c:barChart>
      <c:catAx>
        <c:axId val="24662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246618144"/>
        <c:crosses val="autoZero"/>
        <c:auto val="1"/>
        <c:lblAlgn val="ctr"/>
        <c:lblOffset val="100"/>
        <c:noMultiLvlLbl val="0"/>
      </c:catAx>
      <c:valAx>
        <c:axId val="24661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crossAx val="246620640"/>
        <c:crosses val="autoZero"/>
        <c:crossBetween val="between"/>
      </c:valAx>
      <c:spPr>
        <a:noFill/>
        <a:ln>
          <a:noFill/>
        </a:ln>
        <a:effectLst/>
      </c:spPr>
    </c:plotArea>
    <c:legend>
      <c:legendPos val="l"/>
      <c:layout>
        <c:manualLayout>
          <c:xMode val="edge"/>
          <c:yMode val="edge"/>
          <c:x val="0.8514715082102341"/>
          <c:y val="0.34883481028286101"/>
          <c:w val="0.14748322741460898"/>
          <c:h val="0.21125475176448721"/>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rgbClr val="00206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800" b="1" i="0" u="none" strike="noStrike" kern="1200" spc="0" baseline="0">
                <a:solidFill>
                  <a:srgbClr val="002060"/>
                </a:solidFill>
                <a:latin typeface="Times New Roman" panose="02020703060505090304" pitchFamily="18" charset="0"/>
                <a:ea typeface="+mn-ea"/>
                <a:cs typeface="Times New Roman" panose="02020703060505090304" pitchFamily="18" charset="0"/>
              </a:defRPr>
            </a:pPr>
            <a:r>
              <a:rPr lang="en-US" sz="2800" b="1" dirty="0"/>
              <a:t>Increased Visibility of the EU in all popular</a:t>
            </a:r>
            <a:r>
              <a:rPr lang="en-US" sz="2800" b="1" baseline="0" dirty="0"/>
              <a:t> dailies, EXPECT </a:t>
            </a:r>
            <a:r>
              <a:rPr lang="en-US" sz="2800" b="1" i="1" baseline="0" dirty="0"/>
              <a:t>People’s Daily</a:t>
            </a:r>
            <a:r>
              <a:rPr lang="en-US" sz="2800" b="1" baseline="0" dirty="0"/>
              <a:t> in China</a:t>
            </a:r>
            <a:endParaRPr lang="en-US" sz="2800" b="1" dirty="0"/>
          </a:p>
        </c:rich>
      </c:tx>
      <c:layout>
        <c:manualLayout>
          <c:xMode val="edge"/>
          <c:yMode val="edge"/>
          <c:x val="0.16143601951895686"/>
          <c:y val="2.3253460497206568E-2"/>
        </c:manualLayout>
      </c:layout>
      <c:overlay val="0"/>
      <c:spPr>
        <a:noFill/>
        <a:ln>
          <a:noFill/>
        </a:ln>
        <a:effectLst/>
      </c:spPr>
      <c:txPr>
        <a:bodyPr rot="0" spcFirstLastPara="1" vertOverflow="ellipsis" vert="horz" wrap="square" anchor="ctr" anchorCtr="1"/>
        <a:lstStyle/>
        <a:p>
          <a:pPr>
            <a:defRPr lang="zh-CN" sz="2800" b="1" i="0" u="none" strike="noStrike" kern="1200" spc="0" baseline="0">
              <a:solidFill>
                <a:srgbClr val="002060"/>
              </a:solidFill>
              <a:latin typeface="Times New Roman" panose="02020703060505090304" pitchFamily="18" charset="0"/>
              <a:ea typeface="+mn-ea"/>
              <a:cs typeface="Times New Roman" panose="02020703060505090304" pitchFamily="18" charset="0"/>
            </a:defRPr>
          </a:pPr>
          <a:endParaRPr lang="en-US"/>
        </a:p>
      </c:txPr>
    </c:title>
    <c:autoTitleDeleted val="0"/>
    <c:plotArea>
      <c:layout>
        <c:manualLayout>
          <c:layoutTarget val="inner"/>
          <c:xMode val="edge"/>
          <c:yMode val="edge"/>
          <c:x val="0.14776759372085563"/>
          <c:y val="0.20404807270185607"/>
          <c:w val="0.827181241655356"/>
          <c:h val="0.67051647746947818"/>
        </c:manualLayout>
      </c:layout>
      <c:barChart>
        <c:barDir val="col"/>
        <c:grouping val="clustered"/>
        <c:varyColors val="0"/>
        <c:ser>
          <c:idx val="0"/>
          <c:order val="0"/>
          <c:tx>
            <c:strRef>
              <c:f>Sheet1!$B$1</c:f>
              <c:strCache>
                <c:ptCount val="1"/>
                <c:pt idx="0">
                  <c:v>2020</c:v>
                </c:pt>
              </c:strCache>
            </c:strRef>
          </c:tx>
          <c:spPr>
            <a:solidFill>
              <a:schemeClr val="accent1">
                <a:lumMod val="40000"/>
                <a:lumOff val="60000"/>
              </a:schemeClr>
            </a:solidFill>
            <a:ln>
              <a:noFill/>
            </a:ln>
            <a:effectLst/>
          </c:spPr>
          <c:invertIfNegative val="0"/>
          <c:dLbls>
            <c:dLbl>
              <c:idx val="0"/>
              <c:layout>
                <c:manualLayout>
                  <c:x val="-5.9709239511155556E-3"/>
                  <c:y val="7.53388261926819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E1-7D4E-9BBE-B2DCC657943D}"/>
                </c:ext>
              </c:extLst>
            </c:dLbl>
            <c:dLbl>
              <c:idx val="1"/>
              <c:layout>
                <c:manualLayout>
                  <c:x val="-1.4927309877788822E-3"/>
                  <c:y val="8.10733397467174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E1-7D4E-9BBE-B2DCC657943D}"/>
                </c:ext>
              </c:extLst>
            </c:dLbl>
            <c:dLbl>
              <c:idx val="2"/>
              <c:layout>
                <c:manualLayout>
                  <c:x val="1.4927309877787727E-3"/>
                  <c:y val="6.84062477159727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E1-7D4E-9BBE-B2DCC657943D}"/>
                </c:ext>
              </c:extLst>
            </c:dLbl>
            <c:dLbl>
              <c:idx val="3"/>
              <c:layout>
                <c:manualLayout>
                  <c:x val="-1.0946567454697126E-16"/>
                  <c:y val="8.1106921121301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DF-4184-A9ED-B88DF57DC81E}"/>
                </c:ext>
              </c:extLst>
            </c:dLbl>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People's Daily</c:v>
                </c:pt>
                <c:pt idx="1">
                  <c:v>Kompas</c:v>
                </c:pt>
                <c:pt idx="2">
                  <c:v>Republika</c:v>
                </c:pt>
                <c:pt idx="3">
                  <c:v>Yomiuri</c:v>
                </c:pt>
                <c:pt idx="4">
                  <c:v>Asahi</c:v>
                </c:pt>
                <c:pt idx="5">
                  <c:v>Chosun</c:v>
                </c:pt>
              </c:strCache>
            </c:strRef>
          </c:cat>
          <c:val>
            <c:numRef>
              <c:f>Sheet1!$B$2:$B$7</c:f>
              <c:numCache>
                <c:formatCode>General</c:formatCode>
                <c:ptCount val="6"/>
                <c:pt idx="0">
                  <c:v>166</c:v>
                </c:pt>
                <c:pt idx="1">
                  <c:v>83</c:v>
                </c:pt>
                <c:pt idx="2">
                  <c:v>40</c:v>
                </c:pt>
                <c:pt idx="3">
                  <c:v>218</c:v>
                </c:pt>
                <c:pt idx="4">
                  <c:v>156</c:v>
                </c:pt>
                <c:pt idx="5">
                  <c:v>152</c:v>
                </c:pt>
              </c:numCache>
            </c:numRef>
          </c:val>
          <c:extLst>
            <c:ext xmlns:c16="http://schemas.microsoft.com/office/drawing/2014/chart" uri="{C3380CC4-5D6E-409C-BE32-E72D297353CC}">
              <c16:uniqueId val="{00000000-CEE1-7D4E-9BBE-B2DCC657943D}"/>
            </c:ext>
          </c:extLst>
        </c:ser>
        <c:ser>
          <c:idx val="1"/>
          <c:order val="1"/>
          <c:tx>
            <c:strRef>
              <c:f>Sheet1!$C$1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bg1"/>
                    </a:solidFill>
                    <a:latin typeface="Times New Roman" panose="02020703060505090304" pitchFamily="18" charset="0"/>
                    <a:ea typeface="+mn-ea"/>
                    <a:cs typeface="Times New Roman" panose="0202070306050509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People's Daily</c:v>
                </c:pt>
                <c:pt idx="1">
                  <c:v>Kompas</c:v>
                </c:pt>
                <c:pt idx="2">
                  <c:v>Republika</c:v>
                </c:pt>
                <c:pt idx="3">
                  <c:v>Yomiuri</c:v>
                </c:pt>
                <c:pt idx="4">
                  <c:v>Asahi</c:v>
                </c:pt>
                <c:pt idx="5">
                  <c:v>Chosun</c:v>
                </c:pt>
              </c:strCache>
            </c:strRef>
          </c:cat>
          <c:val>
            <c:numRef>
              <c:f>Sheet1!$C$2:$C$7</c:f>
              <c:numCache>
                <c:formatCode>General</c:formatCode>
                <c:ptCount val="6"/>
                <c:pt idx="0">
                  <c:v>134</c:v>
                </c:pt>
                <c:pt idx="1">
                  <c:v>125</c:v>
                </c:pt>
                <c:pt idx="2">
                  <c:v>65</c:v>
                </c:pt>
                <c:pt idx="3">
                  <c:v>311</c:v>
                </c:pt>
                <c:pt idx="4">
                  <c:v>232</c:v>
                </c:pt>
                <c:pt idx="5">
                  <c:v>249</c:v>
                </c:pt>
              </c:numCache>
            </c:numRef>
          </c:val>
          <c:extLst>
            <c:ext xmlns:c16="http://schemas.microsoft.com/office/drawing/2014/chart" uri="{C3380CC4-5D6E-409C-BE32-E72D297353CC}">
              <c16:uniqueId val="{00000001-8C98-4B6C-917C-3E5CDE37B689}"/>
            </c:ext>
          </c:extLst>
        </c:ser>
        <c:dLbls>
          <c:dLblPos val="ctr"/>
          <c:showLegendKey val="0"/>
          <c:showVal val="1"/>
          <c:showCatName val="0"/>
          <c:showSerName val="0"/>
          <c:showPercent val="0"/>
          <c:showBubbleSize val="0"/>
        </c:dLbls>
        <c:gapWidth val="8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2000" b="1" i="1"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r>
                  <a:rPr lang="en-US"/>
                  <a:t>No. of news items</a:t>
                </a:r>
              </a:p>
            </c:rich>
          </c:tx>
          <c:layout>
            <c:manualLayout>
              <c:xMode val="edge"/>
              <c:yMode val="edge"/>
              <c:x val="1.6612685439502315E-2"/>
              <c:y val="0.32080122448731624"/>
            </c:manualLayout>
          </c:layout>
          <c:overlay val="0"/>
          <c:spPr>
            <a:noFill/>
            <a:ln>
              <a:noFill/>
            </a:ln>
            <a:effectLst/>
          </c:spPr>
          <c:txPr>
            <a:bodyPr rot="-54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74508759310567418"/>
          <c:y val="0.18808283131037346"/>
          <c:w val="0.22207233627237402"/>
          <c:h val="9.5116471138569206E-2"/>
        </c:manualLayout>
      </c:layout>
      <c:overlay val="0"/>
      <c:spPr>
        <a:noFill/>
        <a:ln>
          <a:noFill/>
        </a:ln>
        <a:effectLst/>
      </c:spPr>
      <c:txPr>
        <a:bodyPr rot="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legend>
    <c:plotVisOnly val="1"/>
    <c:dispBlanksAs val="gap"/>
    <c:showDLblsOverMax val="0"/>
  </c:chart>
  <c:spPr>
    <a:noFill/>
    <a:ln>
      <a:noFill/>
    </a:ln>
    <a:effectLst/>
  </c:spPr>
  <c:txPr>
    <a:bodyPr/>
    <a:lstStyle/>
    <a:p>
      <a:pPr>
        <a:defRPr lang="zh-CN" sz="2000">
          <a:solidFill>
            <a:srgbClr val="002060"/>
          </a:solidFill>
          <a:latin typeface="Times New Roman" panose="02020703060505090304" pitchFamily="18" charset="0"/>
          <a:cs typeface="Times New Roman" panose="0202070306050509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800" b="1" i="0" u="none" strike="noStrike" kern="1200" spc="0" baseline="0">
                <a:solidFill>
                  <a:srgbClr val="002060"/>
                </a:solidFill>
                <a:latin typeface="Times New Roman" panose="02020703060505090304" pitchFamily="18" charset="0"/>
                <a:ea typeface="+mn-ea"/>
                <a:cs typeface="Times New Roman" panose="02020703060505090304" pitchFamily="18" charset="0"/>
              </a:defRPr>
            </a:pPr>
            <a:r>
              <a:rPr lang="en-US" sz="2800" b="1" i="0" u="none" strike="noStrike" kern="1200" spc="0" baseline="0" dirty="0">
                <a:solidFill>
                  <a:srgbClr val="002060"/>
                </a:solidFill>
                <a:latin typeface="Times New Roman" panose="02020703060505090304" pitchFamily="18" charset="0"/>
                <a:cs typeface="Times New Roman" panose="02020703060505090304" pitchFamily="18" charset="0"/>
              </a:rPr>
              <a:t>Increased </a:t>
            </a:r>
            <a:r>
              <a:rPr lang="en-US" sz="2800" b="1" dirty="0"/>
              <a:t>Visibility of the EU in business</a:t>
            </a:r>
            <a:r>
              <a:rPr lang="en-US" sz="2800" b="1" baseline="0" dirty="0"/>
              <a:t> dailies in Japan and South Korea</a:t>
            </a:r>
          </a:p>
          <a:p>
            <a:pPr>
              <a:defRPr sz="2800" b="1"/>
            </a:pPr>
            <a:r>
              <a:rPr lang="en-US" sz="2800" b="1" baseline="0" dirty="0"/>
              <a:t>(2020 vs. 2021)</a:t>
            </a:r>
            <a:endParaRPr lang="en-US" sz="2800" b="1" dirty="0"/>
          </a:p>
        </c:rich>
      </c:tx>
      <c:layout>
        <c:manualLayout>
          <c:xMode val="edge"/>
          <c:yMode val="edge"/>
          <c:x val="0.1933854233306129"/>
          <c:y val="2.3253460497206568E-2"/>
        </c:manualLayout>
      </c:layout>
      <c:overlay val="0"/>
      <c:spPr>
        <a:noFill/>
        <a:ln>
          <a:noFill/>
        </a:ln>
        <a:effectLst/>
      </c:spPr>
      <c:txPr>
        <a:bodyPr rot="0" spcFirstLastPara="1" vertOverflow="ellipsis" vert="horz" wrap="square" anchor="ctr" anchorCtr="1"/>
        <a:lstStyle/>
        <a:p>
          <a:pPr>
            <a:defRPr lang="zh-CN" sz="2800" b="1" i="0" u="none" strike="noStrike" kern="1200" spc="0" baseline="0">
              <a:solidFill>
                <a:srgbClr val="002060"/>
              </a:solidFill>
              <a:latin typeface="Times New Roman" panose="02020703060505090304" pitchFamily="18" charset="0"/>
              <a:ea typeface="+mn-ea"/>
              <a:cs typeface="Times New Roman" panose="02020703060505090304" pitchFamily="18" charset="0"/>
            </a:defRPr>
          </a:pPr>
          <a:endParaRPr lang="en-US"/>
        </a:p>
      </c:txPr>
    </c:title>
    <c:autoTitleDeleted val="0"/>
    <c:plotArea>
      <c:layout>
        <c:manualLayout>
          <c:layoutTarget val="inner"/>
          <c:xMode val="edge"/>
          <c:yMode val="edge"/>
          <c:x val="0.18535689576666603"/>
          <c:y val="0.23653394885968498"/>
          <c:w val="0.75666602613113065"/>
          <c:h val="0.6319394995320563"/>
        </c:manualLayout>
      </c:layout>
      <c:barChart>
        <c:barDir val="col"/>
        <c:grouping val="clustered"/>
        <c:varyColors val="0"/>
        <c:ser>
          <c:idx val="0"/>
          <c:order val="0"/>
          <c:tx>
            <c:strRef>
              <c:f>Sheet1!$B$1</c:f>
              <c:strCache>
                <c:ptCount val="1"/>
                <c:pt idx="0">
                  <c:v>2020</c:v>
                </c:pt>
              </c:strCache>
            </c:strRef>
          </c:tx>
          <c:spPr>
            <a:solidFill>
              <a:schemeClr val="accent1">
                <a:lumMod val="40000"/>
                <a:lumOff val="60000"/>
              </a:schemeClr>
            </a:solidFill>
            <a:ln>
              <a:noFill/>
            </a:ln>
            <a:effectLst/>
          </c:spPr>
          <c:invertIfNegative val="0"/>
          <c:dLbls>
            <c:dLbl>
              <c:idx val="0"/>
              <c:layout>
                <c:manualLayout>
                  <c:x val="-5.9709239511155556E-3"/>
                  <c:y val="7.53388261926819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E1-7D4E-9BBE-B2DCC657943D}"/>
                </c:ext>
              </c:extLst>
            </c:dLbl>
            <c:dLbl>
              <c:idx val="1"/>
              <c:layout>
                <c:manualLayout>
                  <c:x val="1.4927309877787727E-3"/>
                  <c:y val="5.2163332334669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E1-7D4E-9BBE-B2DCC657943D}"/>
                </c:ext>
              </c:extLst>
            </c:dLbl>
            <c:dLbl>
              <c:idx val="2"/>
              <c:layout>
                <c:manualLayout>
                  <c:x val="-1.4927309877788822E-3"/>
                  <c:y val="8.10733397467174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1A-4424-8969-199A17E330A8}"/>
                </c:ext>
              </c:extLst>
            </c:dLbl>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Economic Daily</c:v>
                </c:pt>
                <c:pt idx="1">
                  <c:v>BI</c:v>
                </c:pt>
                <c:pt idx="2">
                  <c:v>Nikkei</c:v>
                </c:pt>
                <c:pt idx="3">
                  <c:v>Maeil</c:v>
                </c:pt>
              </c:strCache>
            </c:strRef>
          </c:cat>
          <c:val>
            <c:numRef>
              <c:f>Sheet1!$B$2:$B$5</c:f>
              <c:numCache>
                <c:formatCode>General</c:formatCode>
                <c:ptCount val="4"/>
                <c:pt idx="0">
                  <c:v>161</c:v>
                </c:pt>
                <c:pt idx="1">
                  <c:v>76</c:v>
                </c:pt>
                <c:pt idx="2">
                  <c:v>499</c:v>
                </c:pt>
                <c:pt idx="3">
                  <c:v>194</c:v>
                </c:pt>
              </c:numCache>
            </c:numRef>
          </c:val>
          <c:extLst>
            <c:ext xmlns:c16="http://schemas.microsoft.com/office/drawing/2014/chart" uri="{C3380CC4-5D6E-409C-BE32-E72D297353CC}">
              <c16:uniqueId val="{00000000-CEE1-7D4E-9BBE-B2DCC657943D}"/>
            </c:ext>
          </c:extLst>
        </c:ser>
        <c:ser>
          <c:idx val="1"/>
          <c:order val="1"/>
          <c:tx>
            <c:strRef>
              <c:f>Sheet1!$C$1</c:f>
              <c:strCache>
                <c:ptCount val="1"/>
                <c:pt idx="0">
                  <c:v>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Economic Daily</c:v>
                </c:pt>
                <c:pt idx="1">
                  <c:v>BI</c:v>
                </c:pt>
                <c:pt idx="2">
                  <c:v>Nikkei</c:v>
                </c:pt>
                <c:pt idx="3">
                  <c:v>Maeil</c:v>
                </c:pt>
              </c:strCache>
            </c:strRef>
          </c:cat>
          <c:val>
            <c:numRef>
              <c:f>Sheet1!$C$2:$C$5</c:f>
              <c:numCache>
                <c:formatCode>General</c:formatCode>
                <c:ptCount val="4"/>
                <c:pt idx="0">
                  <c:v>106</c:v>
                </c:pt>
                <c:pt idx="1">
                  <c:v>75</c:v>
                </c:pt>
                <c:pt idx="2">
                  <c:v>627</c:v>
                </c:pt>
                <c:pt idx="3">
                  <c:v>357</c:v>
                </c:pt>
              </c:numCache>
            </c:numRef>
          </c:val>
          <c:extLst>
            <c:ext xmlns:c16="http://schemas.microsoft.com/office/drawing/2014/chart" uri="{C3380CC4-5D6E-409C-BE32-E72D297353CC}">
              <c16:uniqueId val="{00000002-C60A-4150-A75E-00701EEEA57C}"/>
            </c:ext>
          </c:extLst>
        </c:ser>
        <c:dLbls>
          <c:dLblPos val="ctr"/>
          <c:showLegendKey val="0"/>
          <c:showVal val="1"/>
          <c:showCatName val="0"/>
          <c:showSerName val="0"/>
          <c:showPercent val="0"/>
          <c:showBubbleSize val="0"/>
        </c:dLbls>
        <c:gapWidth val="89"/>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2000" b="0" i="1"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r>
                  <a:rPr lang="en-US"/>
                  <a:t>No. of news items</a:t>
                </a:r>
              </a:p>
            </c:rich>
          </c:tx>
          <c:layout>
            <c:manualLayout>
              <c:xMode val="edge"/>
              <c:yMode val="edge"/>
              <c:x val="4.6317537407461973E-2"/>
              <c:y val="0.34719599886555219"/>
            </c:manualLayout>
          </c:layout>
          <c:overlay val="0"/>
          <c:spPr>
            <a:noFill/>
            <a:ln>
              <a:noFill/>
            </a:ln>
            <a:effectLst/>
          </c:spPr>
          <c:txPr>
            <a:bodyPr rot="-54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819732144"/>
        <c:crosses val="autoZero"/>
        <c:crossBetween val="between"/>
      </c:valAx>
      <c:spPr>
        <a:noFill/>
        <a:ln>
          <a:noFill/>
        </a:ln>
        <a:effectLst/>
      </c:spPr>
    </c:plotArea>
    <c:plotVisOnly val="1"/>
    <c:dispBlanksAs val="gap"/>
    <c:showDLblsOverMax val="0"/>
  </c:chart>
  <c:spPr>
    <a:noFill/>
    <a:ln>
      <a:noFill/>
    </a:ln>
    <a:effectLst/>
  </c:spPr>
  <c:txPr>
    <a:bodyPr/>
    <a:lstStyle/>
    <a:p>
      <a:pPr>
        <a:defRPr lang="zh-CN" sz="2000">
          <a:solidFill>
            <a:srgbClr val="002060"/>
          </a:solidFill>
          <a:latin typeface="Times New Roman" panose="02020703060505090304" pitchFamily="18" charset="0"/>
          <a:cs typeface="Times New Roman" panose="0202070306050509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800" b="1" i="0" u="none" strike="noStrike" kern="1200" spc="0" baseline="0">
                <a:solidFill>
                  <a:srgbClr val="002060"/>
                </a:solidFill>
                <a:latin typeface="Times New Roman" panose="02020703060505090304" pitchFamily="18" charset="0"/>
                <a:ea typeface="+mn-ea"/>
                <a:cs typeface="Times New Roman" panose="02020703060505090304" pitchFamily="18" charset="0"/>
              </a:defRPr>
            </a:pPr>
            <a:r>
              <a:rPr lang="en-US" sz="2800" b="1" dirty="0"/>
              <a:t>Attention on Brexit (</a:t>
            </a:r>
            <a:r>
              <a:rPr lang="en-US" sz="2800" b="1" u="sng" dirty="0"/>
              <a:t>monthly average</a:t>
            </a:r>
            <a:r>
              <a:rPr lang="en-US" sz="2800" b="1" dirty="0"/>
              <a:t>) </a:t>
            </a:r>
          </a:p>
        </c:rich>
      </c:tx>
      <c:layout>
        <c:manualLayout>
          <c:xMode val="edge"/>
          <c:yMode val="edge"/>
          <c:x val="0.19953458942632174"/>
          <c:y val="4.7732500431384529E-2"/>
        </c:manualLayout>
      </c:layout>
      <c:overlay val="0"/>
      <c:spPr>
        <a:noFill/>
        <a:ln>
          <a:noFill/>
        </a:ln>
        <a:effectLst/>
      </c:spPr>
      <c:txPr>
        <a:bodyPr rot="0" spcFirstLastPara="1" vertOverflow="ellipsis" vert="horz" wrap="square" anchor="ctr" anchorCtr="1"/>
        <a:lstStyle/>
        <a:p>
          <a:pPr>
            <a:defRPr lang="zh-CN" sz="2800" b="1" i="0" u="none" strike="noStrike" kern="1200" spc="0" baseline="0">
              <a:solidFill>
                <a:srgbClr val="002060"/>
              </a:solidFill>
              <a:latin typeface="Times New Roman" panose="02020703060505090304" pitchFamily="18" charset="0"/>
              <a:ea typeface="+mn-ea"/>
              <a:cs typeface="Times New Roman" panose="02020703060505090304" pitchFamily="18" charset="0"/>
            </a:defRPr>
          </a:pPr>
          <a:endParaRPr lang="en-US"/>
        </a:p>
      </c:txPr>
    </c:title>
    <c:autoTitleDeleted val="0"/>
    <c:plotArea>
      <c:layout>
        <c:manualLayout>
          <c:layoutTarget val="inner"/>
          <c:xMode val="edge"/>
          <c:yMode val="edge"/>
          <c:x val="0.1620209973753281"/>
          <c:y val="0.19726788038309409"/>
          <c:w val="0.78669361642294711"/>
          <c:h val="0.65505384787086018"/>
        </c:manualLayout>
      </c:layout>
      <c:barChart>
        <c:barDir val="col"/>
        <c:grouping val="clustered"/>
        <c:varyColors val="0"/>
        <c:ser>
          <c:idx val="0"/>
          <c:order val="0"/>
          <c:tx>
            <c:strRef>
              <c:f>Sheet1!$B$1</c:f>
              <c:strCache>
                <c:ptCount val="1"/>
                <c:pt idx="0">
                  <c:v>2020</c:v>
                </c:pt>
              </c:strCache>
            </c:strRef>
          </c:tx>
          <c:spPr>
            <a:solidFill>
              <a:schemeClr val="accent1">
                <a:lumMod val="40000"/>
                <a:lumOff val="60000"/>
              </a:schemeClr>
            </a:solidFill>
            <a:ln>
              <a:noFill/>
            </a:ln>
            <a:effectLst/>
          </c:spPr>
          <c:invertIfNegative val="0"/>
          <c:cat>
            <c:strRef>
              <c:f>Sheet1!$A$2:$A$7</c:f>
              <c:strCache>
                <c:ptCount val="6"/>
                <c:pt idx="0">
                  <c:v>People's Daily</c:v>
                </c:pt>
                <c:pt idx="1">
                  <c:v>Kompas</c:v>
                </c:pt>
                <c:pt idx="2">
                  <c:v>Republika</c:v>
                </c:pt>
                <c:pt idx="3">
                  <c:v>Yomiuri</c:v>
                </c:pt>
                <c:pt idx="4">
                  <c:v>Asahi</c:v>
                </c:pt>
                <c:pt idx="5">
                  <c:v>Chosun</c:v>
                </c:pt>
              </c:strCache>
            </c:strRef>
          </c:cat>
          <c:val>
            <c:numRef>
              <c:f>Sheet1!$B$2:$B$7</c:f>
              <c:numCache>
                <c:formatCode>General</c:formatCode>
                <c:ptCount val="6"/>
                <c:pt idx="0">
                  <c:v>2.25</c:v>
                </c:pt>
                <c:pt idx="1">
                  <c:v>0.5</c:v>
                </c:pt>
                <c:pt idx="2">
                  <c:v>1</c:v>
                </c:pt>
                <c:pt idx="3">
                  <c:v>10.5</c:v>
                </c:pt>
                <c:pt idx="4">
                  <c:v>7.25</c:v>
                </c:pt>
                <c:pt idx="5">
                  <c:v>2.75</c:v>
                </c:pt>
              </c:numCache>
            </c:numRef>
          </c:val>
          <c:extLst>
            <c:ext xmlns:c16="http://schemas.microsoft.com/office/drawing/2014/chart" uri="{C3380CC4-5D6E-409C-BE32-E72D297353CC}">
              <c16:uniqueId val="{00000004-BD77-7B43-BF4E-5174018E8D25}"/>
            </c:ext>
          </c:extLst>
        </c:ser>
        <c:ser>
          <c:idx val="1"/>
          <c:order val="1"/>
          <c:tx>
            <c:strRef>
              <c:f>Sheet1!$C$1</c:f>
              <c:strCache>
                <c:ptCount val="1"/>
                <c:pt idx="0">
                  <c:v>2021</c:v>
                </c:pt>
              </c:strCache>
            </c:strRef>
          </c:tx>
          <c:spPr>
            <a:solidFill>
              <a:srgbClr val="0070C0"/>
            </a:solidFill>
            <a:ln>
              <a:noFill/>
            </a:ln>
            <a:effectLst/>
          </c:spPr>
          <c:invertIfNegative val="0"/>
          <c:cat>
            <c:strRef>
              <c:f>Sheet1!$A$2:$A$7</c:f>
              <c:strCache>
                <c:ptCount val="6"/>
                <c:pt idx="0">
                  <c:v>People's Daily</c:v>
                </c:pt>
                <c:pt idx="1">
                  <c:v>Kompas</c:v>
                </c:pt>
                <c:pt idx="2">
                  <c:v>Republika</c:v>
                </c:pt>
                <c:pt idx="3">
                  <c:v>Yomiuri</c:v>
                </c:pt>
                <c:pt idx="4">
                  <c:v>Asahi</c:v>
                </c:pt>
                <c:pt idx="5">
                  <c:v>Chosun</c:v>
                </c:pt>
              </c:strCache>
            </c:strRef>
          </c:cat>
          <c:val>
            <c:numRef>
              <c:f>Sheet1!$C$2:$C$7</c:f>
              <c:numCache>
                <c:formatCode>General</c:formatCode>
                <c:ptCount val="6"/>
                <c:pt idx="0">
                  <c:v>0.75</c:v>
                </c:pt>
                <c:pt idx="1">
                  <c:v>1.5</c:v>
                </c:pt>
                <c:pt idx="2">
                  <c:v>0.5</c:v>
                </c:pt>
                <c:pt idx="3">
                  <c:v>8.25</c:v>
                </c:pt>
                <c:pt idx="4">
                  <c:v>5.75</c:v>
                </c:pt>
                <c:pt idx="5">
                  <c:v>5</c:v>
                </c:pt>
              </c:numCache>
            </c:numRef>
          </c:val>
          <c:extLst>
            <c:ext xmlns:c16="http://schemas.microsoft.com/office/drawing/2014/chart" uri="{C3380CC4-5D6E-409C-BE32-E72D297353CC}">
              <c16:uniqueId val="{00000001-3D8D-4C5A-9903-6E9221B5C455}"/>
            </c:ext>
          </c:extLst>
        </c:ser>
        <c:dLbls>
          <c:showLegendKey val="0"/>
          <c:showVal val="0"/>
          <c:showCatName val="0"/>
          <c:showSerName val="0"/>
          <c:showPercent val="0"/>
          <c:showBubbleSize val="0"/>
        </c:dLbls>
        <c:gapWidth val="15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2000" b="0" i="1"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743639632"/>
        <c:crosses val="autoZero"/>
        <c:auto val="1"/>
        <c:lblAlgn val="ctr"/>
        <c:lblOffset val="100"/>
        <c:noMultiLvlLbl val="0"/>
      </c:catAx>
      <c:valAx>
        <c:axId val="7436396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r>
                  <a:rPr lang="en-US" dirty="0"/>
                  <a:t>No. of news items/month</a:t>
                </a:r>
              </a:p>
            </c:rich>
          </c:tx>
          <c:layout>
            <c:manualLayout>
              <c:xMode val="edge"/>
              <c:yMode val="edge"/>
              <c:x val="2.8825224971878522E-2"/>
              <c:y val="0.36782580261708375"/>
            </c:manualLayout>
          </c:layout>
          <c:overlay val="0"/>
          <c:spPr>
            <a:noFill/>
            <a:ln>
              <a:noFill/>
            </a:ln>
            <a:effectLst/>
          </c:spPr>
          <c:txPr>
            <a:bodyPr rot="-54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819732144"/>
        <c:crosses val="autoZero"/>
        <c:crossBetween val="between"/>
      </c:valAx>
      <c:spPr>
        <a:noFill/>
        <a:ln>
          <a:noFill/>
        </a:ln>
        <a:effectLst/>
      </c:spPr>
    </c:plotArea>
    <c:legend>
      <c:legendPos val="r"/>
      <c:layout>
        <c:manualLayout>
          <c:xMode val="edge"/>
          <c:yMode val="edge"/>
          <c:x val="0.67867489220097499"/>
          <c:y val="0.19702831025843848"/>
          <c:w val="0.264777488751406"/>
          <c:h val="9.1247018785499068E-2"/>
        </c:manualLayout>
      </c:layout>
      <c:overlay val="0"/>
      <c:spPr>
        <a:noFill/>
        <a:ln>
          <a:noFill/>
        </a:ln>
        <a:effectLst/>
      </c:spPr>
      <c:txPr>
        <a:bodyPr rot="0" spcFirstLastPara="1" vertOverflow="ellipsis" vert="horz" wrap="square" anchor="ctr" anchorCtr="1"/>
        <a:lstStyle/>
        <a:p>
          <a:pPr>
            <a:defRPr lang="zh-CN" sz="20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legend>
    <c:plotVisOnly val="1"/>
    <c:dispBlanksAs val="gap"/>
    <c:showDLblsOverMax val="0"/>
  </c:chart>
  <c:spPr>
    <a:noFill/>
    <a:ln>
      <a:noFill/>
    </a:ln>
    <a:effectLst/>
  </c:spPr>
  <c:txPr>
    <a:bodyPr/>
    <a:lstStyle/>
    <a:p>
      <a:pPr>
        <a:defRPr lang="zh-CN" sz="2000">
          <a:solidFill>
            <a:srgbClr val="002060"/>
          </a:solidFill>
          <a:latin typeface="Times New Roman" panose="02020703060505090304" pitchFamily="18" charset="0"/>
          <a:cs typeface="Times New Roman" panose="0202070306050509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99747150999835E-2"/>
          <c:y val="6.8695692450208443E-2"/>
          <c:w val="0.87501494460907536"/>
          <c:h val="0.68579589316041378"/>
        </c:manualLayout>
      </c:layout>
      <c:barChart>
        <c:barDir val="col"/>
        <c:grouping val="percentStacked"/>
        <c:varyColors val="0"/>
        <c:ser>
          <c:idx val="0"/>
          <c:order val="0"/>
          <c:tx>
            <c:strRef>
              <c:f>'2020&amp;2021'!$D$18</c:f>
              <c:strCache>
                <c:ptCount val="1"/>
                <c:pt idx="0">
                  <c:v>Major</c:v>
                </c:pt>
              </c:strCache>
            </c:strRef>
          </c:tx>
          <c:spPr>
            <a:solidFill>
              <a:srgbClr val="002060"/>
            </a:solidFill>
            <a:ln>
              <a:noFill/>
            </a:ln>
            <a:effectLst/>
          </c:spPr>
          <c:invertIfNegative val="0"/>
          <c:dPt>
            <c:idx val="1"/>
            <c:invertIfNegative val="0"/>
            <c:bubble3D val="0"/>
            <c:spPr>
              <a:pattFill prst="pct90">
                <a:fgClr>
                  <a:srgbClr val="002060"/>
                </a:fgClr>
                <a:bgClr>
                  <a:schemeClr val="bg1"/>
                </a:bgClr>
              </a:pattFill>
              <a:ln>
                <a:noFill/>
              </a:ln>
              <a:effectLst/>
            </c:spPr>
            <c:extLst>
              <c:ext xmlns:c16="http://schemas.microsoft.com/office/drawing/2014/chart" uri="{C3380CC4-5D6E-409C-BE32-E72D297353CC}">
                <c16:uniqueId val="{00000003-B9C9-4561-A7D8-FB4F99D921E9}"/>
              </c:ext>
            </c:extLst>
          </c:dPt>
          <c:dPt>
            <c:idx val="3"/>
            <c:invertIfNegative val="0"/>
            <c:bubble3D val="0"/>
            <c:spPr>
              <a:pattFill prst="pct90">
                <a:fgClr>
                  <a:srgbClr val="002060"/>
                </a:fgClr>
                <a:bgClr>
                  <a:schemeClr val="bg1"/>
                </a:bgClr>
              </a:pattFill>
              <a:ln>
                <a:noFill/>
              </a:ln>
              <a:effectLst/>
            </c:spPr>
            <c:extLst>
              <c:ext xmlns:c16="http://schemas.microsoft.com/office/drawing/2014/chart" uri="{C3380CC4-5D6E-409C-BE32-E72D297353CC}">
                <c16:uniqueId val="{00000004-B9C9-4561-A7D8-FB4F99D921E9}"/>
              </c:ext>
            </c:extLst>
          </c:dPt>
          <c:dPt>
            <c:idx val="5"/>
            <c:invertIfNegative val="0"/>
            <c:bubble3D val="0"/>
            <c:spPr>
              <a:pattFill prst="pct90">
                <a:fgClr>
                  <a:srgbClr val="002060"/>
                </a:fgClr>
                <a:bgClr>
                  <a:schemeClr val="bg1"/>
                </a:bgClr>
              </a:pattFill>
              <a:ln>
                <a:noFill/>
              </a:ln>
              <a:effectLst/>
            </c:spPr>
            <c:extLst>
              <c:ext xmlns:c16="http://schemas.microsoft.com/office/drawing/2014/chart" uri="{C3380CC4-5D6E-409C-BE32-E72D297353CC}">
                <c16:uniqueId val="{00000005-B9C9-4561-A7D8-FB4F99D921E9}"/>
              </c:ext>
            </c:extLst>
          </c:dPt>
          <c:dPt>
            <c:idx val="7"/>
            <c:invertIfNegative val="0"/>
            <c:bubble3D val="0"/>
            <c:spPr>
              <a:pattFill prst="pct90">
                <a:fgClr>
                  <a:srgbClr val="002060"/>
                </a:fgClr>
                <a:bgClr>
                  <a:schemeClr val="bg1"/>
                </a:bgClr>
              </a:pattFill>
              <a:ln>
                <a:noFill/>
              </a:ln>
              <a:effectLst/>
            </c:spPr>
            <c:extLst>
              <c:ext xmlns:c16="http://schemas.microsoft.com/office/drawing/2014/chart" uri="{C3380CC4-5D6E-409C-BE32-E72D297353CC}">
                <c16:uniqueId val="{00000006-B9C9-4561-A7D8-FB4F99D921E9}"/>
              </c:ext>
            </c:extLst>
          </c:dPt>
          <c:dPt>
            <c:idx val="9"/>
            <c:invertIfNegative val="0"/>
            <c:bubble3D val="0"/>
            <c:spPr>
              <a:pattFill prst="pct90">
                <a:fgClr>
                  <a:srgbClr val="002060"/>
                </a:fgClr>
                <a:bgClr>
                  <a:schemeClr val="bg1"/>
                </a:bgClr>
              </a:pattFill>
              <a:ln>
                <a:noFill/>
              </a:ln>
              <a:effectLst/>
            </c:spPr>
            <c:extLst>
              <c:ext xmlns:c16="http://schemas.microsoft.com/office/drawing/2014/chart" uri="{C3380CC4-5D6E-409C-BE32-E72D297353CC}">
                <c16:uniqueId val="{00000007-B9C9-4561-A7D8-FB4F99D921E9}"/>
              </c:ext>
            </c:extLst>
          </c:dPt>
          <c:dPt>
            <c:idx val="11"/>
            <c:invertIfNegative val="0"/>
            <c:bubble3D val="0"/>
            <c:spPr>
              <a:pattFill prst="pct90">
                <a:fgClr>
                  <a:srgbClr val="002060"/>
                </a:fgClr>
                <a:bgClr>
                  <a:schemeClr val="bg1"/>
                </a:bgClr>
              </a:pattFill>
              <a:ln>
                <a:noFill/>
              </a:ln>
              <a:effectLst/>
            </c:spPr>
            <c:extLst>
              <c:ext xmlns:c16="http://schemas.microsoft.com/office/drawing/2014/chart" uri="{C3380CC4-5D6E-409C-BE32-E72D297353CC}">
                <c16:uniqueId val="{00000008-B9C9-4561-A7D8-FB4F99D921E9}"/>
              </c:ext>
            </c:extLst>
          </c:dPt>
          <c:dLbls>
            <c:delete val="1"/>
          </c:dLbls>
          <c:cat>
            <c:multiLvlStrRef>
              <c:f>'2020&amp;2021'!$B$19:$C$30</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People's Daily</c:v>
                  </c:pt>
                  <c:pt idx="2">
                    <c:v>Kompas</c:v>
                  </c:pt>
                  <c:pt idx="4">
                    <c:v>Republika</c:v>
                  </c:pt>
                  <c:pt idx="6">
                    <c:v>Yomiuri</c:v>
                  </c:pt>
                  <c:pt idx="8">
                    <c:v>Asahi</c:v>
                  </c:pt>
                  <c:pt idx="10">
                    <c:v>Chosun Ilbo</c:v>
                  </c:pt>
                </c:lvl>
              </c:multiLvlStrCache>
            </c:multiLvlStrRef>
          </c:cat>
          <c:val>
            <c:numRef>
              <c:f>'2020&amp;2021'!$D$19:$D$30</c:f>
              <c:numCache>
                <c:formatCode>General</c:formatCode>
                <c:ptCount val="12"/>
                <c:pt idx="0">
                  <c:v>37</c:v>
                </c:pt>
                <c:pt idx="1">
                  <c:v>17</c:v>
                </c:pt>
                <c:pt idx="2">
                  <c:v>15</c:v>
                </c:pt>
                <c:pt idx="3">
                  <c:v>11</c:v>
                </c:pt>
                <c:pt idx="4">
                  <c:v>4</c:v>
                </c:pt>
                <c:pt idx="5">
                  <c:v>5</c:v>
                </c:pt>
                <c:pt idx="6">
                  <c:v>87</c:v>
                </c:pt>
                <c:pt idx="7">
                  <c:v>104</c:v>
                </c:pt>
                <c:pt idx="8">
                  <c:v>48</c:v>
                </c:pt>
                <c:pt idx="9">
                  <c:v>67</c:v>
                </c:pt>
                <c:pt idx="10">
                  <c:v>13</c:v>
                </c:pt>
                <c:pt idx="11">
                  <c:v>38</c:v>
                </c:pt>
              </c:numCache>
            </c:numRef>
          </c:val>
          <c:extLst>
            <c:ext xmlns:c16="http://schemas.microsoft.com/office/drawing/2014/chart" uri="{C3380CC4-5D6E-409C-BE32-E72D297353CC}">
              <c16:uniqueId val="{00000000-B9C9-4561-A7D8-FB4F99D921E9}"/>
            </c:ext>
          </c:extLst>
        </c:ser>
        <c:ser>
          <c:idx val="1"/>
          <c:order val="1"/>
          <c:tx>
            <c:strRef>
              <c:f>'2020&amp;2021'!$E$18</c:f>
              <c:strCache>
                <c:ptCount val="1"/>
                <c:pt idx="0">
                  <c:v>Secondary</c:v>
                </c:pt>
              </c:strCache>
            </c:strRef>
          </c:tx>
          <c:spPr>
            <a:solidFill>
              <a:srgbClr val="0070C0"/>
            </a:solidFill>
            <a:ln>
              <a:noFill/>
            </a:ln>
            <a:effectLst/>
          </c:spPr>
          <c:invertIfNegative val="0"/>
          <c:dPt>
            <c:idx val="1"/>
            <c:invertIfNegative val="0"/>
            <c:bubble3D val="0"/>
            <c:spPr>
              <a:pattFill prst="pct90">
                <a:fgClr>
                  <a:srgbClr val="0070C0"/>
                </a:fgClr>
                <a:bgClr>
                  <a:schemeClr val="bg1"/>
                </a:bgClr>
              </a:pattFill>
              <a:ln>
                <a:noFill/>
              </a:ln>
              <a:effectLst/>
            </c:spPr>
            <c:extLst>
              <c:ext xmlns:c16="http://schemas.microsoft.com/office/drawing/2014/chart" uri="{C3380CC4-5D6E-409C-BE32-E72D297353CC}">
                <c16:uniqueId val="{0000000D-B9C9-4561-A7D8-FB4F99D921E9}"/>
              </c:ext>
            </c:extLst>
          </c:dPt>
          <c:dPt>
            <c:idx val="3"/>
            <c:invertIfNegative val="0"/>
            <c:bubble3D val="0"/>
            <c:spPr>
              <a:pattFill prst="pct90">
                <a:fgClr>
                  <a:srgbClr val="0070C0"/>
                </a:fgClr>
                <a:bgClr>
                  <a:schemeClr val="bg1"/>
                </a:bgClr>
              </a:pattFill>
              <a:ln>
                <a:noFill/>
              </a:ln>
              <a:effectLst/>
            </c:spPr>
            <c:extLst>
              <c:ext xmlns:c16="http://schemas.microsoft.com/office/drawing/2014/chart" uri="{C3380CC4-5D6E-409C-BE32-E72D297353CC}">
                <c16:uniqueId val="{0000000E-B9C9-4561-A7D8-FB4F99D921E9}"/>
              </c:ext>
            </c:extLst>
          </c:dPt>
          <c:dPt>
            <c:idx val="5"/>
            <c:invertIfNegative val="0"/>
            <c:bubble3D val="0"/>
            <c:spPr>
              <a:pattFill prst="pct90">
                <a:fgClr>
                  <a:srgbClr val="0070C0"/>
                </a:fgClr>
                <a:bgClr>
                  <a:schemeClr val="bg1"/>
                </a:bgClr>
              </a:pattFill>
              <a:ln>
                <a:noFill/>
              </a:ln>
              <a:effectLst/>
            </c:spPr>
            <c:extLst>
              <c:ext xmlns:c16="http://schemas.microsoft.com/office/drawing/2014/chart" uri="{C3380CC4-5D6E-409C-BE32-E72D297353CC}">
                <c16:uniqueId val="{0000000C-B9C9-4561-A7D8-FB4F99D921E9}"/>
              </c:ext>
            </c:extLst>
          </c:dPt>
          <c:dPt>
            <c:idx val="7"/>
            <c:invertIfNegative val="0"/>
            <c:bubble3D val="0"/>
            <c:spPr>
              <a:pattFill prst="pct90">
                <a:fgClr>
                  <a:srgbClr val="0070C0"/>
                </a:fgClr>
                <a:bgClr>
                  <a:schemeClr val="bg1"/>
                </a:bgClr>
              </a:pattFill>
              <a:ln>
                <a:noFill/>
              </a:ln>
              <a:effectLst/>
            </c:spPr>
            <c:extLst>
              <c:ext xmlns:c16="http://schemas.microsoft.com/office/drawing/2014/chart" uri="{C3380CC4-5D6E-409C-BE32-E72D297353CC}">
                <c16:uniqueId val="{0000000B-B9C9-4561-A7D8-FB4F99D921E9}"/>
              </c:ext>
            </c:extLst>
          </c:dPt>
          <c:dPt>
            <c:idx val="9"/>
            <c:invertIfNegative val="0"/>
            <c:bubble3D val="0"/>
            <c:spPr>
              <a:pattFill prst="pct90">
                <a:fgClr>
                  <a:srgbClr val="0070C0"/>
                </a:fgClr>
                <a:bgClr>
                  <a:schemeClr val="bg1"/>
                </a:bgClr>
              </a:pattFill>
              <a:ln>
                <a:noFill/>
              </a:ln>
              <a:effectLst/>
            </c:spPr>
            <c:extLst>
              <c:ext xmlns:c16="http://schemas.microsoft.com/office/drawing/2014/chart" uri="{C3380CC4-5D6E-409C-BE32-E72D297353CC}">
                <c16:uniqueId val="{0000000A-B9C9-4561-A7D8-FB4F99D921E9}"/>
              </c:ext>
            </c:extLst>
          </c:dPt>
          <c:dPt>
            <c:idx val="11"/>
            <c:invertIfNegative val="0"/>
            <c:bubble3D val="0"/>
            <c:spPr>
              <a:pattFill prst="pct90">
                <a:fgClr>
                  <a:srgbClr val="0070C0"/>
                </a:fgClr>
                <a:bgClr>
                  <a:schemeClr val="bg1"/>
                </a:bgClr>
              </a:pattFill>
              <a:ln>
                <a:noFill/>
              </a:ln>
              <a:effectLst/>
            </c:spPr>
            <c:extLst>
              <c:ext xmlns:c16="http://schemas.microsoft.com/office/drawing/2014/chart" uri="{C3380CC4-5D6E-409C-BE32-E72D297353CC}">
                <c16:uniqueId val="{00000009-B9C9-4561-A7D8-FB4F99D921E9}"/>
              </c:ext>
            </c:extLst>
          </c:dPt>
          <c:dLbls>
            <c:delete val="1"/>
          </c:dLbls>
          <c:cat>
            <c:multiLvlStrRef>
              <c:f>'2020&amp;2021'!$B$19:$C$30</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People's Daily</c:v>
                  </c:pt>
                  <c:pt idx="2">
                    <c:v>Kompas</c:v>
                  </c:pt>
                  <c:pt idx="4">
                    <c:v>Republika</c:v>
                  </c:pt>
                  <c:pt idx="6">
                    <c:v>Yomiuri</c:v>
                  </c:pt>
                  <c:pt idx="8">
                    <c:v>Asahi</c:v>
                  </c:pt>
                  <c:pt idx="10">
                    <c:v>Chosun Ilbo</c:v>
                  </c:pt>
                </c:lvl>
              </c:multiLvlStrCache>
            </c:multiLvlStrRef>
          </c:cat>
          <c:val>
            <c:numRef>
              <c:f>'2020&amp;2021'!$E$19:$E$30</c:f>
              <c:numCache>
                <c:formatCode>General</c:formatCode>
                <c:ptCount val="12"/>
                <c:pt idx="0">
                  <c:v>31</c:v>
                </c:pt>
                <c:pt idx="1">
                  <c:v>38</c:v>
                </c:pt>
                <c:pt idx="2">
                  <c:v>17</c:v>
                </c:pt>
                <c:pt idx="3">
                  <c:v>21</c:v>
                </c:pt>
                <c:pt idx="4">
                  <c:v>6</c:v>
                </c:pt>
                <c:pt idx="5">
                  <c:v>14</c:v>
                </c:pt>
                <c:pt idx="6">
                  <c:v>57</c:v>
                </c:pt>
                <c:pt idx="7">
                  <c:v>92</c:v>
                </c:pt>
                <c:pt idx="8">
                  <c:v>39</c:v>
                </c:pt>
                <c:pt idx="9">
                  <c:v>65</c:v>
                </c:pt>
                <c:pt idx="10">
                  <c:v>28</c:v>
                </c:pt>
                <c:pt idx="11">
                  <c:v>53</c:v>
                </c:pt>
              </c:numCache>
            </c:numRef>
          </c:val>
          <c:extLst>
            <c:ext xmlns:c16="http://schemas.microsoft.com/office/drawing/2014/chart" uri="{C3380CC4-5D6E-409C-BE32-E72D297353CC}">
              <c16:uniqueId val="{00000001-B9C9-4561-A7D8-FB4F99D921E9}"/>
            </c:ext>
          </c:extLst>
        </c:ser>
        <c:ser>
          <c:idx val="2"/>
          <c:order val="2"/>
          <c:tx>
            <c:strRef>
              <c:f>'2020&amp;2021'!$F$18</c:f>
              <c:strCache>
                <c:ptCount val="1"/>
                <c:pt idx="0">
                  <c:v>Minor</c:v>
                </c:pt>
              </c:strCache>
            </c:strRef>
          </c:tx>
          <c:spPr>
            <a:solidFill>
              <a:schemeClr val="accent5">
                <a:lumMod val="20000"/>
                <a:lumOff val="80000"/>
              </a:schemeClr>
            </a:solidFill>
            <a:ln>
              <a:noFill/>
            </a:ln>
            <a:effectLst/>
          </c:spPr>
          <c:invertIfNegative val="0"/>
          <c:dPt>
            <c:idx val="1"/>
            <c:invertIfNegative val="0"/>
            <c:bubble3D val="0"/>
            <c:spPr>
              <a:pattFill prst="pct90">
                <a:fgClr>
                  <a:schemeClr val="accent5">
                    <a:lumMod val="20000"/>
                    <a:lumOff val="80000"/>
                  </a:schemeClr>
                </a:fgClr>
                <a:bgClr>
                  <a:schemeClr val="bg1"/>
                </a:bgClr>
              </a:pattFill>
              <a:ln>
                <a:noFill/>
              </a:ln>
              <a:effectLst/>
            </c:spPr>
            <c:extLst>
              <c:ext xmlns:c16="http://schemas.microsoft.com/office/drawing/2014/chart" uri="{C3380CC4-5D6E-409C-BE32-E72D297353CC}">
                <c16:uniqueId val="{0000000F-B9C9-4561-A7D8-FB4F99D921E9}"/>
              </c:ext>
            </c:extLst>
          </c:dPt>
          <c:dPt>
            <c:idx val="3"/>
            <c:invertIfNegative val="0"/>
            <c:bubble3D val="0"/>
            <c:spPr>
              <a:pattFill prst="pct90">
                <a:fgClr>
                  <a:schemeClr val="accent5">
                    <a:lumMod val="20000"/>
                    <a:lumOff val="80000"/>
                  </a:schemeClr>
                </a:fgClr>
                <a:bgClr>
                  <a:schemeClr val="bg1"/>
                </a:bgClr>
              </a:pattFill>
              <a:ln>
                <a:noFill/>
              </a:ln>
              <a:effectLst/>
            </c:spPr>
            <c:extLst>
              <c:ext xmlns:c16="http://schemas.microsoft.com/office/drawing/2014/chart" uri="{C3380CC4-5D6E-409C-BE32-E72D297353CC}">
                <c16:uniqueId val="{00000010-B9C9-4561-A7D8-FB4F99D921E9}"/>
              </c:ext>
            </c:extLst>
          </c:dPt>
          <c:dPt>
            <c:idx val="5"/>
            <c:invertIfNegative val="0"/>
            <c:bubble3D val="0"/>
            <c:spPr>
              <a:pattFill prst="pct90">
                <a:fgClr>
                  <a:schemeClr val="accent5">
                    <a:lumMod val="20000"/>
                    <a:lumOff val="80000"/>
                  </a:schemeClr>
                </a:fgClr>
                <a:bgClr>
                  <a:schemeClr val="bg1"/>
                </a:bgClr>
              </a:pattFill>
              <a:ln>
                <a:noFill/>
              </a:ln>
              <a:effectLst/>
            </c:spPr>
            <c:extLst>
              <c:ext xmlns:c16="http://schemas.microsoft.com/office/drawing/2014/chart" uri="{C3380CC4-5D6E-409C-BE32-E72D297353CC}">
                <c16:uniqueId val="{00000011-B9C9-4561-A7D8-FB4F99D921E9}"/>
              </c:ext>
            </c:extLst>
          </c:dPt>
          <c:dPt>
            <c:idx val="7"/>
            <c:invertIfNegative val="0"/>
            <c:bubble3D val="0"/>
            <c:spPr>
              <a:pattFill prst="pct90">
                <a:fgClr>
                  <a:schemeClr val="accent5">
                    <a:lumMod val="20000"/>
                    <a:lumOff val="80000"/>
                  </a:schemeClr>
                </a:fgClr>
                <a:bgClr>
                  <a:schemeClr val="bg1"/>
                </a:bgClr>
              </a:pattFill>
              <a:ln>
                <a:noFill/>
              </a:ln>
              <a:effectLst/>
            </c:spPr>
            <c:extLst>
              <c:ext xmlns:c16="http://schemas.microsoft.com/office/drawing/2014/chart" uri="{C3380CC4-5D6E-409C-BE32-E72D297353CC}">
                <c16:uniqueId val="{00000012-B9C9-4561-A7D8-FB4F99D921E9}"/>
              </c:ext>
            </c:extLst>
          </c:dPt>
          <c:dPt>
            <c:idx val="9"/>
            <c:invertIfNegative val="0"/>
            <c:bubble3D val="0"/>
            <c:spPr>
              <a:pattFill prst="pct90">
                <a:fgClr>
                  <a:schemeClr val="accent5">
                    <a:lumMod val="20000"/>
                    <a:lumOff val="80000"/>
                  </a:schemeClr>
                </a:fgClr>
                <a:bgClr>
                  <a:schemeClr val="bg1"/>
                </a:bgClr>
              </a:pattFill>
              <a:ln>
                <a:noFill/>
              </a:ln>
              <a:effectLst/>
            </c:spPr>
            <c:extLst>
              <c:ext xmlns:c16="http://schemas.microsoft.com/office/drawing/2014/chart" uri="{C3380CC4-5D6E-409C-BE32-E72D297353CC}">
                <c16:uniqueId val="{00000013-B9C9-4561-A7D8-FB4F99D921E9}"/>
              </c:ext>
            </c:extLst>
          </c:dPt>
          <c:dPt>
            <c:idx val="11"/>
            <c:invertIfNegative val="0"/>
            <c:bubble3D val="0"/>
            <c:spPr>
              <a:pattFill prst="pct90">
                <a:fgClr>
                  <a:schemeClr val="accent5">
                    <a:lumMod val="20000"/>
                    <a:lumOff val="80000"/>
                  </a:schemeClr>
                </a:fgClr>
                <a:bgClr>
                  <a:schemeClr val="bg1"/>
                </a:bgClr>
              </a:pattFill>
              <a:ln>
                <a:noFill/>
              </a:ln>
              <a:effectLst/>
            </c:spPr>
            <c:extLst>
              <c:ext xmlns:c16="http://schemas.microsoft.com/office/drawing/2014/chart" uri="{C3380CC4-5D6E-409C-BE32-E72D297353CC}">
                <c16:uniqueId val="{00000014-B9C9-4561-A7D8-FB4F99D921E9}"/>
              </c:ext>
            </c:extLst>
          </c:dPt>
          <c:dLbls>
            <c:delete val="1"/>
          </c:dLbls>
          <c:cat>
            <c:multiLvlStrRef>
              <c:f>'2020&amp;2021'!$B$19:$C$30</c:f>
              <c:multiLvlStrCache>
                <c:ptCount val="12"/>
                <c:lvl>
                  <c:pt idx="0">
                    <c:v>2020</c:v>
                  </c:pt>
                  <c:pt idx="1">
                    <c:v>2021</c:v>
                  </c:pt>
                  <c:pt idx="2">
                    <c:v>2020</c:v>
                  </c:pt>
                  <c:pt idx="3">
                    <c:v>2021</c:v>
                  </c:pt>
                  <c:pt idx="4">
                    <c:v>2020</c:v>
                  </c:pt>
                  <c:pt idx="5">
                    <c:v>2021</c:v>
                  </c:pt>
                  <c:pt idx="6">
                    <c:v>2020</c:v>
                  </c:pt>
                  <c:pt idx="7">
                    <c:v>2021</c:v>
                  </c:pt>
                  <c:pt idx="8">
                    <c:v>2020</c:v>
                  </c:pt>
                  <c:pt idx="9">
                    <c:v>2021</c:v>
                  </c:pt>
                  <c:pt idx="10">
                    <c:v>2020</c:v>
                  </c:pt>
                  <c:pt idx="11">
                    <c:v>2021</c:v>
                  </c:pt>
                </c:lvl>
                <c:lvl>
                  <c:pt idx="0">
                    <c:v>People's Daily</c:v>
                  </c:pt>
                  <c:pt idx="2">
                    <c:v>Kompas</c:v>
                  </c:pt>
                  <c:pt idx="4">
                    <c:v>Republika</c:v>
                  </c:pt>
                  <c:pt idx="6">
                    <c:v>Yomiuri</c:v>
                  </c:pt>
                  <c:pt idx="8">
                    <c:v>Asahi</c:v>
                  </c:pt>
                  <c:pt idx="10">
                    <c:v>Chosun Ilbo</c:v>
                  </c:pt>
                </c:lvl>
              </c:multiLvlStrCache>
            </c:multiLvlStrRef>
          </c:cat>
          <c:val>
            <c:numRef>
              <c:f>'2020&amp;2021'!$F$19:$F$30</c:f>
              <c:numCache>
                <c:formatCode>General</c:formatCode>
                <c:ptCount val="12"/>
                <c:pt idx="0">
                  <c:v>98</c:v>
                </c:pt>
                <c:pt idx="1">
                  <c:v>79</c:v>
                </c:pt>
                <c:pt idx="2">
                  <c:v>51</c:v>
                </c:pt>
                <c:pt idx="3">
                  <c:v>93</c:v>
                </c:pt>
                <c:pt idx="4">
                  <c:v>30</c:v>
                </c:pt>
                <c:pt idx="5">
                  <c:v>46</c:v>
                </c:pt>
                <c:pt idx="6">
                  <c:v>74</c:v>
                </c:pt>
                <c:pt idx="7">
                  <c:v>115</c:v>
                </c:pt>
                <c:pt idx="8">
                  <c:v>69</c:v>
                </c:pt>
                <c:pt idx="9">
                  <c:v>100</c:v>
                </c:pt>
                <c:pt idx="10">
                  <c:v>111</c:v>
                </c:pt>
                <c:pt idx="11">
                  <c:v>158</c:v>
                </c:pt>
              </c:numCache>
            </c:numRef>
          </c:val>
          <c:extLst>
            <c:ext xmlns:c16="http://schemas.microsoft.com/office/drawing/2014/chart" uri="{C3380CC4-5D6E-409C-BE32-E72D297353CC}">
              <c16:uniqueId val="{00000002-B9C9-4561-A7D8-FB4F99D921E9}"/>
            </c:ext>
          </c:extLst>
        </c:ser>
        <c:dLbls>
          <c:dLblPos val="ctr"/>
          <c:showLegendKey val="0"/>
          <c:showVal val="1"/>
          <c:showCatName val="0"/>
          <c:showSerName val="0"/>
          <c:showPercent val="0"/>
          <c:showBubbleSize val="0"/>
        </c:dLbls>
        <c:gapWidth val="219"/>
        <c:overlap val="100"/>
        <c:axId val="819732144"/>
        <c:axId val="743639632"/>
      </c:barChart>
      <c:catAx>
        <c:axId val="81973214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2000" b="0" i="1"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743639632"/>
        <c:crosses val="autoZero"/>
        <c:auto val="1"/>
        <c:lblAlgn val="ctr"/>
        <c:lblOffset val="100"/>
        <c:noMultiLvlLbl val="0"/>
      </c:catAx>
      <c:valAx>
        <c:axId val="743639632"/>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800" b="0" i="0" u="none" strike="noStrike" kern="1200" baseline="0">
                <a:solidFill>
                  <a:srgbClr val="002060"/>
                </a:solidFill>
                <a:latin typeface="Times New Roman" panose="02020703060505090304" pitchFamily="18" charset="0"/>
                <a:ea typeface="+mn-ea"/>
                <a:cs typeface="Times New Roman" panose="02020703060505090304" pitchFamily="18" charset="0"/>
              </a:defRPr>
            </a:pPr>
            <a:endParaRPr lang="en-US"/>
          </a:p>
        </c:txPr>
        <c:crossAx val="819732144"/>
        <c:crosses val="autoZero"/>
        <c:crossBetween val="between"/>
      </c:valAx>
      <c:spPr>
        <a:noFill/>
        <a:ln>
          <a:solidFill>
            <a:schemeClr val="tx1">
              <a:lumMod val="65000"/>
              <a:lumOff val="35000"/>
            </a:schemeClr>
          </a:solidFill>
        </a:ln>
        <a:effectLst/>
      </c:spPr>
    </c:plotArea>
    <c:plotVisOnly val="1"/>
    <c:dispBlanksAs val="gap"/>
    <c:showDLblsOverMax val="0"/>
  </c:chart>
  <c:spPr>
    <a:noFill/>
    <a:ln>
      <a:noFill/>
    </a:ln>
    <a:effectLst/>
  </c:spPr>
  <c:txPr>
    <a:bodyPr/>
    <a:lstStyle/>
    <a:p>
      <a:pPr>
        <a:defRPr lang="zh-CN" sz="1800">
          <a:solidFill>
            <a:srgbClr val="002060"/>
          </a:solidFill>
          <a:latin typeface="Times New Roman" panose="02020703060505090304" pitchFamily="18" charset="0"/>
          <a:cs typeface="Times New Roman" panose="0202070306050509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763AD-710B-4D0C-975D-7BACD6F4D37A}" type="datetimeFigureOut">
              <a:rPr lang="en-US" smtClean="0"/>
              <a:t>11/3/2023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70B5E-3336-45F5-A356-0E18F5C20D54}" type="slidenum">
              <a:rPr lang="en-US" smtClean="0"/>
              <a:t>‹#›</a:t>
            </a:fld>
            <a:endParaRPr lang="en-US"/>
          </a:p>
        </p:txBody>
      </p:sp>
    </p:spTree>
    <p:extLst>
      <p:ext uri="{BB962C8B-B14F-4D97-AF65-F5344CB8AC3E}">
        <p14:creationId xmlns:p14="http://schemas.microsoft.com/office/powerpoint/2010/main" val="50822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a:p>
        </p:txBody>
      </p:sp>
    </p:spTree>
    <p:extLst>
      <p:ext uri="{BB962C8B-B14F-4D97-AF65-F5344CB8AC3E}">
        <p14:creationId xmlns:p14="http://schemas.microsoft.com/office/powerpoint/2010/main" val="171317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AB70B5E-3336-45F5-A356-0E18F5C20D54}" type="slidenum">
              <a:rPr lang="en-US" smtClean="0"/>
              <a:t>16</a:t>
            </a:fld>
            <a:endParaRPr lang="en-US"/>
          </a:p>
        </p:txBody>
      </p:sp>
    </p:spTree>
    <p:extLst>
      <p:ext uri="{BB962C8B-B14F-4D97-AF65-F5344CB8AC3E}">
        <p14:creationId xmlns:p14="http://schemas.microsoft.com/office/powerpoint/2010/main" val="83242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B70B5E-3336-45F5-A356-0E18F5C20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36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68677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41623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69067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9BFA5-1F5B-4EA3-A54F-32126950519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046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9BFA5-1F5B-4EA3-A54F-32126950519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14437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9BFA5-1F5B-4EA3-A54F-32126950519E}"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294523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9BFA5-1F5B-4EA3-A54F-32126950519E}"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93093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9BFA5-1F5B-4EA3-A54F-32126950519E}"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21451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9BFA5-1F5B-4EA3-A54F-32126950519E}"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126769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9BFA5-1F5B-4EA3-A54F-32126950519E}"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76519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9BFA5-1F5B-4EA3-A54F-32126950519E}"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93367-8612-49F3-A259-A86873729549}" type="slidenum">
              <a:rPr lang="en-US" smtClean="0"/>
              <a:t>‹#›</a:t>
            </a:fld>
            <a:endParaRPr lang="en-US"/>
          </a:p>
        </p:txBody>
      </p:sp>
    </p:spTree>
    <p:extLst>
      <p:ext uri="{BB962C8B-B14F-4D97-AF65-F5344CB8AC3E}">
        <p14:creationId xmlns:p14="http://schemas.microsoft.com/office/powerpoint/2010/main" val="92669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9BFA5-1F5B-4EA3-A54F-32126950519E}" type="datetimeFigureOut">
              <a:rPr lang="en-US" smtClean="0"/>
              <a:t>11/3/2023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93367-8612-49F3-A259-A86873729549}" type="slidenum">
              <a:rPr lang="en-US" smtClean="0"/>
              <a:t>‹#›</a:t>
            </a:fld>
            <a:endParaRPr lang="en-US"/>
          </a:p>
        </p:txBody>
      </p:sp>
    </p:spTree>
    <p:extLst>
      <p:ext uri="{BB962C8B-B14F-4D97-AF65-F5344CB8AC3E}">
        <p14:creationId xmlns:p14="http://schemas.microsoft.com/office/powerpoint/2010/main" val="600206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nterbury.ac.nz/ncre/research/expe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265E0D-CDB6-42D6-937D-4FA5DBF34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5829591"/>
            <a:ext cx="4227910" cy="1028410"/>
          </a:xfrm>
          <a:prstGeom prst="rect">
            <a:avLst/>
          </a:prstGeom>
        </p:spPr>
      </p:pic>
      <p:sp>
        <p:nvSpPr>
          <p:cNvPr id="6" name="Subtitle 2">
            <a:extLst>
              <a:ext uri="{FF2B5EF4-FFF2-40B4-BE49-F238E27FC236}">
                <a16:creationId xmlns:a16="http://schemas.microsoft.com/office/drawing/2014/main" id="{4E0D4424-09AC-424F-9B43-936A6694F529}"/>
              </a:ext>
            </a:extLst>
          </p:cNvPr>
          <p:cNvSpPr txBox="1">
            <a:spLocks noGrp="1"/>
          </p:cNvSpPr>
          <p:nvPr>
            <p:ph type="subTitle" idx="1"/>
          </p:nvPr>
        </p:nvSpPr>
        <p:spPr>
          <a:xfrm>
            <a:off x="159026" y="2838963"/>
            <a:ext cx="5231840" cy="27107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2060"/>
                </a:solidFill>
                <a:latin typeface="Times New Roman" panose="02020603050405020304" pitchFamily="18" charset="0"/>
                <a:cs typeface="Times New Roman" panose="02020603050405020304" pitchFamily="18" charset="0"/>
              </a:rPr>
              <a:t>Martin Holland, Professor &amp; Director</a:t>
            </a:r>
          </a:p>
          <a:p>
            <a:pPr marL="0" indent="0">
              <a:buNone/>
            </a:pPr>
            <a:r>
              <a:rPr lang="en-US" b="1" dirty="0">
                <a:solidFill>
                  <a:srgbClr val="002060"/>
                </a:solidFill>
                <a:latin typeface="Times New Roman" panose="02020603050405020304" pitchFamily="18" charset="0"/>
                <a:cs typeface="Times New Roman" panose="02020603050405020304" pitchFamily="18" charset="0"/>
              </a:rPr>
              <a:t>National Centre for Research on Europe</a:t>
            </a:r>
          </a:p>
          <a:p>
            <a:pPr marL="0" indent="0">
              <a:buNone/>
            </a:pPr>
            <a:r>
              <a:rPr lang="en-US" b="1" dirty="0">
                <a:solidFill>
                  <a:srgbClr val="002060"/>
                </a:solidFill>
                <a:latin typeface="Times New Roman" panose="02020603050405020304" pitchFamily="18" charset="0"/>
                <a:cs typeface="Times New Roman" panose="02020603050405020304" pitchFamily="18" charset="0"/>
              </a:rPr>
              <a:t>University of Canterbury</a:t>
            </a:r>
          </a:p>
          <a:p>
            <a:pPr marL="0" indent="0">
              <a:buNone/>
            </a:pPr>
            <a:endParaRPr lang="en-US" b="1" dirty="0">
              <a:solidFill>
                <a:srgbClr val="002060"/>
              </a:solidFill>
              <a:latin typeface="Times New Roman" panose="02020603050405020304" pitchFamily="18" charset="0"/>
              <a:cs typeface="Times New Roman" panose="02020603050405020304" pitchFamily="18" charset="0"/>
            </a:endParaRPr>
          </a:p>
          <a:p>
            <a:pPr marL="0" indent="0">
              <a:buNone/>
            </a:pPr>
            <a:r>
              <a:rPr lang="en-US" b="1" dirty="0" smtClean="0">
                <a:solidFill>
                  <a:srgbClr val="002060"/>
                </a:solidFill>
                <a:latin typeface="Times New Roman" panose="02020603050405020304" pitchFamily="18" charset="0"/>
                <a:cs typeface="Times New Roman" panose="02020603050405020304" pitchFamily="18" charset="0"/>
              </a:rPr>
              <a:t>2023 EXPECT Grant Findings</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E818BEA-9550-7C1C-0A2F-2A80FD4C4350}"/>
              </a:ext>
            </a:extLst>
          </p:cNvPr>
          <p:cNvPicPr>
            <a:picLocks noChangeAspect="1"/>
          </p:cNvPicPr>
          <p:nvPr/>
        </p:nvPicPr>
        <p:blipFill>
          <a:blip r:embed="rId4"/>
          <a:stretch>
            <a:fillRect/>
          </a:stretch>
        </p:blipFill>
        <p:spPr>
          <a:xfrm>
            <a:off x="5281684" y="0"/>
            <a:ext cx="3884240" cy="6905316"/>
          </a:xfrm>
          <a:prstGeom prst="rect">
            <a:avLst/>
          </a:prstGeom>
        </p:spPr>
      </p:pic>
      <p:sp>
        <p:nvSpPr>
          <p:cNvPr id="2" name="TextBox 1">
            <a:extLst>
              <a:ext uri="{FF2B5EF4-FFF2-40B4-BE49-F238E27FC236}">
                <a16:creationId xmlns:a16="http://schemas.microsoft.com/office/drawing/2014/main" id="{04705F4B-74EE-9989-A09F-36CEE46FB2C7}"/>
              </a:ext>
            </a:extLst>
          </p:cNvPr>
          <p:cNvSpPr txBox="1"/>
          <p:nvPr/>
        </p:nvSpPr>
        <p:spPr>
          <a:xfrm>
            <a:off x="5281684" y="1698266"/>
            <a:ext cx="3862316" cy="1140697"/>
          </a:xfrm>
          <a:prstGeom prst="rect">
            <a:avLst/>
          </a:prstGeom>
          <a:solidFill>
            <a:schemeClr val="bg1"/>
          </a:solidFill>
        </p:spPr>
        <p:txBody>
          <a:bodyPr wrap="square">
            <a:spAutoFit/>
          </a:bodyPr>
          <a:lstStyle/>
          <a:p>
            <a:pPr>
              <a:lnSpc>
                <a:spcPts val="2800"/>
              </a:lnSpc>
            </a:pPr>
            <a:r>
              <a:rPr lang="en-US" b="1" dirty="0">
                <a:solidFill>
                  <a:srgbClr val="002060"/>
                </a:solidFill>
              </a:rPr>
              <a:t>Jean Monnet Network, EXPECT (No. 611168-EPP-1-2019-1-NZ-EPP-JMO-NETWORK)</a:t>
            </a:r>
          </a:p>
        </p:txBody>
      </p:sp>
    </p:spTree>
    <p:extLst>
      <p:ext uri="{BB962C8B-B14F-4D97-AF65-F5344CB8AC3E}">
        <p14:creationId xmlns:p14="http://schemas.microsoft.com/office/powerpoint/2010/main" val="13214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C182752-6FA2-40F4-BBAB-E9532B06C6C4}"/>
              </a:ext>
            </a:extLst>
          </p:cNvPr>
          <p:cNvGraphicFramePr>
            <a:graphicFrameLocks/>
          </p:cNvGraphicFramePr>
          <p:nvPr>
            <p:extLst>
              <p:ext uri="{D42A27DB-BD31-4B8C-83A1-F6EECF244321}">
                <p14:modId xmlns:p14="http://schemas.microsoft.com/office/powerpoint/2010/main" val="2717988289"/>
              </p:ext>
            </p:extLst>
          </p:nvPr>
        </p:nvGraphicFramePr>
        <p:xfrm>
          <a:off x="457626" y="1392072"/>
          <a:ext cx="8228747" cy="522709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4">
            <a:extLst>
              <a:ext uri="{FF2B5EF4-FFF2-40B4-BE49-F238E27FC236}">
                <a16:creationId xmlns:a16="http://schemas.microsoft.com/office/drawing/2014/main" id="{C792CC19-D370-E049-EDB6-F423B2F82B2B}"/>
              </a:ext>
            </a:extLst>
          </p:cNvPr>
          <p:cNvSpPr>
            <a:spLocks noGrp="1"/>
          </p:cNvSpPr>
          <p:nvPr>
            <p:ph type="title"/>
          </p:nvPr>
        </p:nvSpPr>
        <p:spPr>
          <a:xfrm>
            <a:off x="799673" y="527839"/>
            <a:ext cx="7886700" cy="740344"/>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Activeness of the EUD accounts</a:t>
            </a:r>
          </a:p>
        </p:txBody>
      </p:sp>
      <p:cxnSp>
        <p:nvCxnSpPr>
          <p:cNvPr id="5" name="Straight Arrow Connector 4">
            <a:extLst>
              <a:ext uri="{FF2B5EF4-FFF2-40B4-BE49-F238E27FC236}">
                <a16:creationId xmlns:a16="http://schemas.microsoft.com/office/drawing/2014/main" id="{984AC803-04D3-35D9-49DD-BA37E57061B2}"/>
              </a:ext>
            </a:extLst>
          </p:cNvPr>
          <p:cNvCxnSpPr>
            <a:cxnSpLocks/>
          </p:cNvCxnSpPr>
          <p:nvPr/>
        </p:nvCxnSpPr>
        <p:spPr>
          <a:xfrm flipV="1">
            <a:off x="3584416" y="3084394"/>
            <a:ext cx="226495" cy="453788"/>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505C018-A405-21D7-8ABD-15C841B88A57}"/>
              </a:ext>
            </a:extLst>
          </p:cNvPr>
          <p:cNvCxnSpPr>
            <a:cxnSpLocks/>
          </p:cNvCxnSpPr>
          <p:nvPr/>
        </p:nvCxnSpPr>
        <p:spPr>
          <a:xfrm flipV="1">
            <a:off x="4946005" y="1826182"/>
            <a:ext cx="272955" cy="1030429"/>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8BF4E1F-23CF-62DC-C9C1-E041776C56C4}"/>
              </a:ext>
            </a:extLst>
          </p:cNvPr>
          <p:cNvCxnSpPr>
            <a:cxnSpLocks/>
          </p:cNvCxnSpPr>
          <p:nvPr/>
        </p:nvCxnSpPr>
        <p:spPr>
          <a:xfrm flipV="1">
            <a:off x="7753381" y="2789830"/>
            <a:ext cx="212847" cy="914328"/>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E38CE7-8E8F-659C-87E1-8922A53ADED0}"/>
              </a:ext>
            </a:extLst>
          </p:cNvPr>
          <p:cNvCxnSpPr>
            <a:cxnSpLocks/>
          </p:cNvCxnSpPr>
          <p:nvPr/>
        </p:nvCxnSpPr>
        <p:spPr>
          <a:xfrm>
            <a:off x="2311718" y="3311288"/>
            <a:ext cx="441743" cy="905870"/>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D0E0D13B-9AB4-D2E6-B903-AB9DCDF2EC57}"/>
              </a:ext>
            </a:extLst>
          </p:cNvPr>
          <p:cNvSpPr/>
          <p:nvPr/>
        </p:nvSpPr>
        <p:spPr>
          <a:xfrm>
            <a:off x="4687379" y="1710236"/>
            <a:ext cx="1192872" cy="2966683"/>
          </a:xfrm>
          <a:prstGeom prst="round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88097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11E2-0F5E-783C-AC33-08637812E873}"/>
              </a:ext>
            </a:extLst>
          </p:cNvPr>
          <p:cNvSpPr>
            <a:spLocks noGrp="1"/>
          </p:cNvSpPr>
          <p:nvPr>
            <p:ph type="title"/>
          </p:nvPr>
        </p:nvSpPr>
        <p:spPr>
          <a:xfrm>
            <a:off x="478525" y="429904"/>
            <a:ext cx="7886700" cy="844528"/>
          </a:xfrm>
        </p:spPr>
        <p:txBody>
          <a:bodyPr/>
          <a:lstStyle/>
          <a:p>
            <a:pPr algn="ctr"/>
            <a:r>
              <a:rPr lang="en-US" dirty="0">
                <a:latin typeface="Times New Roman" panose="02020603050405020304" pitchFamily="18" charset="0"/>
                <a:cs typeface="Times New Roman" panose="02020603050405020304" pitchFamily="18" charset="0"/>
              </a:rPr>
              <a:t>Actions of EU</a:t>
            </a:r>
          </a:p>
        </p:txBody>
      </p:sp>
      <p:graphicFrame>
        <p:nvGraphicFramePr>
          <p:cNvPr id="3" name="Content Placeholder 2">
            <a:extLst>
              <a:ext uri="{FF2B5EF4-FFF2-40B4-BE49-F238E27FC236}">
                <a16:creationId xmlns:a16="http://schemas.microsoft.com/office/drawing/2014/main" id="{37D66FB0-C17B-4902-8103-C45080FEFF41}"/>
              </a:ext>
            </a:extLst>
          </p:cNvPr>
          <p:cNvGraphicFramePr>
            <a:graphicFrameLocks noGrp="1"/>
          </p:cNvGraphicFramePr>
          <p:nvPr>
            <p:ph idx="1"/>
            <p:extLst>
              <p:ext uri="{D42A27DB-BD31-4B8C-83A1-F6EECF244321}">
                <p14:modId xmlns:p14="http://schemas.microsoft.com/office/powerpoint/2010/main" val="3919405780"/>
              </p:ext>
            </p:extLst>
          </p:nvPr>
        </p:nvGraphicFramePr>
        <p:xfrm>
          <a:off x="109182" y="1124306"/>
          <a:ext cx="9034818" cy="5399323"/>
        </p:xfrm>
        <a:graphic>
          <a:graphicData uri="http://schemas.openxmlformats.org/drawingml/2006/chart">
            <c:chart xmlns:c="http://schemas.openxmlformats.org/drawingml/2006/chart" xmlns:r="http://schemas.openxmlformats.org/officeDocument/2006/relationships" r:id="rId2"/>
          </a:graphicData>
        </a:graphic>
      </p:graphicFrame>
      <p:sp>
        <p:nvSpPr>
          <p:cNvPr id="4" name="Flowchart: Terminator 3">
            <a:extLst>
              <a:ext uri="{FF2B5EF4-FFF2-40B4-BE49-F238E27FC236}">
                <a16:creationId xmlns:a16="http://schemas.microsoft.com/office/drawing/2014/main" id="{83151F63-9814-71C3-6F91-8D399939E60C}"/>
              </a:ext>
            </a:extLst>
          </p:cNvPr>
          <p:cNvSpPr/>
          <p:nvPr/>
        </p:nvSpPr>
        <p:spPr>
          <a:xfrm>
            <a:off x="470847" y="2611450"/>
            <a:ext cx="8311487" cy="3229792"/>
          </a:xfrm>
          <a:prstGeom prst="flowChartTerminator">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41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11E2-0F5E-783C-AC33-08637812E873}"/>
              </a:ext>
            </a:extLst>
          </p:cNvPr>
          <p:cNvSpPr>
            <a:spLocks noGrp="1"/>
          </p:cNvSpPr>
          <p:nvPr>
            <p:ph type="title"/>
          </p:nvPr>
        </p:nvSpPr>
        <p:spPr>
          <a:xfrm>
            <a:off x="503787" y="482540"/>
            <a:ext cx="7886700" cy="844528"/>
          </a:xfrm>
        </p:spPr>
        <p:txBody>
          <a:bodyPr/>
          <a:lstStyle/>
          <a:p>
            <a:pPr algn="ctr"/>
            <a:r>
              <a:rPr lang="en-US" dirty="0">
                <a:latin typeface="Times New Roman" panose="02020603050405020304" pitchFamily="18" charset="0"/>
                <a:cs typeface="Times New Roman" panose="02020603050405020304" pitchFamily="18" charset="0"/>
              </a:rPr>
              <a:t>Presentation of EU</a:t>
            </a:r>
          </a:p>
        </p:txBody>
      </p:sp>
      <p:graphicFrame>
        <p:nvGraphicFramePr>
          <p:cNvPr id="4" name="Content Placeholder 3">
            <a:extLst>
              <a:ext uri="{FF2B5EF4-FFF2-40B4-BE49-F238E27FC236}">
                <a16:creationId xmlns:a16="http://schemas.microsoft.com/office/drawing/2014/main" id="{AA95B7BD-327F-459C-8DE7-250BC766A659}"/>
              </a:ext>
            </a:extLst>
          </p:cNvPr>
          <p:cNvGraphicFramePr>
            <a:graphicFrameLocks noGrp="1"/>
          </p:cNvGraphicFramePr>
          <p:nvPr>
            <p:ph idx="1"/>
            <p:extLst>
              <p:ext uri="{D42A27DB-BD31-4B8C-83A1-F6EECF244321}">
                <p14:modId xmlns:p14="http://schemas.microsoft.com/office/powerpoint/2010/main" val="1817657176"/>
              </p:ext>
            </p:extLst>
          </p:nvPr>
        </p:nvGraphicFramePr>
        <p:xfrm>
          <a:off x="300250" y="1241947"/>
          <a:ext cx="8543499" cy="524074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7F46934B-6CCF-4346-5E94-2090FCDAEF52}"/>
              </a:ext>
            </a:extLst>
          </p:cNvPr>
          <p:cNvCxnSpPr>
            <a:cxnSpLocks/>
          </p:cNvCxnSpPr>
          <p:nvPr/>
        </p:nvCxnSpPr>
        <p:spPr>
          <a:xfrm flipV="1">
            <a:off x="2735069" y="2088107"/>
            <a:ext cx="554041" cy="65850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B9375BB-6C59-44DF-87E8-43D0DB227C3E}"/>
              </a:ext>
            </a:extLst>
          </p:cNvPr>
          <p:cNvCxnSpPr>
            <a:cxnSpLocks/>
          </p:cNvCxnSpPr>
          <p:nvPr/>
        </p:nvCxnSpPr>
        <p:spPr>
          <a:xfrm flipV="1">
            <a:off x="4199445" y="3298529"/>
            <a:ext cx="495385" cy="1046328"/>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DDDD1DF-B785-1C07-CBFA-8D2AD4D7FAA5}"/>
              </a:ext>
            </a:extLst>
          </p:cNvPr>
          <p:cNvCxnSpPr>
            <a:cxnSpLocks/>
          </p:cNvCxnSpPr>
          <p:nvPr/>
        </p:nvCxnSpPr>
        <p:spPr>
          <a:xfrm flipV="1">
            <a:off x="5440538" y="2620370"/>
            <a:ext cx="673659" cy="1007411"/>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B617A64-8F94-E8DB-D9CF-017A06929A38}"/>
              </a:ext>
            </a:extLst>
          </p:cNvPr>
          <p:cNvCxnSpPr>
            <a:cxnSpLocks/>
          </p:cNvCxnSpPr>
          <p:nvPr/>
        </p:nvCxnSpPr>
        <p:spPr>
          <a:xfrm flipV="1">
            <a:off x="6763434" y="2183642"/>
            <a:ext cx="701891" cy="88028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16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503051" y="2264007"/>
            <a:ext cx="7767492" cy="814701"/>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Reactions from Asia</a:t>
            </a:r>
          </a:p>
        </p:txBody>
      </p:sp>
    </p:spTree>
    <p:extLst>
      <p:ext uri="{BB962C8B-B14F-4D97-AF65-F5344CB8AC3E}">
        <p14:creationId xmlns:p14="http://schemas.microsoft.com/office/powerpoint/2010/main" val="1123997554"/>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774424" y="589276"/>
            <a:ext cx="7886700" cy="708547"/>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Netizens’ Responses (2020)</a:t>
            </a:r>
          </a:p>
        </p:txBody>
      </p:sp>
      <p:graphicFrame>
        <p:nvGraphicFramePr>
          <p:cNvPr id="6" name="Content Placeholder 3">
            <a:extLst>
              <a:ext uri="{FF2B5EF4-FFF2-40B4-BE49-F238E27FC236}">
                <a16:creationId xmlns:a16="http://schemas.microsoft.com/office/drawing/2014/main" id="{3396D2E0-57CE-41EB-B398-D79BA96D47AF}"/>
              </a:ext>
            </a:extLst>
          </p:cNvPr>
          <p:cNvGraphicFramePr>
            <a:graphicFrameLocks noGrp="1"/>
          </p:cNvGraphicFramePr>
          <p:nvPr>
            <p:ph idx="1"/>
            <p:custDataLst>
              <p:tags r:id="rId1"/>
            </p:custDataLst>
            <p:extLst>
              <p:ext uri="{D42A27DB-BD31-4B8C-83A1-F6EECF244321}">
                <p14:modId xmlns:p14="http://schemas.microsoft.com/office/powerpoint/2010/main" val="2537695751"/>
              </p:ext>
            </p:extLst>
          </p:nvPr>
        </p:nvGraphicFramePr>
        <p:xfrm>
          <a:off x="332753" y="1297823"/>
          <a:ext cx="8478494" cy="5018768"/>
        </p:xfrm>
        <a:graphic>
          <a:graphicData uri="http://schemas.openxmlformats.org/drawingml/2006/table">
            <a:tbl>
              <a:tblPr>
                <a:tableStyleId>{5C22544A-7EE6-4342-B048-85BDC9FD1C3A}</a:tableStyleId>
              </a:tblPr>
              <a:tblGrid>
                <a:gridCol w="2028277">
                  <a:extLst>
                    <a:ext uri="{9D8B030D-6E8A-4147-A177-3AD203B41FA5}">
                      <a16:colId xmlns:a16="http://schemas.microsoft.com/office/drawing/2014/main" val="20000"/>
                    </a:ext>
                  </a:extLst>
                </a:gridCol>
                <a:gridCol w="1652929">
                  <a:extLst>
                    <a:ext uri="{9D8B030D-6E8A-4147-A177-3AD203B41FA5}">
                      <a16:colId xmlns:a16="http://schemas.microsoft.com/office/drawing/2014/main" val="20001"/>
                    </a:ext>
                  </a:extLst>
                </a:gridCol>
                <a:gridCol w="2162103">
                  <a:extLst>
                    <a:ext uri="{9D8B030D-6E8A-4147-A177-3AD203B41FA5}">
                      <a16:colId xmlns:a16="http://schemas.microsoft.com/office/drawing/2014/main" val="4058691825"/>
                    </a:ext>
                  </a:extLst>
                </a:gridCol>
                <a:gridCol w="2635185">
                  <a:extLst>
                    <a:ext uri="{9D8B030D-6E8A-4147-A177-3AD203B41FA5}">
                      <a16:colId xmlns:a16="http://schemas.microsoft.com/office/drawing/2014/main" val="868663682"/>
                    </a:ext>
                  </a:extLst>
                </a:gridCol>
              </a:tblGrid>
              <a:tr h="507201">
                <a:tc>
                  <a:txBody>
                    <a:bodyPr/>
                    <a:lstStyle/>
                    <a:p>
                      <a:pPr algn="l" fontAlgn="b"/>
                      <a:r>
                        <a:rPr lang="en-US" sz="24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Most liked</a:t>
                      </a:r>
                    </a:p>
                  </a:txBody>
                  <a:tcPr marL="9525" marR="9525" marT="9525" marB="0" anchor="ctr">
                    <a:solidFill>
                      <a:schemeClr val="accent1">
                        <a:tint val="20000"/>
                      </a:schemeClr>
                    </a:solidFill>
                  </a:tcPr>
                </a:tc>
                <a:tc>
                  <a:txBody>
                    <a:bodyPr/>
                    <a:lstStyle/>
                    <a:p>
                      <a:pPr algn="ctr" fontAlgn="b"/>
                      <a:r>
                        <a:rPr lang="en-US" sz="2400" b="1" dirty="0">
                          <a:latin typeface="Times New Roman" panose="02020603050405020304" pitchFamily="18" charset="0"/>
                          <a:cs typeface="Times New Roman" panose="02020603050405020304" pitchFamily="18" charset="0"/>
                        </a:rPr>
                        <a:t>Most commented</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Most shared</a:t>
                      </a:r>
                      <a:endParaRPr lang="en-US" dirty="0"/>
                    </a:p>
                  </a:txBody>
                  <a:tcPr marL="9525" marR="9525" marT="9525" marB="0" anchor="ctr">
                    <a:solidFill>
                      <a:schemeClr val="accent1">
                        <a:tint val="20000"/>
                      </a:schemeClr>
                    </a:solidFill>
                  </a:tcPr>
                </a:tc>
                <a:extLst>
                  <a:ext uri="{0D108BD9-81ED-4DB2-BD59-A6C34878D82A}">
                    <a16:rowId xmlns:a16="http://schemas.microsoft.com/office/drawing/2014/main" val="10001"/>
                  </a:ext>
                </a:extLst>
              </a:tr>
              <a:tr h="792666">
                <a:tc>
                  <a:txBody>
                    <a:bodyPr/>
                    <a:lstStyle/>
                    <a:p>
                      <a:pPr algn="l" fontAlgn="b"/>
                      <a:r>
                        <a:rPr lang="en-US" sz="2400" b="1" i="0" u="none" strike="noStrike" dirty="0" err="1">
                          <a:solidFill>
                            <a:srgbClr val="002060"/>
                          </a:solidFill>
                          <a:effectLst/>
                          <a:latin typeface="Times New Roman" panose="02020603050405020304" pitchFamily="18" charset="0"/>
                          <a:cs typeface="Times New Roman" panose="02020603050405020304" pitchFamily="18" charset="0"/>
                        </a:rPr>
                        <a:t>EU@China</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3">
                  <a:txBody>
                    <a:bodyPr/>
                    <a:lstStyle/>
                    <a:p>
                      <a:pPr algn="ctr" fontAlgn="b"/>
                      <a:r>
                        <a:rPr lang="en-US" altLang="zh-CN" sz="2000" b="0" i="0" u="none" strike="noStrike" dirty="0">
                          <a:solidFill>
                            <a:srgbClr val="002060"/>
                          </a:solidFill>
                          <a:effectLst/>
                          <a:latin typeface="Times New Roman" panose="02020603050405020304" pitchFamily="18" charset="0"/>
                          <a:cs typeface="Times New Roman" panose="02020603050405020304" pitchFamily="18" charset="0"/>
                        </a:rPr>
                        <a:t> EU HRVP Borrell’s statement on One country, two system of Hong Kong</a:t>
                      </a:r>
                      <a:endParaRPr lang="en-US" sz="20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06025">
                <a:tc>
                  <a:txBody>
                    <a:bodyPr/>
                    <a:lstStyle/>
                    <a:p>
                      <a:pPr algn="l" fontAlgn="b">
                        <a:buNone/>
                      </a:pPr>
                      <a:r>
                        <a:rPr lang="en-US" altLang="en-US" sz="2400" b="1" i="0" u="none" strike="noStrike" dirty="0" err="1">
                          <a:solidFill>
                            <a:srgbClr val="002060"/>
                          </a:solidFill>
                          <a:effectLst/>
                          <a:latin typeface="Times New Roman" panose="02020603050405020304" pitchFamily="18" charset="0"/>
                          <a:cs typeface="Times New Roman" panose="02020603050405020304" pitchFamily="18" charset="0"/>
                        </a:rPr>
                        <a:t>EU@Indonesia</a:t>
                      </a: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2060"/>
                          </a:solidFill>
                          <a:effectLst/>
                          <a:latin typeface="Times New Roman" panose="02020603050405020304" pitchFamily="18" charset="0"/>
                          <a:cs typeface="Times New Roman" panose="02020603050405020304" pitchFamily="18" charset="0"/>
                        </a:rPr>
                        <a:t>International Day Against Homophobia</a:t>
                      </a: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70C0"/>
                          </a:solidFill>
                          <a:effectLst/>
                          <a:latin typeface="Times New Roman" panose="02020603050405020304" pitchFamily="18" charset="0"/>
                          <a:cs typeface="Times New Roman" panose="02020603050405020304" pitchFamily="18" charset="0"/>
                        </a:rPr>
                        <a:t>Celebration of Europe Day</a:t>
                      </a:r>
                    </a:p>
                  </a:txBody>
                  <a:tcPr marL="9525" marR="9525" marT="9525" marB="0" anchor="ctr">
                    <a:solidFill>
                      <a:schemeClr val="accent1">
                        <a:tint val="20000"/>
                      </a:schemeClr>
                    </a:solidFill>
                  </a:tcPr>
                </a:tc>
                <a:tc>
                  <a:txBody>
                    <a:bodyPr/>
                    <a:lstStyle/>
                    <a:p>
                      <a:pPr algn="ctr"/>
                      <a:r>
                        <a:rPr lang="en-US" sz="2000" dirty="0">
                          <a:solidFill>
                            <a:srgbClr val="002060"/>
                          </a:solidFill>
                          <a:latin typeface="Times New Roman" panose="02020603050405020304" pitchFamily="18" charset="0"/>
                          <a:cs typeface="Times New Roman" panose="02020603050405020304" pitchFamily="18" charset="0"/>
                        </a:rPr>
                        <a:t>EU assist Indonesia in fight against Covid19</a:t>
                      </a:r>
                    </a:p>
                  </a:txBody>
                  <a:tcPr marL="9525" marR="9525" marT="9525" marB="0" anchor="ctr">
                    <a:solidFill>
                      <a:schemeClr val="accent1">
                        <a:tint val="20000"/>
                      </a:schemeClr>
                    </a:solidFill>
                  </a:tcPr>
                </a:tc>
                <a:extLst>
                  <a:ext uri="{0D108BD9-81ED-4DB2-BD59-A6C34878D82A}">
                    <a16:rowId xmlns:a16="http://schemas.microsoft.com/office/drawing/2014/main" val="10004"/>
                  </a:ext>
                </a:extLst>
              </a:tr>
              <a:tr h="817074">
                <a:tc>
                  <a:txBody>
                    <a:bodyPr/>
                    <a:lstStyle/>
                    <a:p>
                      <a:pPr algn="l"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EU@ASEAN</a:t>
                      </a: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70C0"/>
                          </a:solidFill>
                          <a:effectLst/>
                          <a:latin typeface="Times New Roman" panose="02020603050405020304" pitchFamily="18" charset="0"/>
                          <a:cs typeface="Times New Roman" panose="02020603050405020304" pitchFamily="18" charset="0"/>
                        </a:rPr>
                        <a:t>Celebration of Europe Day</a:t>
                      </a:r>
                    </a:p>
                  </a:txBody>
                  <a:tcPr marL="9525" marR="9525" marT="9525" marB="0" anchor="ctr">
                    <a:solidFill>
                      <a:schemeClr val="accent1">
                        <a:tint val="20000"/>
                      </a:schemeClr>
                    </a:solidFill>
                  </a:tcPr>
                </a:tc>
                <a:tc>
                  <a:txBody>
                    <a:bodyPr/>
                    <a:lstStyle/>
                    <a:p>
                      <a:pPr algn="ctr"/>
                      <a:r>
                        <a:rPr lang="en-US" sz="2000" dirty="0">
                          <a:solidFill>
                            <a:srgbClr val="002060"/>
                          </a:solidFill>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tc>
                  <a:txBody>
                    <a:bodyPr/>
                    <a:lstStyle/>
                    <a:p>
                      <a:pPr algn="ctr"/>
                      <a:r>
                        <a:rPr lang="en-US" sz="2000" dirty="0">
                          <a:solidFill>
                            <a:srgbClr val="002060"/>
                          </a:solidFill>
                          <a:latin typeface="Times New Roman" panose="02020603050405020304" pitchFamily="18" charset="0"/>
                          <a:cs typeface="Times New Roman" panose="02020603050405020304" pitchFamily="18" charset="0"/>
                        </a:rPr>
                        <a:t>EU assist ASEAN in fight against Covid19</a:t>
                      </a:r>
                    </a:p>
                  </a:txBody>
                  <a:tcPr marL="9525" marR="9525" marT="9525" marB="0" anchor="ctr">
                    <a:solidFill>
                      <a:schemeClr val="accent1">
                        <a:tint val="20000"/>
                      </a:schemeClr>
                    </a:solidFill>
                  </a:tcPr>
                </a:tc>
                <a:extLst>
                  <a:ext uri="{0D108BD9-81ED-4DB2-BD59-A6C34878D82A}">
                    <a16:rowId xmlns:a16="http://schemas.microsoft.com/office/drawing/2014/main" val="2879138590"/>
                  </a:ext>
                </a:extLst>
              </a:tr>
              <a:tr h="780979">
                <a:tc>
                  <a:txBody>
                    <a:bodyPr/>
                    <a:lstStyle/>
                    <a:p>
                      <a:pPr algn="l" fontAlgn="b">
                        <a:buNone/>
                      </a:pPr>
                      <a:r>
                        <a:rPr lang="en-US" altLang="en-US" sz="2400" b="1" i="0" u="none" strike="noStrike" dirty="0" err="1">
                          <a:solidFill>
                            <a:srgbClr val="002060"/>
                          </a:solidFill>
                          <a:effectLst/>
                          <a:latin typeface="Times New Roman" panose="02020603050405020304" pitchFamily="18" charset="0"/>
                          <a:cs typeface="Times New Roman" panose="02020603050405020304" pitchFamily="18" charset="0"/>
                        </a:rPr>
                        <a:t>EU@Japan</a:t>
                      </a: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70C0"/>
                          </a:solidFill>
                          <a:effectLst/>
                          <a:latin typeface="Times New Roman" panose="02020603050405020304" pitchFamily="18" charset="0"/>
                          <a:cs typeface="Times New Roman" panose="02020603050405020304" pitchFamily="18" charset="0"/>
                        </a:rPr>
                        <a:t>National Day of Sweden</a:t>
                      </a:r>
                    </a:p>
                  </a:txBody>
                  <a:tcPr marL="9525" marR="9525" marT="9525" marB="0" anchor="ctr">
                    <a:solidFill>
                      <a:schemeClr val="accent1">
                        <a:tint val="20000"/>
                      </a:schemeClr>
                    </a:solidFill>
                  </a:tcPr>
                </a:tc>
                <a:tc>
                  <a:txBody>
                    <a:bodyPr/>
                    <a:lstStyle/>
                    <a:p>
                      <a:pPr algn="ctr"/>
                      <a:r>
                        <a:rPr lang="en-US" sz="2000" dirty="0">
                          <a:solidFill>
                            <a:srgbClr val="00B050"/>
                          </a:solidFill>
                          <a:latin typeface="Times New Roman" panose="02020603050405020304" pitchFamily="18" charset="0"/>
                          <a:cs typeface="Times New Roman" panose="02020603050405020304" pitchFamily="18" charset="0"/>
                        </a:rPr>
                        <a:t>EU Biodiversity Strategy</a:t>
                      </a: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70C0"/>
                          </a:solidFill>
                          <a:effectLst/>
                          <a:latin typeface="Times New Roman" panose="02020603050405020304" pitchFamily="18" charset="0"/>
                          <a:cs typeface="Times New Roman" panose="02020603050405020304" pitchFamily="18" charset="0"/>
                        </a:rPr>
                        <a:t>National Day of Sweden</a:t>
                      </a:r>
                    </a:p>
                  </a:txBody>
                  <a:tcPr marL="9525" marR="9525" marT="9525" marB="0" anchor="ctr">
                    <a:solidFill>
                      <a:schemeClr val="accent1">
                        <a:tint val="20000"/>
                      </a:schemeClr>
                    </a:solidFill>
                  </a:tcPr>
                </a:tc>
                <a:extLst>
                  <a:ext uri="{0D108BD9-81ED-4DB2-BD59-A6C34878D82A}">
                    <a16:rowId xmlns:a16="http://schemas.microsoft.com/office/drawing/2014/main" val="728983483"/>
                  </a:ext>
                </a:extLst>
              </a:tr>
              <a:tr h="780979">
                <a:tc>
                  <a:txBody>
                    <a:bodyPr/>
                    <a:lstStyle/>
                    <a:p>
                      <a:pPr algn="l" fontAlgn="b">
                        <a:buNone/>
                      </a:pPr>
                      <a:r>
                        <a:rPr lang="en-US" altLang="en-US" sz="2400" b="1" i="0" u="none" strike="noStrike" dirty="0" err="1">
                          <a:solidFill>
                            <a:srgbClr val="002060"/>
                          </a:solidFill>
                          <a:effectLst/>
                          <a:latin typeface="Times New Roman" panose="02020603050405020304" pitchFamily="18" charset="0"/>
                          <a:cs typeface="Times New Roman" panose="02020603050405020304" pitchFamily="18" charset="0"/>
                        </a:rPr>
                        <a:t>EU@Korea</a:t>
                      </a: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70C0"/>
                          </a:solidFill>
                          <a:effectLst/>
                          <a:latin typeface="Times New Roman" panose="02020603050405020304" pitchFamily="18" charset="0"/>
                          <a:cs typeface="Times New Roman" panose="02020603050405020304" pitchFamily="18" charset="0"/>
                        </a:rPr>
                        <a:t>Celebration of Europe Day</a:t>
                      </a:r>
                    </a:p>
                  </a:txBody>
                  <a:tcPr marL="9525" marR="9525" marT="9525" marB="0" anchor="ctr">
                    <a:solidFill>
                      <a:schemeClr val="accent1">
                        <a:tint val="20000"/>
                      </a:schemeClr>
                    </a:solidFill>
                  </a:tcPr>
                </a:tc>
                <a:tc hMerge="1">
                  <a:txBody>
                    <a:bodyPr/>
                    <a:lstStyle/>
                    <a:p>
                      <a:endParaRPr lang="en-US"/>
                    </a:p>
                  </a:txBody>
                  <a:tcPr/>
                </a:tc>
                <a:tc hMerge="1">
                  <a:txBody>
                    <a:bodyP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3117074526"/>
                  </a:ext>
                </a:extLst>
              </a:tr>
            </a:tbl>
          </a:graphicData>
        </a:graphic>
      </p:graphicFrame>
    </p:spTree>
    <p:extLst>
      <p:ext uri="{BB962C8B-B14F-4D97-AF65-F5344CB8AC3E}">
        <p14:creationId xmlns:p14="http://schemas.microsoft.com/office/powerpoint/2010/main" val="4161805301"/>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761171" y="390494"/>
            <a:ext cx="7886700" cy="708547"/>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Netizens’ Responses (2021)</a:t>
            </a:r>
          </a:p>
        </p:txBody>
      </p:sp>
      <p:graphicFrame>
        <p:nvGraphicFramePr>
          <p:cNvPr id="6" name="Content Placeholder 3">
            <a:extLst>
              <a:ext uri="{FF2B5EF4-FFF2-40B4-BE49-F238E27FC236}">
                <a16:creationId xmlns:a16="http://schemas.microsoft.com/office/drawing/2014/main" id="{3396D2E0-57CE-41EB-B398-D79BA96D47AF}"/>
              </a:ext>
            </a:extLst>
          </p:cNvPr>
          <p:cNvGraphicFramePr>
            <a:graphicFrameLocks noGrp="1"/>
          </p:cNvGraphicFramePr>
          <p:nvPr>
            <p:ph idx="1"/>
            <p:custDataLst>
              <p:tags r:id="rId1"/>
            </p:custDataLst>
            <p:extLst>
              <p:ext uri="{D42A27DB-BD31-4B8C-83A1-F6EECF244321}">
                <p14:modId xmlns:p14="http://schemas.microsoft.com/office/powerpoint/2010/main" val="1843403049"/>
              </p:ext>
            </p:extLst>
          </p:nvPr>
        </p:nvGraphicFramePr>
        <p:xfrm>
          <a:off x="334203" y="1099041"/>
          <a:ext cx="8478493" cy="5141468"/>
        </p:xfrm>
        <a:graphic>
          <a:graphicData uri="http://schemas.openxmlformats.org/drawingml/2006/table">
            <a:tbl>
              <a:tblPr>
                <a:tableStyleId>{5C22544A-7EE6-4342-B048-85BDC9FD1C3A}</a:tableStyleId>
              </a:tblPr>
              <a:tblGrid>
                <a:gridCol w="2028277">
                  <a:extLst>
                    <a:ext uri="{9D8B030D-6E8A-4147-A177-3AD203B41FA5}">
                      <a16:colId xmlns:a16="http://schemas.microsoft.com/office/drawing/2014/main" val="20000"/>
                    </a:ext>
                  </a:extLst>
                </a:gridCol>
                <a:gridCol w="1652929">
                  <a:extLst>
                    <a:ext uri="{9D8B030D-6E8A-4147-A177-3AD203B41FA5}">
                      <a16:colId xmlns:a16="http://schemas.microsoft.com/office/drawing/2014/main" val="20001"/>
                    </a:ext>
                  </a:extLst>
                </a:gridCol>
                <a:gridCol w="2162103">
                  <a:extLst>
                    <a:ext uri="{9D8B030D-6E8A-4147-A177-3AD203B41FA5}">
                      <a16:colId xmlns:a16="http://schemas.microsoft.com/office/drawing/2014/main" val="4058691825"/>
                    </a:ext>
                  </a:extLst>
                </a:gridCol>
                <a:gridCol w="371188">
                  <a:extLst>
                    <a:ext uri="{9D8B030D-6E8A-4147-A177-3AD203B41FA5}">
                      <a16:colId xmlns:a16="http://schemas.microsoft.com/office/drawing/2014/main" val="868663682"/>
                    </a:ext>
                  </a:extLst>
                </a:gridCol>
                <a:gridCol w="2263996">
                  <a:extLst>
                    <a:ext uri="{9D8B030D-6E8A-4147-A177-3AD203B41FA5}">
                      <a16:colId xmlns:a16="http://schemas.microsoft.com/office/drawing/2014/main" val="2536100568"/>
                    </a:ext>
                  </a:extLst>
                </a:gridCol>
              </a:tblGrid>
              <a:tr h="507201">
                <a:tc>
                  <a:txBody>
                    <a:bodyPr/>
                    <a:lstStyle/>
                    <a:p>
                      <a:pPr algn="l" fontAlgn="b"/>
                      <a:r>
                        <a:rPr lang="en-US" sz="24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Most liked</a:t>
                      </a:r>
                    </a:p>
                  </a:txBody>
                  <a:tcPr marL="9525" marR="9525" marT="9525" marB="0" anchor="ctr">
                    <a:solidFill>
                      <a:schemeClr val="accent1">
                        <a:tint val="20000"/>
                      </a:schemeClr>
                    </a:solidFill>
                  </a:tcPr>
                </a:tc>
                <a:tc>
                  <a:txBody>
                    <a:bodyPr/>
                    <a:lstStyle/>
                    <a:p>
                      <a:pPr algn="ctr" fontAlgn="b"/>
                      <a:r>
                        <a:rPr lang="en-US" sz="2400" b="1" dirty="0">
                          <a:latin typeface="Times New Roman" panose="02020603050405020304" pitchFamily="18" charset="0"/>
                          <a:cs typeface="Times New Roman" panose="02020603050405020304" pitchFamily="18" charset="0"/>
                        </a:rPr>
                        <a:t>Most commented</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2">
                  <a:txBody>
                    <a:bodyPr/>
                    <a:lstStyle/>
                    <a:p>
                      <a:pPr algn="ctr"/>
                      <a:r>
                        <a:rPr lang="en-US" sz="2400" b="1" dirty="0">
                          <a:latin typeface="Times New Roman" panose="02020603050405020304" pitchFamily="18" charset="0"/>
                          <a:cs typeface="Times New Roman" panose="02020603050405020304" pitchFamily="18" charset="0"/>
                        </a:rPr>
                        <a:t>Most shared</a:t>
                      </a:r>
                      <a:endParaRPr lang="en-US" dirty="0"/>
                    </a:p>
                  </a:txBody>
                  <a:tcPr marL="9525" marR="9525" marT="9525" marB="0" anchor="ctr">
                    <a:solidFill>
                      <a:schemeClr val="accent1">
                        <a:tint val="20000"/>
                      </a:schemeClr>
                    </a:solidFill>
                  </a:tcPr>
                </a:tc>
                <a:tc hMerge="1">
                  <a:txBody>
                    <a:bodyPr/>
                    <a:lstStyle/>
                    <a:p>
                      <a:pPr algn="ctr"/>
                      <a:r>
                        <a:rPr lang="en-US" sz="2400" b="1" dirty="0">
                          <a:latin typeface="Times New Roman" panose="02020603050405020304" pitchFamily="18" charset="0"/>
                          <a:cs typeface="Times New Roman" panose="02020603050405020304" pitchFamily="18" charset="0"/>
                        </a:rPr>
                        <a:t>Most shared</a:t>
                      </a:r>
                    </a:p>
                  </a:txBody>
                  <a:tcPr marL="9525" marR="9525" marT="9525" marB="0" anchor="ctr">
                    <a:solidFill>
                      <a:schemeClr val="accent1">
                        <a:tint val="20000"/>
                      </a:schemeClr>
                    </a:solidFill>
                  </a:tcPr>
                </a:tc>
                <a:extLst>
                  <a:ext uri="{0D108BD9-81ED-4DB2-BD59-A6C34878D82A}">
                    <a16:rowId xmlns:a16="http://schemas.microsoft.com/office/drawing/2014/main" val="10001"/>
                  </a:ext>
                </a:extLst>
              </a:tr>
              <a:tr h="792666">
                <a:tc>
                  <a:txBody>
                    <a:bodyPr/>
                    <a:lstStyle/>
                    <a:p>
                      <a:pPr algn="l" fontAlgn="b"/>
                      <a:r>
                        <a:rPr lang="en-US" sz="2400" b="1" i="0" u="none" strike="noStrike" dirty="0" err="1">
                          <a:solidFill>
                            <a:srgbClr val="002060"/>
                          </a:solidFill>
                          <a:effectLst/>
                          <a:latin typeface="Times New Roman" panose="02020603050405020304" pitchFamily="18" charset="0"/>
                          <a:cs typeface="Times New Roman" panose="02020603050405020304" pitchFamily="18" charset="0"/>
                        </a:rPr>
                        <a:t>EU@China</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4">
                  <a:txBody>
                    <a:bodyPr/>
                    <a:lstStyle/>
                    <a:p>
                      <a:pPr algn="ctr" fontAlgn="b"/>
                      <a:r>
                        <a:rPr lang="en-US" sz="20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rPr>
                        <a:t>EU announced sanctions on Russia, China, North Korea, Libya, South Sudan, Eritrea, for violation of human rights</a:t>
                      </a:r>
                    </a:p>
                  </a:txBody>
                  <a:tcPr marL="9525" marR="9525" marT="9525" marB="0" anchor="ctr">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06025">
                <a:tc>
                  <a:txBody>
                    <a:bodyPr/>
                    <a:lstStyle/>
                    <a:p>
                      <a:pPr algn="l" fontAlgn="b">
                        <a:buNone/>
                      </a:pPr>
                      <a:r>
                        <a:rPr lang="en-US" altLang="en-US" sz="2400" b="1" i="0" u="none" strike="noStrike" dirty="0" err="1">
                          <a:solidFill>
                            <a:srgbClr val="002060"/>
                          </a:solidFill>
                          <a:effectLst/>
                          <a:latin typeface="Times New Roman" panose="02020603050405020304" pitchFamily="18" charset="0"/>
                          <a:cs typeface="Times New Roman" panose="02020603050405020304" pitchFamily="18" charset="0"/>
                        </a:rPr>
                        <a:t>EU@Indonesia</a:t>
                      </a: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70C0"/>
                          </a:solidFill>
                          <a:effectLst/>
                          <a:latin typeface="Times New Roman" panose="02020603050405020304" pitchFamily="18" charset="0"/>
                          <a:cs typeface="Times New Roman" panose="02020603050405020304" pitchFamily="18" charset="0"/>
                        </a:rPr>
                        <a:t>Europe Day activities</a:t>
                      </a: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2060"/>
                          </a:solidFill>
                          <a:effectLst/>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tc gridSpan="2">
                  <a:txBody>
                    <a:bodyPr/>
                    <a:lstStyle/>
                    <a:p>
                      <a:pPr algn="ctr"/>
                      <a:r>
                        <a:rPr lang="en-US" altLang="zh-CN" sz="2000" b="0" i="0" u="none" strike="noStrike" dirty="0">
                          <a:solidFill>
                            <a:srgbClr val="002060"/>
                          </a:solidFill>
                          <a:effectLst/>
                          <a:latin typeface="Times New Roman" panose="02020603050405020304" pitchFamily="18" charset="0"/>
                          <a:cs typeface="Times New Roman" panose="02020603050405020304" pitchFamily="18" charset="0"/>
                        </a:rPr>
                        <a:t>EU is a co-initiator &amp; contributor to COVAX which donate vaccine to Indonesia</a:t>
                      </a:r>
                      <a:endParaRPr lang="en-US" dirty="0"/>
                    </a:p>
                  </a:txBody>
                  <a:tcPr marL="9525" marR="9525" marT="9525" marB="0" anchor="ctr">
                    <a:solidFill>
                      <a:schemeClr val="accent1">
                        <a:tint val="2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2060"/>
                          </a:solidFill>
                          <a:effectLst/>
                          <a:latin typeface="Times New Roman" panose="02020603050405020304" pitchFamily="18" charset="0"/>
                          <a:cs typeface="Times New Roman" panose="02020603050405020304" pitchFamily="18" charset="0"/>
                        </a:rPr>
                        <a:t>EU is a co-initiator &amp; contributor to COVAX which donate vaccine to Indonesia</a:t>
                      </a:r>
                    </a:p>
                  </a:txBody>
                  <a:tcPr marL="9525" marR="9525" marT="9525" marB="0" anchor="ctr">
                    <a:solidFill>
                      <a:schemeClr val="accent1">
                        <a:tint val="20000"/>
                      </a:schemeClr>
                    </a:solidFill>
                  </a:tcPr>
                </a:tc>
                <a:extLst>
                  <a:ext uri="{0D108BD9-81ED-4DB2-BD59-A6C34878D82A}">
                    <a16:rowId xmlns:a16="http://schemas.microsoft.com/office/drawing/2014/main" val="10004"/>
                  </a:ext>
                </a:extLst>
              </a:tr>
              <a:tr h="817074">
                <a:tc>
                  <a:txBody>
                    <a:bodyPr/>
                    <a:lstStyle/>
                    <a:p>
                      <a:pPr algn="l"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EU@ASEAN</a:t>
                      </a:r>
                    </a:p>
                  </a:txBody>
                  <a:tcPr marL="9525" marR="9525" marT="9525" marB="0" anchor="ctr">
                    <a:solidFill>
                      <a:schemeClr val="accent1">
                        <a:tint val="2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2060"/>
                          </a:solidFill>
                          <a:effectLst/>
                          <a:latin typeface="Times New Roman" panose="02020603050405020304" pitchFamily="18" charset="0"/>
                          <a:cs typeface="Times New Roman" panose="02020603050405020304" pitchFamily="18" charset="0"/>
                        </a:rPr>
                        <a:t> EU HRVP Borrell met EU Permanent representatives to ASEAN</a:t>
                      </a:r>
                    </a:p>
                  </a:txBody>
                  <a:tcPr marL="9525" marR="9525" marT="9525" marB="0" anchor="ctr">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2879138590"/>
                  </a:ext>
                </a:extLst>
              </a:tr>
              <a:tr h="780979">
                <a:tc>
                  <a:txBody>
                    <a:bodyPr/>
                    <a:lstStyle/>
                    <a:p>
                      <a:pPr algn="l" fontAlgn="b">
                        <a:buNone/>
                      </a:pPr>
                      <a:r>
                        <a:rPr lang="en-US" altLang="en-US" sz="2400" b="1" i="0" u="none" strike="noStrike" dirty="0" err="1">
                          <a:solidFill>
                            <a:srgbClr val="002060"/>
                          </a:solidFill>
                          <a:effectLst/>
                          <a:latin typeface="Times New Roman" panose="02020603050405020304" pitchFamily="18" charset="0"/>
                          <a:cs typeface="Times New Roman" panose="02020603050405020304" pitchFamily="18" charset="0"/>
                        </a:rPr>
                        <a:t>EU@Japan</a:t>
                      </a: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2060"/>
                          </a:solidFill>
                          <a:effectLst/>
                          <a:latin typeface="Times New Roman" panose="02020603050405020304" pitchFamily="18" charset="0"/>
                          <a:cs typeface="Times New Roman" panose="02020603050405020304" pitchFamily="18" charset="0"/>
                        </a:rPr>
                        <a:t>EU approved export of Covid19 vaccine to Japan</a:t>
                      </a:r>
                    </a:p>
                  </a:txBody>
                  <a:tcPr marL="9525" marR="9525" marT="9525" marB="0" anchor="ctr">
                    <a:solidFill>
                      <a:schemeClr val="accent1">
                        <a:tint val="20000"/>
                      </a:schemeClr>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a:r>
                        <a:rPr lang="en-US" sz="2000" dirty="0">
                          <a:solidFill>
                            <a:srgbClr val="002060"/>
                          </a:solidFill>
                          <a:latin typeface="Times New Roman" panose="02020603050405020304" pitchFamily="18" charset="0"/>
                          <a:cs typeface="Times New Roman" panose="02020603050405020304" pitchFamily="18" charset="0"/>
                        </a:rPr>
                        <a:t>Int’l Women Day</a:t>
                      </a:r>
                    </a:p>
                  </a:txBody>
                  <a:tcPr marL="9525" marR="9525" marT="9525" marB="0" anchor="ctr">
                    <a:solidFill>
                      <a:schemeClr val="accent1">
                        <a:tint val="20000"/>
                      </a:schemeClr>
                    </a:solidFill>
                  </a:tcPr>
                </a:tc>
                <a:extLst>
                  <a:ext uri="{0D108BD9-81ED-4DB2-BD59-A6C34878D82A}">
                    <a16:rowId xmlns:a16="http://schemas.microsoft.com/office/drawing/2014/main" val="728983483"/>
                  </a:ext>
                </a:extLst>
              </a:tr>
              <a:tr h="780979">
                <a:tc>
                  <a:txBody>
                    <a:bodyPr/>
                    <a:lstStyle/>
                    <a:p>
                      <a:pPr algn="l" fontAlgn="b">
                        <a:buNone/>
                      </a:pPr>
                      <a:r>
                        <a:rPr lang="en-US" altLang="en-US" sz="2400" b="1" i="0" u="none" strike="noStrike" dirty="0" err="1">
                          <a:solidFill>
                            <a:srgbClr val="002060"/>
                          </a:solidFill>
                          <a:effectLst/>
                          <a:latin typeface="Times New Roman" panose="02020603050405020304" pitchFamily="18" charset="0"/>
                          <a:cs typeface="Times New Roman" panose="02020603050405020304" pitchFamily="18" charset="0"/>
                        </a:rPr>
                        <a:t>EU@Korea</a:t>
                      </a: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i="0" u="none" strike="noStrike" dirty="0">
                          <a:solidFill>
                            <a:srgbClr val="0070C0"/>
                          </a:solidFill>
                          <a:effectLst/>
                          <a:latin typeface="Times New Roman" panose="02020603050405020304" pitchFamily="18" charset="0"/>
                          <a:cs typeface="Times New Roman" panose="02020603050405020304" pitchFamily="18" charset="0"/>
                        </a:rPr>
                        <a:t>Celebration of Europe Day</a:t>
                      </a:r>
                    </a:p>
                  </a:txBody>
                  <a:tcPr marL="9525" marR="9525" marT="9525" marB="0" anchor="ctr">
                    <a:solidFill>
                      <a:schemeClr val="accent1">
                        <a:tint val="20000"/>
                      </a:schemeClr>
                    </a:solidFill>
                  </a:tcPr>
                </a:tc>
                <a:tc hMerge="1">
                  <a:txBody>
                    <a:bodyPr/>
                    <a:lstStyle/>
                    <a:p>
                      <a:endParaRPr lang="en-US"/>
                    </a:p>
                  </a:txBody>
                  <a:tcPr/>
                </a:tc>
                <a:tc hMerge="1">
                  <a:txBody>
                    <a:bodyP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hMerge="1">
                  <a:txBody>
                    <a:bodyPr/>
                    <a:lstStyle/>
                    <a:p>
                      <a:pPr algn="ctr"/>
                      <a:endParaRPr lang="en-US" sz="2000" b="0" dirty="0">
                        <a:solidFill>
                          <a:srgbClr val="002060"/>
                        </a:solidFill>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3117074526"/>
                  </a:ext>
                </a:extLst>
              </a:tr>
            </a:tbl>
          </a:graphicData>
        </a:graphic>
      </p:graphicFrame>
    </p:spTree>
    <p:extLst>
      <p:ext uri="{BB962C8B-B14F-4D97-AF65-F5344CB8AC3E}">
        <p14:creationId xmlns:p14="http://schemas.microsoft.com/office/powerpoint/2010/main" val="4065474487"/>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318051" y="681036"/>
            <a:ext cx="8791989" cy="723280"/>
          </a:xfrm>
        </p:spPr>
        <p:txBody>
          <a:bodyPr>
            <a:noAutofit/>
          </a:bodyPr>
          <a:lstStyle/>
          <a:p>
            <a:pPr algn="ctr"/>
            <a:r>
              <a:rPr lang="en-US" sz="3800" b="1" dirty="0">
                <a:solidFill>
                  <a:srgbClr val="002060"/>
                </a:solidFill>
                <a:latin typeface="Times New Roman" panose="02020603050405020304" pitchFamily="18" charset="0"/>
                <a:cs typeface="Times New Roman" panose="02020603050405020304" pitchFamily="18" charset="0"/>
              </a:rPr>
              <a:t>Asian MFA accounts featured of EU</a:t>
            </a:r>
            <a:br>
              <a:rPr lang="en-US" sz="3800" b="1" dirty="0">
                <a:solidFill>
                  <a:srgbClr val="002060"/>
                </a:solidFill>
                <a:latin typeface="Times New Roman" panose="02020603050405020304" pitchFamily="18" charset="0"/>
                <a:cs typeface="Times New Roman" panose="02020603050405020304" pitchFamily="18" charset="0"/>
              </a:rPr>
            </a:br>
            <a:r>
              <a:rPr lang="en-US" sz="3800" b="1" dirty="0">
                <a:solidFill>
                  <a:srgbClr val="002060"/>
                </a:solidFill>
                <a:latin typeface="Times New Roman" panose="02020603050405020304" pitchFamily="18" charset="0"/>
                <a:cs typeface="Times New Roman" panose="02020603050405020304" pitchFamily="18" charset="0"/>
              </a:rPr>
              <a:t>(2020 vs. 2021)</a:t>
            </a:r>
          </a:p>
        </p:txBody>
      </p:sp>
      <p:graphicFrame>
        <p:nvGraphicFramePr>
          <p:cNvPr id="10" name="Content Placeholder 9">
            <a:extLst>
              <a:ext uri="{FF2B5EF4-FFF2-40B4-BE49-F238E27FC236}">
                <a16:creationId xmlns:a16="http://schemas.microsoft.com/office/drawing/2014/main" id="{B43C4D14-2154-4A61-92B8-661BADC2E8D5}"/>
              </a:ext>
            </a:extLst>
          </p:cNvPr>
          <p:cNvGraphicFramePr>
            <a:graphicFrameLocks noGrp="1"/>
          </p:cNvGraphicFramePr>
          <p:nvPr>
            <p:ph idx="1"/>
            <p:extLst>
              <p:ext uri="{D42A27DB-BD31-4B8C-83A1-F6EECF244321}">
                <p14:modId xmlns:p14="http://schemas.microsoft.com/office/powerpoint/2010/main" val="2673575095"/>
              </p:ext>
            </p:extLst>
          </p:nvPr>
        </p:nvGraphicFramePr>
        <p:xfrm>
          <a:off x="318051" y="1523586"/>
          <a:ext cx="8507895" cy="5068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424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5166" y="675861"/>
            <a:ext cx="8541025" cy="787468"/>
          </a:xfrm>
        </p:spPr>
        <p:txBody>
          <a:bodyPr>
            <a:noAutofit/>
          </a:bodyPr>
          <a:lstStyle/>
          <a:p>
            <a:pPr algn="ctr"/>
            <a:r>
              <a:rPr lang="en-MY" sz="3400" b="1" dirty="0">
                <a:solidFill>
                  <a:srgbClr val="002060"/>
                </a:solidFill>
                <a:latin typeface="Times New Roman" panose="02020703060505090304" pitchFamily="18" charset="0"/>
                <a:cs typeface="Times New Roman" panose="02020703060505090304" pitchFamily="18" charset="0"/>
              </a:rPr>
              <a:t>Asian MFA’s View of EU</a:t>
            </a:r>
            <a:endParaRPr lang="zh-HK" altLang="en-US" sz="3400" b="1" dirty="0">
              <a:solidFill>
                <a:srgbClr val="002060"/>
              </a:solidFill>
              <a:latin typeface="Times New Roman" panose="02020703060505090304" pitchFamily="18" charset="0"/>
              <a:cs typeface="Times New Roman" panose="02020703060505090304" pitchFamily="18" charset="0"/>
            </a:endParaRPr>
          </a:p>
        </p:txBody>
      </p:sp>
      <p:graphicFrame>
        <p:nvGraphicFramePr>
          <p:cNvPr id="8" name="Chart 7">
            <a:extLst>
              <a:ext uri="{FF2B5EF4-FFF2-40B4-BE49-F238E27FC236}">
                <a16:creationId xmlns:a16="http://schemas.microsoft.com/office/drawing/2014/main" id="{E9A49A42-F745-419C-93FD-4DDDCE143ADA}"/>
              </a:ext>
            </a:extLst>
          </p:cNvPr>
          <p:cNvGraphicFramePr>
            <a:graphicFrameLocks/>
          </p:cNvGraphicFramePr>
          <p:nvPr>
            <p:extLst>
              <p:ext uri="{D42A27DB-BD31-4B8C-83A1-F6EECF244321}">
                <p14:modId xmlns:p14="http://schemas.microsoft.com/office/powerpoint/2010/main" val="1163438556"/>
              </p:ext>
            </p:extLst>
          </p:nvPr>
        </p:nvGraphicFramePr>
        <p:xfrm>
          <a:off x="450375" y="1351128"/>
          <a:ext cx="8448459" cy="5036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470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37B538-BD73-45D8-99E1-80C797690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928" y="436074"/>
            <a:ext cx="3653045" cy="3001850"/>
          </a:xfrm>
          <a:prstGeom prst="rect">
            <a:avLst/>
          </a:prstGeom>
        </p:spPr>
      </p:pic>
      <p:pic>
        <p:nvPicPr>
          <p:cNvPr id="11" name="그림 3" descr="텍스트, 신문이(가) 표시된 사진&#10;&#10;자동 생성된 설명">
            <a:extLst>
              <a:ext uri="{FF2B5EF4-FFF2-40B4-BE49-F238E27FC236}">
                <a16:creationId xmlns:a16="http://schemas.microsoft.com/office/drawing/2014/main" id="{51E124DC-0E7B-4DCA-A5A9-1283BF96B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370" y="921638"/>
            <a:ext cx="3118893" cy="3465098"/>
          </a:xfrm>
          <a:prstGeom prst="rect">
            <a:avLst/>
          </a:prstGeom>
        </p:spPr>
      </p:pic>
      <p:pic>
        <p:nvPicPr>
          <p:cNvPr id="2" name="Content Placeholder 1">
            <a:extLst>
              <a:ext uri="{FF2B5EF4-FFF2-40B4-BE49-F238E27FC236}">
                <a16:creationId xmlns:a16="http://schemas.microsoft.com/office/drawing/2014/main" id="{00AC44DF-D71D-4B3A-A851-CFBF27BB773E}"/>
              </a:ext>
            </a:extLst>
          </p:cNvPr>
          <p:cNvPicPr>
            <a:picLocks noGrp="1" noChangeAspect="1"/>
          </p:cNvPicPr>
          <p:nvPr>
            <p:ph idx="1"/>
          </p:nvPr>
        </p:nvPicPr>
        <p:blipFill>
          <a:blip r:embed="rId4"/>
          <a:stretch>
            <a:fillRect/>
          </a:stretch>
        </p:blipFill>
        <p:spPr>
          <a:xfrm>
            <a:off x="226069" y="502394"/>
            <a:ext cx="3057821" cy="4361154"/>
          </a:xfrm>
          <a:prstGeom prst="rect">
            <a:avLst/>
          </a:prstGeom>
        </p:spPr>
      </p:pic>
      <p:pic>
        <p:nvPicPr>
          <p:cNvPr id="5" name="Picture 4">
            <a:extLst>
              <a:ext uri="{FF2B5EF4-FFF2-40B4-BE49-F238E27FC236}">
                <a16:creationId xmlns:a16="http://schemas.microsoft.com/office/drawing/2014/main" id="{590DADAA-6801-47D3-B87F-C4EBBB333D4A}"/>
              </a:ext>
            </a:extLst>
          </p:cNvPr>
          <p:cNvPicPr>
            <a:picLocks noChangeAspect="1"/>
          </p:cNvPicPr>
          <p:nvPr/>
        </p:nvPicPr>
        <p:blipFill>
          <a:blip r:embed="rId5"/>
          <a:stretch>
            <a:fillRect/>
          </a:stretch>
        </p:blipFill>
        <p:spPr>
          <a:xfrm>
            <a:off x="4091531" y="2778438"/>
            <a:ext cx="2352675" cy="3838575"/>
          </a:xfrm>
          <a:prstGeom prst="rect">
            <a:avLst/>
          </a:prstGeom>
        </p:spPr>
      </p:pic>
      <p:pic>
        <p:nvPicPr>
          <p:cNvPr id="8" name="図 3">
            <a:extLst>
              <a:ext uri="{FF2B5EF4-FFF2-40B4-BE49-F238E27FC236}">
                <a16:creationId xmlns:a16="http://schemas.microsoft.com/office/drawing/2014/main" id="{03F8F0D5-C1AA-427A-B8A9-5ADB2D8603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514941" y="2767974"/>
            <a:ext cx="2483893" cy="3959363"/>
          </a:xfrm>
          <a:prstGeom prst="rect">
            <a:avLst/>
          </a:prstGeom>
        </p:spPr>
      </p:pic>
      <p:pic>
        <p:nvPicPr>
          <p:cNvPr id="3" name="図 6">
            <a:extLst>
              <a:ext uri="{FF2B5EF4-FFF2-40B4-BE49-F238E27FC236}">
                <a16:creationId xmlns:a16="http://schemas.microsoft.com/office/drawing/2014/main" id="{54D7552A-15F0-4D4E-A702-C27BB13F80A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5334" y="3900029"/>
            <a:ext cx="3865462" cy="2716984"/>
          </a:xfrm>
          <a:prstGeom prst="rect">
            <a:avLst/>
          </a:prstGeom>
        </p:spPr>
      </p:pic>
    </p:spTree>
    <p:extLst>
      <p:ext uri="{BB962C8B-B14F-4D97-AF65-F5344CB8AC3E}">
        <p14:creationId xmlns:p14="http://schemas.microsoft.com/office/powerpoint/2010/main" val="1650318174"/>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243278934"/>
              </p:ext>
            </p:extLst>
          </p:nvPr>
        </p:nvGraphicFramePr>
        <p:xfrm>
          <a:off x="106017" y="291548"/>
          <a:ext cx="9037983" cy="62550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Rounded Corners 1">
            <a:extLst>
              <a:ext uri="{FF2B5EF4-FFF2-40B4-BE49-F238E27FC236}">
                <a16:creationId xmlns:a16="http://schemas.microsoft.com/office/drawing/2014/main" id="{65A4DA31-1D15-B1FB-5762-9662B7D9C159}"/>
              </a:ext>
            </a:extLst>
          </p:cNvPr>
          <p:cNvSpPr/>
          <p:nvPr/>
        </p:nvSpPr>
        <p:spPr>
          <a:xfrm>
            <a:off x="5315176" y="1819419"/>
            <a:ext cx="3501278" cy="4567733"/>
          </a:xfrm>
          <a:prstGeom prst="round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37402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910" y="423081"/>
            <a:ext cx="8244179" cy="750627"/>
          </a:xfrm>
          <a:solidFill>
            <a:srgbClr val="00B0F0"/>
          </a:solidFill>
        </p:spPr>
        <p:txBody>
          <a:bodyPr>
            <a:normAutofit fontScale="90000"/>
          </a:bodyPr>
          <a:lstStyle/>
          <a:p>
            <a:pPr algn="ctr"/>
            <a:r>
              <a:rPr lang="en-GB" b="1" dirty="0">
                <a:solidFill>
                  <a:srgbClr val="002060"/>
                </a:solidFill>
              </a:rPr>
              <a:t>EXPECT Network Research Motivations</a:t>
            </a:r>
            <a:endParaRPr lang="en-NZ" sz="2700" b="1" dirty="0">
              <a:solidFill>
                <a:srgbClr val="002060"/>
              </a:solidFill>
            </a:endParaRPr>
          </a:p>
        </p:txBody>
      </p:sp>
      <p:sp>
        <p:nvSpPr>
          <p:cNvPr id="6" name="Content Placeholder 5"/>
          <p:cNvSpPr>
            <a:spLocks noGrp="1"/>
          </p:cNvSpPr>
          <p:nvPr>
            <p:ph idx="1"/>
          </p:nvPr>
        </p:nvSpPr>
        <p:spPr>
          <a:xfrm>
            <a:off x="449910" y="1317008"/>
            <a:ext cx="8244179" cy="5117911"/>
          </a:xfrm>
        </p:spPr>
        <p:txBody>
          <a:bodyPr>
            <a:noAutofit/>
          </a:bodyPr>
          <a:lstStyle/>
          <a:p>
            <a:r>
              <a:rPr lang="en-GB" sz="2000" dirty="0">
                <a:solidFill>
                  <a:srgbClr val="002060"/>
                </a:solidFill>
              </a:rPr>
              <a:t>2020 presented a watershed in how the EU is perceived globally.</a:t>
            </a:r>
          </a:p>
          <a:p>
            <a:pPr>
              <a:spcBef>
                <a:spcPts val="300"/>
              </a:spcBef>
            </a:pPr>
            <a:r>
              <a:rPr lang="en-GB" sz="2000" b="1" dirty="0">
                <a:solidFill>
                  <a:srgbClr val="002060"/>
                </a:solidFill>
              </a:rPr>
              <a:t>Prior to Covid19 </a:t>
            </a:r>
            <a:r>
              <a:rPr lang="en-GB" sz="2000" dirty="0">
                <a:solidFill>
                  <a:srgbClr val="002060"/>
                </a:solidFill>
              </a:rPr>
              <a:t>global disruption had become a contemporary EU phenomenon. </a:t>
            </a:r>
          </a:p>
          <a:p>
            <a:pPr marL="0" indent="0">
              <a:lnSpc>
                <a:spcPct val="110000"/>
              </a:lnSpc>
              <a:spcBef>
                <a:spcPts val="300"/>
              </a:spcBef>
              <a:buNone/>
            </a:pPr>
            <a:r>
              <a:rPr lang="en-GB" sz="2000" dirty="0">
                <a:solidFill>
                  <a:srgbClr val="002060"/>
                </a:solidFill>
              </a:rPr>
              <a:t>       -- BREXIT challenged integration and EU effectiveness as a  global actor. </a:t>
            </a:r>
          </a:p>
          <a:p>
            <a:pPr marL="0" indent="0">
              <a:lnSpc>
                <a:spcPct val="110000"/>
              </a:lnSpc>
              <a:spcBef>
                <a:spcPts val="300"/>
              </a:spcBef>
              <a:buNone/>
            </a:pPr>
            <a:r>
              <a:rPr lang="en-GB" sz="2000" dirty="0">
                <a:solidFill>
                  <a:srgbClr val="002060"/>
                </a:solidFill>
              </a:rPr>
              <a:t>       -- Trump Presidency undermined the </a:t>
            </a:r>
            <a:r>
              <a:rPr lang="en-GB" sz="2000" dirty="0" err="1">
                <a:solidFill>
                  <a:srgbClr val="002060"/>
                </a:solidFill>
              </a:rPr>
              <a:t>TransAtlantic</a:t>
            </a:r>
            <a:r>
              <a:rPr lang="en-GB" sz="2000" dirty="0">
                <a:solidFill>
                  <a:srgbClr val="002060"/>
                </a:solidFill>
              </a:rPr>
              <a:t> consensus on norms/ values. </a:t>
            </a:r>
          </a:p>
          <a:p>
            <a:pPr marL="0" indent="0">
              <a:lnSpc>
                <a:spcPct val="110000"/>
              </a:lnSpc>
              <a:spcBef>
                <a:spcPts val="300"/>
              </a:spcBef>
              <a:buNone/>
            </a:pPr>
            <a:r>
              <a:rPr lang="en-GB" sz="2000" dirty="0">
                <a:solidFill>
                  <a:srgbClr val="002060"/>
                </a:solidFill>
              </a:rPr>
              <a:t>       -- Russia had re-emerged as a disruptor for Europe. </a:t>
            </a:r>
          </a:p>
          <a:p>
            <a:r>
              <a:rPr lang="en-GB" sz="2000" dirty="0">
                <a:solidFill>
                  <a:srgbClr val="002060"/>
                </a:solidFill>
              </a:rPr>
              <a:t>Together these affect 3rd country expectations of the EU and the continued utility of the EU Global Strategy (</a:t>
            </a:r>
            <a:r>
              <a:rPr lang="en-GB" sz="2000" b="1" dirty="0">
                <a:solidFill>
                  <a:srgbClr val="002060"/>
                </a:solidFill>
              </a:rPr>
              <a:t>EUGS</a:t>
            </a:r>
            <a:r>
              <a:rPr lang="en-GB" sz="2000" dirty="0">
                <a:solidFill>
                  <a:srgbClr val="002060"/>
                </a:solidFill>
              </a:rPr>
              <a:t>).</a:t>
            </a:r>
          </a:p>
          <a:p>
            <a:pPr lvl="0"/>
            <a:r>
              <a:rPr lang="en-NZ" sz="2000" b="1" dirty="0">
                <a:solidFill>
                  <a:srgbClr val="002060"/>
                </a:solidFill>
              </a:rPr>
              <a:t>EXPECT</a:t>
            </a:r>
            <a:r>
              <a:rPr lang="en-NZ" sz="2000" dirty="0">
                <a:solidFill>
                  <a:srgbClr val="002060"/>
                </a:solidFill>
              </a:rPr>
              <a:t> traces the impact of this new context on expectations towards the EU from the perspective of four key EU Asian partners </a:t>
            </a:r>
            <a:r>
              <a:rPr lang="en-NZ" sz="2000" dirty="0">
                <a:solidFill>
                  <a:srgbClr val="FF0000"/>
                </a:solidFill>
              </a:rPr>
              <a:t>– </a:t>
            </a:r>
            <a:r>
              <a:rPr lang="en-NZ" sz="2000" b="1" dirty="0">
                <a:solidFill>
                  <a:srgbClr val="FF0000"/>
                </a:solidFill>
              </a:rPr>
              <a:t>China, Indonesia, Japan and Korea</a:t>
            </a:r>
          </a:p>
          <a:p>
            <a:r>
              <a:rPr lang="en-GB" sz="2000" b="1" dirty="0">
                <a:solidFill>
                  <a:srgbClr val="002060"/>
                </a:solidFill>
              </a:rPr>
              <a:t>EXPECT</a:t>
            </a:r>
            <a:r>
              <a:rPr lang="en-GB" sz="2000" dirty="0">
                <a:solidFill>
                  <a:srgbClr val="002060"/>
                </a:solidFill>
              </a:rPr>
              <a:t>’s </a:t>
            </a:r>
            <a:r>
              <a:rPr lang="en-GB" sz="2000" b="1" dirty="0">
                <a:solidFill>
                  <a:srgbClr val="002060"/>
                </a:solidFill>
              </a:rPr>
              <a:t>conceptual innovation </a:t>
            </a:r>
            <a:r>
              <a:rPr lang="en-GB" sz="2000" dirty="0">
                <a:solidFill>
                  <a:srgbClr val="002060"/>
                </a:solidFill>
              </a:rPr>
              <a:t>is from “perceptions” to “expectations” and will trace how the EU’s international role is being redefined through </a:t>
            </a:r>
            <a:r>
              <a:rPr lang="en-GB" sz="2000" i="1" dirty="0">
                <a:solidFill>
                  <a:srgbClr val="002060"/>
                </a:solidFill>
              </a:rPr>
              <a:t>internal</a:t>
            </a:r>
            <a:r>
              <a:rPr lang="en-GB" sz="2000" dirty="0">
                <a:solidFill>
                  <a:srgbClr val="002060"/>
                </a:solidFill>
              </a:rPr>
              <a:t> (the EUGS and leadership renewal) and </a:t>
            </a:r>
            <a:r>
              <a:rPr lang="en-GB" sz="2000" i="1" dirty="0">
                <a:solidFill>
                  <a:srgbClr val="002060"/>
                </a:solidFill>
              </a:rPr>
              <a:t>external</a:t>
            </a:r>
            <a:r>
              <a:rPr lang="en-GB" sz="2000" dirty="0">
                <a:solidFill>
                  <a:srgbClr val="002060"/>
                </a:solidFill>
              </a:rPr>
              <a:t> (the global disruption of Trump, Brexit, Russia and latterly Covid19) drivers.</a:t>
            </a:r>
          </a:p>
        </p:txBody>
      </p:sp>
    </p:spTree>
    <p:extLst>
      <p:ext uri="{BB962C8B-B14F-4D97-AF65-F5344CB8AC3E}">
        <p14:creationId xmlns:p14="http://schemas.microsoft.com/office/powerpoint/2010/main" val="360161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100461793"/>
              </p:ext>
            </p:extLst>
          </p:nvPr>
        </p:nvGraphicFramePr>
        <p:xfrm>
          <a:off x="0" y="301487"/>
          <a:ext cx="8980227" cy="62550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Rounded Corners 1">
            <a:extLst>
              <a:ext uri="{FF2B5EF4-FFF2-40B4-BE49-F238E27FC236}">
                <a16:creationId xmlns:a16="http://schemas.microsoft.com/office/drawing/2014/main" id="{D39CD6D7-DC37-DADA-583A-6CE280A3C853}"/>
              </a:ext>
            </a:extLst>
          </p:cNvPr>
          <p:cNvSpPr/>
          <p:nvPr/>
        </p:nvSpPr>
        <p:spPr>
          <a:xfrm>
            <a:off x="5172501" y="2101755"/>
            <a:ext cx="3166281" cy="4094329"/>
          </a:xfrm>
          <a:prstGeom prst="round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9078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89168256"/>
              </p:ext>
            </p:extLst>
          </p:nvPr>
        </p:nvGraphicFramePr>
        <p:xfrm>
          <a:off x="427234" y="586408"/>
          <a:ext cx="8534400" cy="568518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Rounded Corners 1">
            <a:extLst>
              <a:ext uri="{FF2B5EF4-FFF2-40B4-BE49-F238E27FC236}">
                <a16:creationId xmlns:a16="http://schemas.microsoft.com/office/drawing/2014/main" id="{C938CE78-B66F-2C29-2329-803C2E932B17}"/>
              </a:ext>
            </a:extLst>
          </p:cNvPr>
          <p:cNvSpPr/>
          <p:nvPr/>
        </p:nvSpPr>
        <p:spPr>
          <a:xfrm>
            <a:off x="5315176" y="4885900"/>
            <a:ext cx="3269266" cy="1105468"/>
          </a:xfrm>
          <a:prstGeom prst="round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158615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620974"/>
            <a:ext cx="7886700" cy="723280"/>
          </a:xfrm>
        </p:spPr>
        <p:txBody>
          <a:bodyPr>
            <a:normAutofit fontScale="90000"/>
          </a:bodyPr>
          <a:lstStyle/>
          <a:p>
            <a:pPr algn="ctr"/>
            <a:r>
              <a:rPr lang="en-US" b="1" dirty="0">
                <a:solidFill>
                  <a:srgbClr val="002060"/>
                </a:solidFill>
                <a:latin typeface="Times New Roman" panose="02020603050405020304" pitchFamily="18" charset="0"/>
                <a:cs typeface="Times New Roman" panose="02020603050405020304" pitchFamily="18" charset="0"/>
              </a:rPr>
              <a:t>Centrality of EU in Popular dailies</a:t>
            </a:r>
          </a:p>
        </p:txBody>
      </p:sp>
      <p:graphicFrame>
        <p:nvGraphicFramePr>
          <p:cNvPr id="4" name="Content Placeholder 9">
            <a:extLst>
              <a:ext uri="{FF2B5EF4-FFF2-40B4-BE49-F238E27FC236}">
                <a16:creationId xmlns:a16="http://schemas.microsoft.com/office/drawing/2014/main" id="{62D269A2-E569-4700-8C4D-DB14FF47CD22}"/>
              </a:ext>
            </a:extLst>
          </p:cNvPr>
          <p:cNvGraphicFramePr>
            <a:graphicFrameLocks noGrp="1"/>
          </p:cNvGraphicFramePr>
          <p:nvPr>
            <p:ph idx="1"/>
            <p:extLst>
              <p:ext uri="{D42A27DB-BD31-4B8C-83A1-F6EECF244321}">
                <p14:modId xmlns:p14="http://schemas.microsoft.com/office/powerpoint/2010/main" val="1772599924"/>
              </p:ext>
            </p:extLst>
          </p:nvPr>
        </p:nvGraphicFramePr>
        <p:xfrm>
          <a:off x="535884" y="1165776"/>
          <a:ext cx="7979466" cy="535785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Rounded Corners 5">
            <a:extLst>
              <a:ext uri="{FF2B5EF4-FFF2-40B4-BE49-F238E27FC236}">
                <a16:creationId xmlns:a16="http://schemas.microsoft.com/office/drawing/2014/main" id="{261C679B-0D36-1B4D-1A11-F9F4151325B4}"/>
              </a:ext>
            </a:extLst>
          </p:cNvPr>
          <p:cNvSpPr/>
          <p:nvPr/>
        </p:nvSpPr>
        <p:spPr>
          <a:xfrm>
            <a:off x="4755618" y="2729551"/>
            <a:ext cx="2245683" cy="3507475"/>
          </a:xfrm>
          <a:prstGeom prst="roundRect">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98590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9">
            <a:extLst>
              <a:ext uri="{FF2B5EF4-FFF2-40B4-BE49-F238E27FC236}">
                <a16:creationId xmlns:a16="http://schemas.microsoft.com/office/drawing/2014/main" id="{973EEF2F-0DA2-4A0C-9893-F3378382F173}"/>
              </a:ext>
            </a:extLst>
          </p:cNvPr>
          <p:cNvGraphicFramePr>
            <a:graphicFrameLocks noGrp="1"/>
          </p:cNvGraphicFramePr>
          <p:nvPr>
            <p:ph idx="1"/>
            <p:extLst>
              <p:ext uri="{D42A27DB-BD31-4B8C-83A1-F6EECF244321}">
                <p14:modId xmlns:p14="http://schemas.microsoft.com/office/powerpoint/2010/main" val="908573989"/>
              </p:ext>
            </p:extLst>
          </p:nvPr>
        </p:nvGraphicFramePr>
        <p:xfrm>
          <a:off x="291548" y="1128469"/>
          <a:ext cx="8456667" cy="517111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291548" y="532502"/>
            <a:ext cx="8560904" cy="792715"/>
          </a:xfrm>
        </p:spPr>
        <p:txBody>
          <a:bodyPr>
            <a:noAutofit/>
          </a:bodyPr>
          <a:lstStyle/>
          <a:p>
            <a:pPr algn="ctr"/>
            <a:r>
              <a:rPr lang="en-MY" sz="4000" b="1" dirty="0">
                <a:solidFill>
                  <a:srgbClr val="002060"/>
                </a:solidFill>
                <a:latin typeface="Times New Roman" panose="02020703060505090304" pitchFamily="18" charset="0"/>
                <a:cs typeface="Times New Roman" panose="02020703060505090304" pitchFamily="18" charset="0"/>
              </a:rPr>
              <a:t>Evaluation of EU (Main/2</a:t>
            </a:r>
            <a:r>
              <a:rPr lang="en-MY" sz="4000" b="1" baseline="30000" dirty="0">
                <a:solidFill>
                  <a:srgbClr val="002060"/>
                </a:solidFill>
                <a:latin typeface="Times New Roman" panose="02020703060505090304" pitchFamily="18" charset="0"/>
                <a:cs typeface="Times New Roman" panose="02020703060505090304" pitchFamily="18" charset="0"/>
              </a:rPr>
              <a:t>nd</a:t>
            </a:r>
            <a:r>
              <a:rPr lang="en-MY" sz="4000" b="1" dirty="0">
                <a:solidFill>
                  <a:srgbClr val="002060"/>
                </a:solidFill>
                <a:latin typeface="Times New Roman" panose="02020703060505090304" pitchFamily="18" charset="0"/>
                <a:cs typeface="Times New Roman" panose="02020703060505090304" pitchFamily="18" charset="0"/>
              </a:rPr>
              <a:t> focus)</a:t>
            </a:r>
            <a:endParaRPr lang="zh-HK" altLang="en-US" sz="4000" b="1" dirty="0">
              <a:solidFill>
                <a:srgbClr val="002060"/>
              </a:solidFill>
              <a:latin typeface="Times New Roman" panose="02020703060505090304" pitchFamily="18" charset="0"/>
              <a:cs typeface="Times New Roman" panose="02020703060505090304" pitchFamily="18" charset="0"/>
            </a:endParaRPr>
          </a:p>
        </p:txBody>
      </p:sp>
      <p:sp>
        <p:nvSpPr>
          <p:cNvPr id="6" name="Oval 5">
            <a:extLst>
              <a:ext uri="{FF2B5EF4-FFF2-40B4-BE49-F238E27FC236}">
                <a16:creationId xmlns:a16="http://schemas.microsoft.com/office/drawing/2014/main" id="{2FFFA519-2AB6-40CC-9440-E85E2641B462}"/>
              </a:ext>
            </a:extLst>
          </p:cNvPr>
          <p:cNvSpPr/>
          <p:nvPr/>
        </p:nvSpPr>
        <p:spPr>
          <a:xfrm>
            <a:off x="1201003" y="3429000"/>
            <a:ext cx="2347415" cy="1943423"/>
          </a:xfrm>
          <a:prstGeom prst="ellips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9369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B95797-9AA7-03D8-8CE6-0B6B1F9F6FF7}"/>
              </a:ext>
            </a:extLst>
          </p:cNvPr>
          <p:cNvSpPr>
            <a:spLocks noGrp="1"/>
          </p:cNvSpPr>
          <p:nvPr>
            <p:ph type="title"/>
          </p:nvPr>
        </p:nvSpPr>
        <p:spPr>
          <a:xfrm>
            <a:off x="628650" y="419727"/>
            <a:ext cx="7886700" cy="849526"/>
          </a:xfrm>
        </p:spPr>
        <p:txBody>
          <a:bodyPr>
            <a:noAutofit/>
          </a:bodyPr>
          <a:lstStyle/>
          <a:p>
            <a:pPr algn="ctr"/>
            <a:r>
              <a:rPr lang="en-MY" sz="4000" b="1" dirty="0">
                <a:solidFill>
                  <a:srgbClr val="002060"/>
                </a:solidFill>
                <a:latin typeface="Times New Roman" panose="02020703060505090304" pitchFamily="18" charset="0"/>
                <a:cs typeface="Times New Roman" panose="02020703060505090304" pitchFamily="18" charset="0"/>
              </a:rPr>
              <a:t>Evaluation of EU (continue)</a:t>
            </a:r>
            <a:endParaRPr lang="zh-HK" altLang="en-US" sz="4000" b="1" dirty="0">
              <a:solidFill>
                <a:srgbClr val="002060"/>
              </a:solidFill>
              <a:latin typeface="Times New Roman" panose="02020703060505090304" pitchFamily="18" charset="0"/>
              <a:cs typeface="Times New Roman" panose="02020703060505090304" pitchFamily="18" charset="0"/>
            </a:endParaRPr>
          </a:p>
        </p:txBody>
      </p:sp>
      <p:graphicFrame>
        <p:nvGraphicFramePr>
          <p:cNvPr id="10" name="Content Placeholder 3">
            <a:extLst>
              <a:ext uri="{FF2B5EF4-FFF2-40B4-BE49-F238E27FC236}">
                <a16:creationId xmlns:a16="http://schemas.microsoft.com/office/drawing/2014/main" id="{FCE22FC8-2C72-463F-E703-AA8D405E31DC}"/>
              </a:ext>
            </a:extLst>
          </p:cNvPr>
          <p:cNvGraphicFramePr>
            <a:graphicFrameLocks noGrp="1"/>
          </p:cNvGraphicFramePr>
          <p:nvPr>
            <p:ph idx="1"/>
            <p:custDataLst>
              <p:tags r:id="rId1"/>
            </p:custDataLst>
            <p:extLst>
              <p:ext uri="{D42A27DB-BD31-4B8C-83A1-F6EECF244321}">
                <p14:modId xmlns:p14="http://schemas.microsoft.com/office/powerpoint/2010/main" val="787663846"/>
              </p:ext>
            </p:extLst>
          </p:nvPr>
        </p:nvGraphicFramePr>
        <p:xfrm>
          <a:off x="218364" y="1262424"/>
          <a:ext cx="8707272" cy="5070132"/>
        </p:xfrm>
        <a:graphic>
          <a:graphicData uri="http://schemas.openxmlformats.org/drawingml/2006/table">
            <a:tbl>
              <a:tblPr>
                <a:tableStyleId>{5C22544A-7EE6-4342-B048-85BDC9FD1C3A}</a:tableStyleId>
              </a:tblPr>
              <a:tblGrid>
                <a:gridCol w="1433015">
                  <a:extLst>
                    <a:ext uri="{9D8B030D-6E8A-4147-A177-3AD203B41FA5}">
                      <a16:colId xmlns:a16="http://schemas.microsoft.com/office/drawing/2014/main" val="20000"/>
                    </a:ext>
                  </a:extLst>
                </a:gridCol>
                <a:gridCol w="887104">
                  <a:extLst>
                    <a:ext uri="{9D8B030D-6E8A-4147-A177-3AD203B41FA5}">
                      <a16:colId xmlns:a16="http://schemas.microsoft.com/office/drawing/2014/main" val="3975273298"/>
                    </a:ext>
                  </a:extLst>
                </a:gridCol>
                <a:gridCol w="3183534">
                  <a:extLst>
                    <a:ext uri="{9D8B030D-6E8A-4147-A177-3AD203B41FA5}">
                      <a16:colId xmlns:a16="http://schemas.microsoft.com/office/drawing/2014/main" val="20001"/>
                    </a:ext>
                  </a:extLst>
                </a:gridCol>
                <a:gridCol w="3203619">
                  <a:extLst>
                    <a:ext uri="{9D8B030D-6E8A-4147-A177-3AD203B41FA5}">
                      <a16:colId xmlns:a16="http://schemas.microsoft.com/office/drawing/2014/main" val="868663682"/>
                    </a:ext>
                  </a:extLst>
                </a:gridCol>
              </a:tblGrid>
              <a:tr h="509822">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 Media</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Year</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Positive stories</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Negative stories</a:t>
                      </a:r>
                      <a:endParaRPr lang="en-US" sz="2400" dirty="0">
                        <a:solidFill>
                          <a:srgbClr val="00206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10001"/>
                  </a:ext>
                </a:extLst>
              </a:tr>
              <a:tr h="686916">
                <a:tc rowSpan="2">
                  <a:txBody>
                    <a:bodyPr/>
                    <a:lstStyle/>
                    <a:p>
                      <a:pPr algn="l"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People's Daily</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buNone/>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2020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China-EU partnership</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algn="ctr"/>
                      <a:r>
                        <a:rPr lang="en-US" sz="2400" dirty="0">
                          <a:solidFill>
                            <a:srgbClr val="0070C0"/>
                          </a:solidFill>
                          <a:latin typeface="Times New Roman" panose="02020603050405020304" pitchFamily="18" charset="0"/>
                          <a:cs typeface="Times New Roman" panose="02020603050405020304" pitchFamily="18" charset="0"/>
                        </a:rPr>
                        <a:t>Problems with refugees</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10004"/>
                  </a:ext>
                </a:extLst>
              </a:tr>
              <a:tr h="597583">
                <a:tc vMerge="1">
                  <a:txBody>
                    <a:bodyPr/>
                    <a:lstStyle/>
                    <a:p>
                      <a:pPr algn="l" fontAlgn="b">
                        <a:buNone/>
                      </a:pP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altLang="en-US" sz="2400" b="0"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algn="ctr"/>
                      <a:r>
                        <a:rPr lang="en-US" sz="2400" b="0" dirty="0">
                          <a:solidFill>
                            <a:srgbClr val="002060"/>
                          </a:solidFill>
                          <a:latin typeface="Times New Roman" panose="02020603050405020304" pitchFamily="18" charset="0"/>
                          <a:cs typeface="Times New Roman" panose="02020603050405020304" pitchFamily="18" charset="0"/>
                        </a:rPr>
                        <a:t>EU sanctioned China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3322269826"/>
                  </a:ext>
                </a:extLst>
              </a:tr>
              <a:tr h="941133">
                <a:tc rowSpan="2">
                  <a:txBody>
                    <a:bodyPr/>
                    <a:lstStyle/>
                    <a:p>
                      <a:pPr algn="l"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Kompas</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buNone/>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2020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tc>
                  <a:txBody>
                    <a:bodyPr/>
                    <a:lstStyle/>
                    <a:p>
                      <a:pPr algn="ctr" fontAlgn="b">
                        <a:buNone/>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EU as a aid donor; </a:t>
                      </a:r>
                    </a:p>
                    <a:p>
                      <a:pPr algn="ctr" fontAlgn="b">
                        <a:buNone/>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EU Covid recovery fund</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algn="ctr"/>
                      <a:r>
                        <a:rPr lang="en-US" sz="2400" dirty="0">
                          <a:solidFill>
                            <a:srgbClr val="0070C0"/>
                          </a:solidFill>
                          <a:latin typeface="Times New Roman" panose="02020603050405020304" pitchFamily="18" charset="0"/>
                          <a:cs typeface="Times New Roman" panose="02020603050405020304" pitchFamily="18" charset="0"/>
                        </a:rPr>
                        <a:t>Trade</a:t>
                      </a:r>
                      <a:r>
                        <a:rPr lang="zh-TW" altLang="en-US" sz="2400" dirty="0">
                          <a:solidFill>
                            <a:srgbClr val="0070C0"/>
                          </a:solidFill>
                          <a:latin typeface="Times New Roman" panose="02020603050405020304" pitchFamily="18" charset="0"/>
                          <a:cs typeface="Times New Roman" panose="02020603050405020304" pitchFamily="18" charset="0"/>
                        </a:rPr>
                        <a:t> </a:t>
                      </a:r>
                      <a:r>
                        <a:rPr lang="en-US" altLang="zh-TW" sz="2400" dirty="0">
                          <a:solidFill>
                            <a:srgbClr val="0070C0"/>
                          </a:solidFill>
                          <a:latin typeface="Times New Roman" panose="02020603050405020304" pitchFamily="18" charset="0"/>
                          <a:cs typeface="Times New Roman" panose="02020603050405020304" pitchFamily="18" charset="0"/>
                        </a:rPr>
                        <a:t>disputes with Indonesia</a:t>
                      </a:r>
                    </a:p>
                    <a:p>
                      <a:pPr algn="ctr"/>
                      <a:r>
                        <a:rPr lang="en-US" sz="2400" dirty="0">
                          <a:solidFill>
                            <a:srgbClr val="0070C0"/>
                          </a:solidFill>
                          <a:latin typeface="Times New Roman" panose="02020603050405020304" pitchFamily="18" charset="0"/>
                          <a:cs typeface="Times New Roman" panose="02020603050405020304" pitchFamily="18" charset="0"/>
                        </a:rPr>
                        <a:t>Problems with refugees</a:t>
                      </a:r>
                      <a:endParaRPr lang="en-US" sz="2400" b="0" dirty="0">
                        <a:solidFill>
                          <a:srgbClr val="0070C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2879138590"/>
                  </a:ext>
                </a:extLst>
              </a:tr>
              <a:tr h="640925">
                <a:tc vMerge="1">
                  <a:txBody>
                    <a:bodyPr/>
                    <a:lstStyle/>
                    <a:p>
                      <a:pPr algn="l" fontAlgn="b">
                        <a:buNone/>
                      </a:pP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altLang="en-US" sz="2400" b="0"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buNone/>
                      </a:pPr>
                      <a:r>
                        <a:rPr lang="en-US" altLang="en-US" sz="2400" b="0" i="0" u="none" strike="noStrike" dirty="0">
                          <a:solidFill>
                            <a:srgbClr val="002060"/>
                          </a:solidFill>
                          <a:effectLst/>
                          <a:latin typeface="Times New Roman" panose="02020603050405020304" pitchFamily="18" charset="0"/>
                          <a:cs typeface="Times New Roman" panose="02020603050405020304" pitchFamily="18" charset="0"/>
                        </a:rPr>
                        <a:t>EU as a aid donor</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algn="ctr"/>
                      <a:r>
                        <a:rPr lang="en-US" sz="2400" b="0" dirty="0">
                          <a:solidFill>
                            <a:srgbClr val="002060"/>
                          </a:solidFill>
                          <a:latin typeface="Times New Roman" panose="02020603050405020304" pitchFamily="18" charset="0"/>
                          <a:cs typeface="Times New Roman" panose="02020603050405020304" pitchFamily="18" charset="0"/>
                        </a:rPr>
                        <a:t>Problems with Covid vaccines</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472491794"/>
                  </a:ext>
                </a:extLst>
              </a:tr>
              <a:tr h="686916">
                <a:tc rowSpan="2">
                  <a:txBody>
                    <a:bodyPr/>
                    <a:lstStyle/>
                    <a:p>
                      <a:pPr algn="l" fontAlgn="b">
                        <a:buNone/>
                      </a:pPr>
                      <a:r>
                        <a:rPr lang="en-US" altLang="en-US" sz="2400" b="1" i="0" u="none" strike="noStrike" dirty="0" err="1">
                          <a:solidFill>
                            <a:srgbClr val="002060"/>
                          </a:solidFill>
                          <a:effectLst/>
                          <a:latin typeface="Times New Roman" panose="02020603050405020304" pitchFamily="18" charset="0"/>
                          <a:cs typeface="Times New Roman" panose="02020603050405020304" pitchFamily="18" charset="0"/>
                        </a:rPr>
                        <a:t>Republika</a:t>
                      </a: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buNone/>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2020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Donor of Covid vaccine</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Disunity</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728983483"/>
                  </a:ext>
                </a:extLst>
              </a:tr>
              <a:tr h="686916">
                <a:tc vMerge="1">
                  <a:txBody>
                    <a:bodyPr/>
                    <a:lstStyle/>
                    <a:p>
                      <a:pPr algn="l" fontAlgn="b">
                        <a:buNone/>
                      </a:pP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altLang="en-US" sz="2400" b="0"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2060"/>
                          </a:solidFill>
                          <a:latin typeface="Times New Roman" panose="02020603050405020304" pitchFamily="18" charset="0"/>
                          <a:cs typeface="Times New Roman" panose="02020603050405020304" pitchFamily="18" charset="0"/>
                        </a:rPr>
                        <a:t>Problems with Covid vaccines</a:t>
                      </a:r>
                      <a:endParaRPr lang="en-US" altLang="zh-CN"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899921320"/>
                  </a:ext>
                </a:extLst>
              </a:tr>
            </a:tbl>
          </a:graphicData>
        </a:graphic>
      </p:graphicFrame>
    </p:spTree>
    <p:extLst>
      <p:ext uri="{BB962C8B-B14F-4D97-AF65-F5344CB8AC3E}">
        <p14:creationId xmlns:p14="http://schemas.microsoft.com/office/powerpoint/2010/main" val="400914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FCE22FC8-2C72-463F-E703-AA8D405E31DC}"/>
              </a:ext>
            </a:extLst>
          </p:cNvPr>
          <p:cNvGraphicFramePr>
            <a:graphicFrameLocks noGrp="1"/>
          </p:cNvGraphicFramePr>
          <p:nvPr>
            <p:ph idx="1"/>
            <p:custDataLst>
              <p:tags r:id="rId1"/>
            </p:custDataLst>
            <p:extLst>
              <p:ext uri="{D42A27DB-BD31-4B8C-83A1-F6EECF244321}">
                <p14:modId xmlns:p14="http://schemas.microsoft.com/office/powerpoint/2010/main" val="1002508211"/>
              </p:ext>
            </p:extLst>
          </p:nvPr>
        </p:nvGraphicFramePr>
        <p:xfrm>
          <a:off x="375313" y="968994"/>
          <a:ext cx="8639033" cy="5328328"/>
        </p:xfrm>
        <a:graphic>
          <a:graphicData uri="http://schemas.openxmlformats.org/drawingml/2006/table">
            <a:tbl>
              <a:tblPr>
                <a:tableStyleId>{5C22544A-7EE6-4342-B048-85BDC9FD1C3A}</a:tableStyleId>
              </a:tblPr>
              <a:tblGrid>
                <a:gridCol w="1344755">
                  <a:extLst>
                    <a:ext uri="{9D8B030D-6E8A-4147-A177-3AD203B41FA5}">
                      <a16:colId xmlns:a16="http://schemas.microsoft.com/office/drawing/2014/main" val="20000"/>
                    </a:ext>
                  </a:extLst>
                </a:gridCol>
                <a:gridCol w="787836">
                  <a:extLst>
                    <a:ext uri="{9D8B030D-6E8A-4147-A177-3AD203B41FA5}">
                      <a16:colId xmlns:a16="http://schemas.microsoft.com/office/drawing/2014/main" val="3975273298"/>
                    </a:ext>
                  </a:extLst>
                </a:gridCol>
                <a:gridCol w="3327930">
                  <a:extLst>
                    <a:ext uri="{9D8B030D-6E8A-4147-A177-3AD203B41FA5}">
                      <a16:colId xmlns:a16="http://schemas.microsoft.com/office/drawing/2014/main" val="20001"/>
                    </a:ext>
                  </a:extLst>
                </a:gridCol>
                <a:gridCol w="3178512">
                  <a:extLst>
                    <a:ext uri="{9D8B030D-6E8A-4147-A177-3AD203B41FA5}">
                      <a16:colId xmlns:a16="http://schemas.microsoft.com/office/drawing/2014/main" val="868663682"/>
                    </a:ext>
                  </a:extLst>
                </a:gridCol>
              </a:tblGrid>
              <a:tr h="573203">
                <a:tc>
                  <a:txBody>
                    <a:bodyPr/>
                    <a:lstStyle/>
                    <a:p>
                      <a:pPr algn="l" fontAlgn="b"/>
                      <a:r>
                        <a:rPr lang="en-US" sz="2400" b="1" u="none" strike="noStrike" dirty="0">
                          <a:solidFill>
                            <a:srgbClr val="002060"/>
                          </a:solidFill>
                          <a:effectLst/>
                          <a:latin typeface="Times New Roman" panose="02020603050405020304" pitchFamily="18" charset="0"/>
                          <a:cs typeface="Times New Roman" panose="02020603050405020304" pitchFamily="18" charset="0"/>
                        </a:rPr>
                        <a:t> Media</a:t>
                      </a:r>
                      <a:endParaRPr 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Year</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Positive stories</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Negative stories</a:t>
                      </a:r>
                      <a:endParaRPr lang="en-US" sz="2400" dirty="0">
                        <a:solidFill>
                          <a:srgbClr val="00206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10001"/>
                  </a:ext>
                </a:extLst>
              </a:tr>
              <a:tr h="1088704">
                <a:tc rowSpan="2">
                  <a:txBody>
                    <a:bodyPr/>
                    <a:lstStyle/>
                    <a:p>
                      <a:pPr algn="l"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Yomiuri</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buNone/>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2020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Recovery from Covid19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Japan-EU cooperation</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Covid-hit economy</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3404023819"/>
                  </a:ext>
                </a:extLst>
              </a:tr>
              <a:tr h="702241">
                <a:tc vMerge="1">
                  <a:txBody>
                    <a:bodyPr/>
                    <a:lstStyle/>
                    <a:p>
                      <a:pPr algn="l" fontAlgn="b">
                        <a:buNone/>
                      </a:pP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altLang="en-US" sz="2400" b="0"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EU &amp; US settled trade disputes</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2060"/>
                          </a:solidFill>
                          <a:latin typeface="Times New Roman" panose="02020603050405020304" pitchFamily="18" charset="0"/>
                          <a:cs typeface="Times New Roman" panose="02020603050405020304" pitchFamily="18" charset="0"/>
                        </a:rPr>
                        <a:t>Problems with Covid vaccines</a:t>
                      </a:r>
                      <a:endParaRPr lang="en-US" altLang="zh-CN"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750727018"/>
                  </a:ext>
                </a:extLst>
              </a:tr>
              <a:tr h="702241">
                <a:tc rowSpan="2">
                  <a:txBody>
                    <a:bodyPr/>
                    <a:lstStyle/>
                    <a:p>
                      <a:pPr algn="l"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Asahi</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buNone/>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2020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EU led international cooperation</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Covid-related travel ban</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1878723857"/>
                  </a:ext>
                </a:extLst>
              </a:tr>
              <a:tr h="702241">
                <a:tc vMerge="1">
                  <a:txBody>
                    <a:bodyPr/>
                    <a:lstStyle/>
                    <a:p>
                      <a:pPr algn="l" fontAlgn="b">
                        <a:buNone/>
                      </a:pP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altLang="en-US" sz="2400" b="0"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Recovery from Covid19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2060"/>
                          </a:solidFill>
                          <a:latin typeface="Times New Roman" panose="02020603050405020304" pitchFamily="18" charset="0"/>
                          <a:cs typeface="Times New Roman" panose="02020603050405020304" pitchFamily="18" charset="0"/>
                        </a:rPr>
                        <a:t>Problems with Covid vaccines</a:t>
                      </a:r>
                      <a:endParaRPr lang="en-US" altLang="zh-CN"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2981494756"/>
                  </a:ext>
                </a:extLst>
              </a:tr>
              <a:tr h="702241">
                <a:tc rowSpan="2">
                  <a:txBody>
                    <a:bodyPr/>
                    <a:lstStyle/>
                    <a:p>
                      <a:pPr algn="l"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Chosun </a:t>
                      </a:r>
                      <a:r>
                        <a:rPr lang="en-US" altLang="en-US" sz="2400" b="1" i="0" u="none" strike="noStrike" dirty="0" err="1">
                          <a:solidFill>
                            <a:srgbClr val="002060"/>
                          </a:solidFill>
                          <a:effectLst/>
                          <a:latin typeface="Times New Roman" panose="02020603050405020304" pitchFamily="18" charset="0"/>
                          <a:cs typeface="Times New Roman" panose="02020603050405020304" pitchFamily="18" charset="0"/>
                        </a:rPr>
                        <a:t>Ilbo</a:t>
                      </a: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buNone/>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2020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i="0" u="none" strike="noStrike" dirty="0">
                          <a:solidFill>
                            <a:srgbClr val="0070C0"/>
                          </a:solidFill>
                          <a:effectLst/>
                          <a:latin typeface="Times New Roman" panose="02020603050405020304" pitchFamily="18" charset="0"/>
                          <a:cs typeface="Times New Roman" panose="02020603050405020304" pitchFamily="18" charset="0"/>
                        </a:rPr>
                        <a:t>EU Covid recovery fund</a:t>
                      </a:r>
                      <a:endParaRPr lang="en-US" altLang="zh-CN" sz="2400" b="0" i="0" u="none" strike="noStrike" dirty="0">
                        <a:solidFill>
                          <a:srgbClr val="0070C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algn="ctr"/>
                      <a:r>
                        <a:rPr lang="en-US" altLang="zh-CN" sz="2400" b="0" i="0" u="none" strike="noStrike" dirty="0">
                          <a:solidFill>
                            <a:srgbClr val="0070C0"/>
                          </a:solidFill>
                          <a:effectLst/>
                          <a:latin typeface="Times New Roman" panose="02020603050405020304" pitchFamily="18" charset="0"/>
                          <a:cs typeface="Times New Roman" panose="02020603050405020304" pitchFamily="18" charset="0"/>
                        </a:rPr>
                        <a:t>Covid-hot economy</a:t>
                      </a:r>
                      <a:endParaRPr lang="en-US" sz="2400" b="0" dirty="0">
                        <a:solidFill>
                          <a:srgbClr val="0070C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3117074526"/>
                  </a:ext>
                </a:extLst>
              </a:tr>
              <a:tr h="702241">
                <a:tc vMerge="1">
                  <a:txBody>
                    <a:bodyPr/>
                    <a:lstStyle/>
                    <a:p>
                      <a:pPr algn="l" fontAlgn="b">
                        <a:buNone/>
                      </a:pPr>
                      <a:endParaRPr lang="en-US" altLang="en-US" sz="2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US" altLang="en-US" sz="2400" b="0"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Success with Covid vaccine</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EFB9F"/>
                    </a:solidFill>
                  </a:tcPr>
                </a:tc>
                <a:tc>
                  <a:txBody>
                    <a:bodyPr/>
                    <a:lstStyle/>
                    <a:p>
                      <a:pPr algn="ctr"/>
                      <a:r>
                        <a:rPr lang="en-US" sz="2400" b="0" dirty="0">
                          <a:solidFill>
                            <a:srgbClr val="002060"/>
                          </a:solidFill>
                          <a:latin typeface="Times New Roman" panose="02020603050405020304" pitchFamily="18" charset="0"/>
                          <a:cs typeface="Times New Roman" panose="02020603050405020304" pitchFamily="18" charset="0"/>
                        </a:rPr>
                        <a:t>Problems with Covid vaccine</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8B2B6"/>
                    </a:solidFill>
                  </a:tcPr>
                </a:tc>
                <a:extLst>
                  <a:ext uri="{0D108BD9-81ED-4DB2-BD59-A6C34878D82A}">
                    <a16:rowId xmlns:a16="http://schemas.microsoft.com/office/drawing/2014/main" val="1258280323"/>
                  </a:ext>
                </a:extLst>
              </a:tr>
            </a:tbl>
          </a:graphicData>
        </a:graphic>
      </p:graphicFrame>
    </p:spTree>
    <p:extLst>
      <p:ext uri="{BB962C8B-B14F-4D97-AF65-F5344CB8AC3E}">
        <p14:creationId xmlns:p14="http://schemas.microsoft.com/office/powerpoint/2010/main" val="269295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D0F727-98CF-5F8F-A339-5A62DF89E408}"/>
              </a:ext>
            </a:extLst>
          </p:cNvPr>
          <p:cNvSpPr>
            <a:spLocks noGrp="1"/>
          </p:cNvSpPr>
          <p:nvPr>
            <p:ph type="title"/>
          </p:nvPr>
        </p:nvSpPr>
        <p:spPr>
          <a:xfrm>
            <a:off x="628650" y="255943"/>
            <a:ext cx="7886700" cy="1013299"/>
          </a:xfrm>
        </p:spPr>
        <p:txBody>
          <a:bodyPr>
            <a:noAutofit/>
          </a:bodyPr>
          <a:lstStyle/>
          <a:p>
            <a:pPr algn="ctr"/>
            <a:r>
              <a:rPr lang="en-MY" sz="3600" b="1" dirty="0">
                <a:solidFill>
                  <a:srgbClr val="002060"/>
                </a:solidFill>
                <a:latin typeface="Times New Roman" panose="02020703060505090304" pitchFamily="18" charset="0"/>
                <a:cs typeface="Times New Roman" panose="02020703060505090304" pitchFamily="18" charset="0"/>
              </a:rPr>
              <a:t>Asia’s Expectation (</a:t>
            </a:r>
            <a:r>
              <a:rPr lang="en-MY" sz="3600" b="1" i="1" dirty="0">
                <a:solidFill>
                  <a:srgbClr val="002060"/>
                </a:solidFill>
                <a:latin typeface="Times New Roman" panose="02020703060505090304" pitchFamily="18" charset="0"/>
                <a:cs typeface="Times New Roman" panose="02020703060505090304" pitchFamily="18" charset="0"/>
              </a:rPr>
              <a:t>Popular dailies</a:t>
            </a:r>
            <a:r>
              <a:rPr lang="en-MY" sz="3600" b="1" dirty="0">
                <a:solidFill>
                  <a:srgbClr val="002060"/>
                </a:solidFill>
                <a:latin typeface="Times New Roman" panose="02020703060505090304" pitchFamily="18" charset="0"/>
                <a:cs typeface="Times New Roman" panose="02020703060505090304" pitchFamily="18" charset="0"/>
              </a:rPr>
              <a:t>)</a:t>
            </a:r>
            <a:endParaRPr lang="zh-HK" altLang="en-US" sz="3600" b="1" dirty="0">
              <a:solidFill>
                <a:srgbClr val="002060"/>
              </a:solidFill>
              <a:latin typeface="Times New Roman" panose="02020703060505090304" pitchFamily="18" charset="0"/>
              <a:cs typeface="Times New Roman" panose="02020703060505090304" pitchFamily="18" charset="0"/>
            </a:endParaRPr>
          </a:p>
        </p:txBody>
      </p:sp>
      <p:graphicFrame>
        <p:nvGraphicFramePr>
          <p:cNvPr id="5" name="Content Placeholder 7">
            <a:extLst>
              <a:ext uri="{FF2B5EF4-FFF2-40B4-BE49-F238E27FC236}">
                <a16:creationId xmlns:a16="http://schemas.microsoft.com/office/drawing/2014/main" id="{E62072CC-9DA4-F71F-4069-3E3DC6FFB8B7}"/>
              </a:ext>
            </a:extLst>
          </p:cNvPr>
          <p:cNvGraphicFramePr>
            <a:graphicFrameLocks noGrp="1"/>
          </p:cNvGraphicFramePr>
          <p:nvPr>
            <p:ph idx="1"/>
            <p:extLst>
              <p:ext uri="{D42A27DB-BD31-4B8C-83A1-F6EECF244321}">
                <p14:modId xmlns:p14="http://schemas.microsoft.com/office/powerpoint/2010/main" val="2645333558"/>
              </p:ext>
            </p:extLst>
          </p:nvPr>
        </p:nvGraphicFramePr>
        <p:xfrm>
          <a:off x="259307" y="1064527"/>
          <a:ext cx="8611738" cy="5734545"/>
        </p:xfrm>
        <a:graphic>
          <a:graphicData uri="http://schemas.openxmlformats.org/drawingml/2006/table">
            <a:tbl>
              <a:tblPr/>
              <a:tblGrid>
                <a:gridCol w="451023">
                  <a:extLst>
                    <a:ext uri="{9D8B030D-6E8A-4147-A177-3AD203B41FA5}">
                      <a16:colId xmlns:a16="http://schemas.microsoft.com/office/drawing/2014/main" val="1002838727"/>
                    </a:ext>
                  </a:extLst>
                </a:gridCol>
                <a:gridCol w="1698388">
                  <a:extLst>
                    <a:ext uri="{9D8B030D-6E8A-4147-A177-3AD203B41FA5}">
                      <a16:colId xmlns:a16="http://schemas.microsoft.com/office/drawing/2014/main" val="2131925421"/>
                    </a:ext>
                  </a:extLst>
                </a:gridCol>
                <a:gridCol w="1613818">
                  <a:extLst>
                    <a:ext uri="{9D8B030D-6E8A-4147-A177-3AD203B41FA5}">
                      <a16:colId xmlns:a16="http://schemas.microsoft.com/office/drawing/2014/main" val="20001"/>
                    </a:ext>
                  </a:extLst>
                </a:gridCol>
                <a:gridCol w="1733624">
                  <a:extLst>
                    <a:ext uri="{9D8B030D-6E8A-4147-A177-3AD203B41FA5}">
                      <a16:colId xmlns:a16="http://schemas.microsoft.com/office/drawing/2014/main" val="20002"/>
                    </a:ext>
                  </a:extLst>
                </a:gridCol>
                <a:gridCol w="1494017">
                  <a:extLst>
                    <a:ext uri="{9D8B030D-6E8A-4147-A177-3AD203B41FA5}">
                      <a16:colId xmlns:a16="http://schemas.microsoft.com/office/drawing/2014/main" val="20003"/>
                    </a:ext>
                  </a:extLst>
                </a:gridCol>
                <a:gridCol w="1620868">
                  <a:extLst>
                    <a:ext uri="{9D8B030D-6E8A-4147-A177-3AD203B41FA5}">
                      <a16:colId xmlns:a16="http://schemas.microsoft.com/office/drawing/2014/main" val="24985320"/>
                    </a:ext>
                  </a:extLst>
                </a:gridCol>
              </a:tblGrid>
              <a:tr h="82845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TW" sz="28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TW" sz="28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China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Indonesia</a:t>
                      </a:r>
                      <a:endParaRPr lang="en-US"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 dailies)</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TW" sz="2800" b="1" i="0" u="none" strike="noStrike" kern="1200"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Japan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 dailies)</a:t>
                      </a:r>
                      <a:endParaRPr kumimoji="0" lang="en-GB" altLang="zh-TW" sz="2200" b="1" i="0" u="none" strike="noStrike" kern="1200"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 Korea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94021">
                <a:tc gridSpan="2">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General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en-US"/>
                    </a:p>
                  </a:txBody>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High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Low</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Medium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Low</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406752">
                <a:tc rowSpan="3">
                  <a:txBody>
                    <a:bodyPr/>
                    <a:lstStyle/>
                    <a:p>
                      <a:pPr algn="ctr"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2020</a:t>
                      </a:r>
                    </a:p>
                  </a:txBody>
                  <a:tcPr marL="0" marR="0" marT="0" marB="0"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no. of news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0761913"/>
                  </a:ext>
                </a:extLst>
              </a:tr>
              <a:tr h="680516">
                <a:tc vMerge="1">
                  <a:txBody>
                    <a:bodyPr/>
                    <a:lstStyle/>
                    <a:p>
                      <a:pPr algn="l" fontAlgn="t"/>
                      <a:endPar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no. of expectation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52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51456169"/>
                  </a:ext>
                </a:extLst>
              </a:tr>
              <a:tr h="976393">
                <a:tc vMerge="1">
                  <a:txBody>
                    <a:bodyPr/>
                    <a:lstStyle/>
                    <a:p>
                      <a:pPr algn="l" fontAlgn="t"/>
                      <a:endPar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TOP expect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strengthen China-EU partnership</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(diverse)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unite to manage Covid19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22770917"/>
                  </a:ext>
                </a:extLst>
              </a:tr>
              <a:tr h="566572">
                <a:tc rowSpan="3">
                  <a:txBody>
                    <a:bodyPr/>
                    <a:lstStyle/>
                    <a:p>
                      <a:pPr algn="ctr"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2021</a:t>
                      </a:r>
                    </a:p>
                  </a:txBody>
                  <a:tcPr marL="0" marR="0" marT="0" marB="0"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no. of news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2640273862"/>
                  </a:ext>
                </a:extLst>
              </a:tr>
              <a:tr h="680516">
                <a:tc vMerge="1">
                  <a:txBody>
                    <a:bodyPr/>
                    <a:lstStyle/>
                    <a:p>
                      <a:pPr algn="ctr" fontAlgn="t"/>
                      <a:endPar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no. of expectation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36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118958361"/>
                  </a:ext>
                </a:extLst>
              </a:tr>
              <a:tr h="566572">
                <a:tc vMerge="1">
                  <a:txBody>
                    <a:bodyPr/>
                    <a:lstStyle/>
                    <a:p>
                      <a:pPr algn="ctr" fontAlgn="t"/>
                      <a:endPar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vert="vert27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TOP expect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focus on +</a:t>
                      </a:r>
                      <a:r>
                        <a:rPr lang="en-HK" sz="2200" b="0" i="0" u="none" strike="noStrike"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ve</a:t>
                      </a:r>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side of China-EU relations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US" altLang="zh-CN" sz="2200" dirty="0">
                          <a:solidFill>
                            <a:schemeClr val="accent1">
                              <a:lumMod val="50000"/>
                            </a:schemeClr>
                          </a:solidFill>
                          <a:latin typeface="Times New Roman" panose="02020703060505090304" pitchFamily="18" charset="0"/>
                          <a:cs typeface="Times New Roman" panose="02020703060505090304" pitchFamily="18" charset="0"/>
                        </a:rPr>
                        <a:t>fairly treat Indonesian palm oil</a:t>
                      </a:r>
                      <a:endPar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zh-CN" sz="2200" dirty="0">
                          <a:solidFill>
                            <a:schemeClr val="accent1">
                              <a:lumMod val="50000"/>
                            </a:schemeClr>
                          </a:solidFill>
                          <a:latin typeface="Times New Roman" panose="02020703060505090304" pitchFamily="18" charset="0"/>
                          <a:cs typeface="Times New Roman" panose="02020703060505090304" pitchFamily="18" charset="0"/>
                        </a:rPr>
                        <a:t>cooperate with Japan in Indo-Pacific </a:t>
                      </a:r>
                      <a:endParaRPr lang="en-HK" sz="22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(diverse)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2286170947"/>
                  </a:ext>
                </a:extLst>
              </a:tr>
            </a:tbl>
          </a:graphicData>
        </a:graphic>
      </p:graphicFrame>
    </p:spTree>
    <p:extLst>
      <p:ext uri="{BB962C8B-B14F-4D97-AF65-F5344CB8AC3E}">
        <p14:creationId xmlns:p14="http://schemas.microsoft.com/office/powerpoint/2010/main" val="2664799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772289"/>
            <a:ext cx="7886700" cy="1009652"/>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Elite interviews (2022)</a:t>
            </a:r>
          </a:p>
        </p:txBody>
      </p:sp>
      <p:pic>
        <p:nvPicPr>
          <p:cNvPr id="2" name="Picture 2">
            <a:extLst>
              <a:ext uri="{FF2B5EF4-FFF2-40B4-BE49-F238E27FC236}">
                <a16:creationId xmlns:a16="http://schemas.microsoft.com/office/drawing/2014/main" id="{42F07797-103D-7C33-8A3F-D369EB71AF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3727" y="1781941"/>
            <a:ext cx="4099901" cy="399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55817"/>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754442" y="346598"/>
            <a:ext cx="7886700" cy="786166"/>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Elite interviews (2022)</a:t>
            </a:r>
          </a:p>
        </p:txBody>
      </p:sp>
      <p:graphicFrame>
        <p:nvGraphicFramePr>
          <p:cNvPr id="8" name="Content Placeholder 7">
            <a:extLst>
              <a:ext uri="{FF2B5EF4-FFF2-40B4-BE49-F238E27FC236}">
                <a16:creationId xmlns:a16="http://schemas.microsoft.com/office/drawing/2014/main" id="{C7F6DFB7-6B3C-4777-973F-5578860FA2E2}"/>
              </a:ext>
            </a:extLst>
          </p:cNvPr>
          <p:cNvGraphicFramePr>
            <a:graphicFrameLocks noGrp="1"/>
          </p:cNvGraphicFramePr>
          <p:nvPr>
            <p:ph idx="1"/>
            <p:extLst>
              <p:ext uri="{D42A27DB-BD31-4B8C-83A1-F6EECF244321}">
                <p14:modId xmlns:p14="http://schemas.microsoft.com/office/powerpoint/2010/main" val="1691528184"/>
              </p:ext>
            </p:extLst>
          </p:nvPr>
        </p:nvGraphicFramePr>
        <p:xfrm>
          <a:off x="216883" y="1132764"/>
          <a:ext cx="8710234" cy="5244821"/>
        </p:xfrm>
        <a:graphic>
          <a:graphicData uri="http://schemas.openxmlformats.org/drawingml/2006/table">
            <a:tbl>
              <a:tblPr/>
              <a:tblGrid>
                <a:gridCol w="2022143">
                  <a:extLst>
                    <a:ext uri="{9D8B030D-6E8A-4147-A177-3AD203B41FA5}">
                      <a16:colId xmlns:a16="http://schemas.microsoft.com/office/drawing/2014/main" val="1384116880"/>
                    </a:ext>
                  </a:extLst>
                </a:gridCol>
                <a:gridCol w="1555316">
                  <a:extLst>
                    <a:ext uri="{9D8B030D-6E8A-4147-A177-3AD203B41FA5}">
                      <a16:colId xmlns:a16="http://schemas.microsoft.com/office/drawing/2014/main" val="20001"/>
                    </a:ext>
                  </a:extLst>
                </a:gridCol>
                <a:gridCol w="1721348">
                  <a:extLst>
                    <a:ext uri="{9D8B030D-6E8A-4147-A177-3AD203B41FA5}">
                      <a16:colId xmlns:a16="http://schemas.microsoft.com/office/drawing/2014/main" val="20002"/>
                    </a:ext>
                  </a:extLst>
                </a:gridCol>
                <a:gridCol w="1647713">
                  <a:extLst>
                    <a:ext uri="{9D8B030D-6E8A-4147-A177-3AD203B41FA5}">
                      <a16:colId xmlns:a16="http://schemas.microsoft.com/office/drawing/2014/main" val="20003"/>
                    </a:ext>
                  </a:extLst>
                </a:gridCol>
                <a:gridCol w="1763714">
                  <a:extLst>
                    <a:ext uri="{9D8B030D-6E8A-4147-A177-3AD203B41FA5}">
                      <a16:colId xmlns:a16="http://schemas.microsoft.com/office/drawing/2014/main" val="24985320"/>
                    </a:ext>
                  </a:extLst>
                </a:gridCol>
              </a:tblGrid>
              <a:tr h="4899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TW" sz="26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Country</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TW" sz="26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China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6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Indonesia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TW" sz="2600" b="1" i="0" u="none" strike="noStrike" kern="1200"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Japan</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600" b="1" i="0" u="none" strike="noStrike" kern="1200"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S.Korea</a:t>
                      </a:r>
                      <a:endParaRPr lang="en-US" sz="26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68831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HK" sz="2400" b="1"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No. of Interviewees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HK" sz="24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HK" sz="2400" b="0" i="0" u="none" strike="noStrike" kern="1200" cap="none" spc="0" normalizeH="0" baseline="0" noProof="0" dirty="0">
                          <a:ln>
                            <a:noFill/>
                          </a:ln>
                          <a:solidFill>
                            <a:srgbClr val="002060"/>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688314">
                <a:tc>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Awareness of EU</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High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Low</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Very high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Modest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684400805"/>
                  </a:ext>
                </a:extLst>
              </a:tr>
              <a:tr h="708273">
                <a:tc>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Knowledge of EU</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Fairly high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Low</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High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Fairly high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21407757"/>
                  </a:ext>
                </a:extLst>
              </a:tr>
              <a:tr h="1055548">
                <a:tc>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Attitude towards EU</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Neutral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kern="1200" noProof="0" dirty="0">
                          <a:solidFill>
                            <a:srgbClr val="00B050"/>
                          </a:solidFill>
                          <a:effectLst/>
                          <a:latin typeface="Times New Roman" panose="02020603050405020304" pitchFamily="18" charset="0"/>
                          <a:ea typeface="新細明體" panose="02020500000000000000" pitchFamily="18" charset="-120"/>
                          <a:cs typeface="Times New Roman" panose="02020603050405020304" pitchFamily="18" charset="0"/>
                        </a:rPr>
                        <a:t>Favourable</a:t>
                      </a:r>
                      <a:endParaRPr lang="en-HK" sz="2400" b="0" i="0" u="none" strike="noStrike" noProof="0" dirty="0">
                        <a:solidFill>
                          <a:srgbClr val="00B05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B050"/>
                          </a:solidFill>
                          <a:effectLst/>
                          <a:latin typeface="Times New Roman" panose="02020603050405020304" pitchFamily="18" charset="0"/>
                          <a:ea typeface="新細明體" panose="02020500000000000000" pitchFamily="18" charset="-120"/>
                          <a:cs typeface="Times New Roman" panose="02020603050405020304" pitchFamily="18" charset="0"/>
                        </a:rPr>
                        <a:t>Favourable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B050"/>
                          </a:solidFill>
                          <a:effectLst/>
                          <a:latin typeface="Times New Roman" panose="02020603050405020304" pitchFamily="18" charset="0"/>
                          <a:ea typeface="新細明體" panose="02020500000000000000" pitchFamily="18" charset="-120"/>
                          <a:cs typeface="Times New Roman" panose="02020603050405020304" pitchFamily="18" charset="0"/>
                        </a:rPr>
                        <a:t>Favourable, with some criticism</a:t>
                      </a:r>
                      <a:endPar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585553088"/>
                  </a:ext>
                </a:extLst>
              </a:tr>
              <a:tr h="1407398">
                <a:tc>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Expectations toward EU</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Raise strategic autonomy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NOT to hold double-standard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Play a stronger security actor role</a:t>
                      </a:r>
                      <a:endPar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Equal partnership with shared values</a:t>
                      </a:r>
                      <a:endPar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96590316"/>
                  </a:ext>
                </a:extLst>
              </a:tr>
            </a:tbl>
          </a:graphicData>
        </a:graphic>
      </p:graphicFrame>
    </p:spTree>
    <p:extLst>
      <p:ext uri="{BB962C8B-B14F-4D97-AF65-F5344CB8AC3E}">
        <p14:creationId xmlns:p14="http://schemas.microsoft.com/office/powerpoint/2010/main" val="824823117"/>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7F6DFB7-6B3C-4777-973F-5578860FA2E2}"/>
              </a:ext>
            </a:extLst>
          </p:cNvPr>
          <p:cNvGraphicFramePr>
            <a:graphicFrameLocks noGrp="1"/>
          </p:cNvGraphicFramePr>
          <p:nvPr>
            <p:ph idx="1"/>
            <p:extLst>
              <p:ext uri="{D42A27DB-BD31-4B8C-83A1-F6EECF244321}">
                <p14:modId xmlns:p14="http://schemas.microsoft.com/office/powerpoint/2010/main" val="2456405648"/>
              </p:ext>
            </p:extLst>
          </p:nvPr>
        </p:nvGraphicFramePr>
        <p:xfrm>
          <a:off x="144386" y="842688"/>
          <a:ext cx="8849488" cy="5172624"/>
        </p:xfrm>
        <a:graphic>
          <a:graphicData uri="http://schemas.openxmlformats.org/drawingml/2006/table">
            <a:tbl>
              <a:tblPr/>
              <a:tblGrid>
                <a:gridCol w="1778794">
                  <a:extLst>
                    <a:ext uri="{9D8B030D-6E8A-4147-A177-3AD203B41FA5}">
                      <a16:colId xmlns:a16="http://schemas.microsoft.com/office/drawing/2014/main" val="3749666508"/>
                    </a:ext>
                  </a:extLst>
                </a:gridCol>
                <a:gridCol w="1623031">
                  <a:extLst>
                    <a:ext uri="{9D8B030D-6E8A-4147-A177-3AD203B41FA5}">
                      <a16:colId xmlns:a16="http://schemas.microsoft.com/office/drawing/2014/main" val="20001"/>
                    </a:ext>
                  </a:extLst>
                </a:gridCol>
                <a:gridCol w="1691225">
                  <a:extLst>
                    <a:ext uri="{9D8B030D-6E8A-4147-A177-3AD203B41FA5}">
                      <a16:colId xmlns:a16="http://schemas.microsoft.com/office/drawing/2014/main" val="20002"/>
                    </a:ext>
                  </a:extLst>
                </a:gridCol>
                <a:gridCol w="1950365">
                  <a:extLst>
                    <a:ext uri="{9D8B030D-6E8A-4147-A177-3AD203B41FA5}">
                      <a16:colId xmlns:a16="http://schemas.microsoft.com/office/drawing/2014/main" val="20003"/>
                    </a:ext>
                  </a:extLst>
                </a:gridCol>
                <a:gridCol w="1806073">
                  <a:extLst>
                    <a:ext uri="{9D8B030D-6E8A-4147-A177-3AD203B41FA5}">
                      <a16:colId xmlns:a16="http://schemas.microsoft.com/office/drawing/2014/main" val="24985320"/>
                    </a:ext>
                  </a:extLst>
                </a:gridCol>
              </a:tblGrid>
              <a:tr h="676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TW" sz="28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TW" sz="28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China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Indonesia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TW" sz="2800" b="1" i="0" u="none" strike="noStrike" kern="1200"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Japan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 Korea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548532">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Is EU a Great power?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74% agreed with a partial 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71% agreed, referred more to economic power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85% agreed with a partial 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45% agreed + 45% disagreed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1550477">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EU’s role to your country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65% said stakeholder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100% called it partner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85% called it partner, some added “like-minded”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45% said partner; 35% called it friend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770761913"/>
                  </a:ext>
                </a:extLst>
              </a:tr>
              <a:tr h="1396775">
                <a:tc>
                  <a:txBody>
                    <a:bodyPr/>
                    <a:lstStyle/>
                    <a:p>
                      <a:pPr algn="l" fontAlgn="t"/>
                      <a:r>
                        <a:rPr lang="en-HK" sz="23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Prominence of EU to your country*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4.1</a:t>
                      </a:r>
                    </a:p>
                    <a:p>
                      <a:pPr algn="ctr" fontAlgn="t"/>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(US got 4.8)</a:t>
                      </a:r>
                      <a:endPar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t"/>
                      <a:r>
                        <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4.2</a:t>
                      </a:r>
                    </a:p>
                    <a:p>
                      <a:pPr algn="ctr" fontAlgn="t"/>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(US got 4.6)</a:t>
                      </a:r>
                      <a:endParaRPr lang="en-HK" sz="2400" b="0"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4.1</a:t>
                      </a:r>
                    </a:p>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(US got 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3.5</a:t>
                      </a:r>
                    </a:p>
                    <a:p>
                      <a:pPr marL="0" marR="0" lvl="0" indent="0" algn="ctr" defTabSz="914400" rtl="0" eaLnBrk="1" fontAlgn="t" latinLnBrk="0" hangingPunct="1">
                        <a:lnSpc>
                          <a:spcPct val="100000"/>
                        </a:lnSpc>
                        <a:spcBef>
                          <a:spcPts val="0"/>
                        </a:spcBef>
                        <a:spcAft>
                          <a:spcPts val="0"/>
                        </a:spcAft>
                        <a:buClrTx/>
                        <a:buSzTx/>
                        <a:buFontTx/>
                        <a:buNone/>
                        <a:tabLst/>
                        <a:defRPr/>
                      </a:pPr>
                      <a:r>
                        <a:rPr lang="en-HK" sz="2400" b="0"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(US got 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631845554"/>
                  </a:ext>
                </a:extLst>
              </a:tr>
            </a:tbl>
          </a:graphicData>
        </a:graphic>
      </p:graphicFrame>
      <p:sp>
        <p:nvSpPr>
          <p:cNvPr id="6" name="TextBox 5">
            <a:extLst>
              <a:ext uri="{FF2B5EF4-FFF2-40B4-BE49-F238E27FC236}">
                <a16:creationId xmlns:a16="http://schemas.microsoft.com/office/drawing/2014/main" id="{E632FCCE-50D9-BD5E-B2D9-5BDD80B8959B}"/>
              </a:ext>
            </a:extLst>
          </p:cNvPr>
          <p:cNvSpPr txBox="1"/>
          <p:nvPr/>
        </p:nvSpPr>
        <p:spPr>
          <a:xfrm>
            <a:off x="144386" y="6015312"/>
            <a:ext cx="8740307" cy="461665"/>
          </a:xfrm>
          <a:prstGeom prst="rect">
            <a:avLst/>
          </a:prstGeom>
          <a:noFill/>
        </p:spPr>
        <p:txBody>
          <a:bodyPr wrap="square">
            <a:spAutoFit/>
          </a:bodyPr>
          <a:lstStyle/>
          <a:p>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all ratings are based on a scale of 1 to 5 </a:t>
            </a:r>
            <a:endParaRPr lang="en-US" sz="2400" dirty="0"/>
          </a:p>
        </p:txBody>
      </p:sp>
    </p:spTree>
    <p:extLst>
      <p:ext uri="{BB962C8B-B14F-4D97-AF65-F5344CB8AC3E}">
        <p14:creationId xmlns:p14="http://schemas.microsoft.com/office/powerpoint/2010/main" val="3912177035"/>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728733"/>
            <a:ext cx="7886700" cy="814701"/>
          </a:xfrm>
        </p:spPr>
        <p:txBody>
          <a:bodyPr/>
          <a:lstStyle/>
          <a:p>
            <a:pPr algn="ctr"/>
            <a:r>
              <a:rPr lang="en-US" b="1" dirty="0">
                <a:solidFill>
                  <a:srgbClr val="002060"/>
                </a:solidFill>
                <a:latin typeface="Times New Roman" panose="02020603050405020304" pitchFamily="18" charset="0"/>
                <a:cs typeface="Times New Roman" panose="02020603050405020304" pitchFamily="18" charset="0"/>
              </a:rPr>
              <a:t>Research Methods</a:t>
            </a:r>
          </a:p>
        </p:txBody>
      </p:sp>
      <p:graphicFrame>
        <p:nvGraphicFramePr>
          <p:cNvPr id="6" name="Content Placeholder 3">
            <a:extLst>
              <a:ext uri="{FF2B5EF4-FFF2-40B4-BE49-F238E27FC236}">
                <a16:creationId xmlns:a16="http://schemas.microsoft.com/office/drawing/2014/main" id="{3396D2E0-57CE-41EB-B398-D79BA96D47AF}"/>
              </a:ext>
            </a:extLst>
          </p:cNvPr>
          <p:cNvGraphicFramePr>
            <a:graphicFrameLocks noGrp="1"/>
          </p:cNvGraphicFramePr>
          <p:nvPr>
            <p:ph idx="1"/>
            <p:custDataLst>
              <p:tags r:id="rId1"/>
            </p:custDataLst>
            <p:extLst>
              <p:ext uri="{D42A27DB-BD31-4B8C-83A1-F6EECF244321}">
                <p14:modId xmlns:p14="http://schemas.microsoft.com/office/powerpoint/2010/main" val="2735818214"/>
              </p:ext>
            </p:extLst>
          </p:nvPr>
        </p:nvGraphicFramePr>
        <p:xfrm>
          <a:off x="205409" y="1543434"/>
          <a:ext cx="8733182" cy="4353175"/>
        </p:xfrm>
        <a:graphic>
          <a:graphicData uri="http://schemas.openxmlformats.org/drawingml/2006/table">
            <a:tbl>
              <a:tblPr>
                <a:tableStyleId>{5C22544A-7EE6-4342-B048-85BDC9FD1C3A}</a:tableStyleId>
              </a:tblPr>
              <a:tblGrid>
                <a:gridCol w="1395077">
                  <a:extLst>
                    <a:ext uri="{9D8B030D-6E8A-4147-A177-3AD203B41FA5}">
                      <a16:colId xmlns:a16="http://schemas.microsoft.com/office/drawing/2014/main" val="20000"/>
                    </a:ext>
                  </a:extLst>
                </a:gridCol>
                <a:gridCol w="2399532">
                  <a:extLst>
                    <a:ext uri="{9D8B030D-6E8A-4147-A177-3AD203B41FA5}">
                      <a16:colId xmlns:a16="http://schemas.microsoft.com/office/drawing/2014/main" val="20001"/>
                    </a:ext>
                  </a:extLst>
                </a:gridCol>
                <a:gridCol w="2281275">
                  <a:extLst>
                    <a:ext uri="{9D8B030D-6E8A-4147-A177-3AD203B41FA5}">
                      <a16:colId xmlns:a16="http://schemas.microsoft.com/office/drawing/2014/main" val="477602027"/>
                    </a:ext>
                  </a:extLst>
                </a:gridCol>
                <a:gridCol w="2657298">
                  <a:extLst>
                    <a:ext uri="{9D8B030D-6E8A-4147-A177-3AD203B41FA5}">
                      <a16:colId xmlns:a16="http://schemas.microsoft.com/office/drawing/2014/main" val="3776887339"/>
                    </a:ext>
                  </a:extLst>
                </a:gridCol>
              </a:tblGrid>
              <a:tr h="756649">
                <a:tc>
                  <a:txBody>
                    <a:bodyPr/>
                    <a:lstStyle/>
                    <a:p>
                      <a:pPr algn="l" fontAlgn="b"/>
                      <a:r>
                        <a:rPr lang="en-US" sz="2000" u="none" strike="noStrike" dirty="0">
                          <a:solidFill>
                            <a:srgbClr val="002060"/>
                          </a:solidFill>
                          <a:effectLst/>
                          <a:latin typeface="Times New Roman" panose="02020703060505090304" pitchFamily="18" charset="0"/>
                          <a:cs typeface="Times New Roman" panose="02020703060505090304" pitchFamily="18" charset="0"/>
                        </a:rPr>
                        <a:t> </a:t>
                      </a:r>
                      <a:endParaRPr lang="en-US"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b">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Traditional Media Analysis</a:t>
                      </a:r>
                    </a:p>
                  </a:txBody>
                  <a:tcPr marL="9525" marR="9525" marT="9525" marB="0" anchor="ctr">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Social Media Analysis</a:t>
                      </a:r>
                    </a:p>
                  </a:txBody>
                  <a:tcPr marL="9525" marR="9525" marT="9525" marB="0" anchor="ctr">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Key-informant interviews</a:t>
                      </a:r>
                    </a:p>
                  </a:txBody>
                  <a:tcPr marL="9525" marR="9525" marT="9525" marB="0" anchor="ctr">
                    <a:solidFill>
                      <a:schemeClr val="accent1">
                        <a:tint val="20000"/>
                      </a:schemeClr>
                    </a:solidFill>
                  </a:tcPr>
                </a:tc>
                <a:extLst>
                  <a:ext uri="{0D108BD9-81ED-4DB2-BD59-A6C34878D82A}">
                    <a16:rowId xmlns:a16="http://schemas.microsoft.com/office/drawing/2014/main" val="10001"/>
                  </a:ext>
                </a:extLst>
              </a:tr>
              <a:tr h="1054405">
                <a:tc>
                  <a:txBody>
                    <a:bodyPr/>
                    <a:lstStyle/>
                    <a:p>
                      <a:pPr algn="ctr" fontAlgn="b"/>
                      <a:r>
                        <a:rPr lang="en-US" sz="2400" b="1" i="0" u="none" strike="noStrike" dirty="0">
                          <a:solidFill>
                            <a:srgbClr val="002060"/>
                          </a:solidFill>
                          <a:effectLst/>
                          <a:latin typeface="Times New Roman" panose="02020703060505090304" pitchFamily="18" charset="0"/>
                          <a:cs typeface="Times New Roman" panose="02020703060505090304" pitchFamily="18" charset="0"/>
                        </a:rPr>
                        <a:t>Time</a:t>
                      </a:r>
                    </a:p>
                  </a:txBody>
                  <a:tcPr marL="9525" marR="9525" marT="9525" marB="0" anchor="ctr">
                    <a:solidFill>
                      <a:schemeClr val="accent1">
                        <a:tint val="20000"/>
                      </a:schemeClr>
                    </a:solidFill>
                  </a:tcPr>
                </a:tc>
                <a:tc gridSpan="2">
                  <a:txBody>
                    <a:bodyPr/>
                    <a:lstStyle/>
                    <a:p>
                      <a:pPr algn="ctr" fontAlgn="b"/>
                      <a:r>
                        <a:rPr lang="en-US" sz="2400" b="0" i="0" u="none" strike="noStrike" dirty="0">
                          <a:solidFill>
                            <a:schemeClr val="accent1">
                              <a:lumMod val="50000"/>
                            </a:schemeClr>
                          </a:solidFill>
                          <a:effectLst/>
                          <a:latin typeface="Times New Roman" panose="02020703060505090304" pitchFamily="18" charset="0"/>
                          <a:cs typeface="Times New Roman" panose="02020703060505090304" pitchFamily="18" charset="0"/>
                        </a:rPr>
                        <a:t>March-June 2020</a:t>
                      </a:r>
                    </a:p>
                    <a:p>
                      <a:pPr algn="ctr" fontAlgn="b"/>
                      <a:r>
                        <a:rPr lang="en-US" sz="2400" b="0" i="0" u="none" strike="noStrike" dirty="0">
                          <a:solidFill>
                            <a:schemeClr val="accent1">
                              <a:lumMod val="50000"/>
                            </a:schemeClr>
                          </a:solidFill>
                          <a:effectLst/>
                          <a:latin typeface="Times New Roman" panose="02020703060505090304" pitchFamily="18" charset="0"/>
                          <a:cs typeface="Times New Roman" panose="02020703060505090304" pitchFamily="18" charset="0"/>
                        </a:rPr>
                        <a:t>&amp;</a:t>
                      </a:r>
                    </a:p>
                    <a:p>
                      <a:pPr algn="ctr" fontAlgn="b"/>
                      <a:r>
                        <a:rPr lang="en-US" sz="2400" b="0" i="0" u="none" strike="noStrike" dirty="0">
                          <a:solidFill>
                            <a:schemeClr val="accent1">
                              <a:lumMod val="50000"/>
                            </a:schemeClr>
                          </a:solidFill>
                          <a:effectLst/>
                          <a:latin typeface="Times New Roman" panose="02020703060505090304" pitchFamily="18" charset="0"/>
                          <a:cs typeface="Times New Roman" panose="02020703060505090304" pitchFamily="18" charset="0"/>
                        </a:rPr>
                        <a:t>March-June 2021</a:t>
                      </a:r>
                    </a:p>
                  </a:txBody>
                  <a:tcPr marL="9525" marR="9525" marT="9525" marB="0" anchor="ctr">
                    <a:solidFill>
                      <a:schemeClr val="accent1">
                        <a:tint val="20000"/>
                      </a:schemeClr>
                    </a:solidFill>
                  </a:tcPr>
                </a:tc>
                <a:tc hMerge="1">
                  <a:txBody>
                    <a:bodyPr/>
                    <a:lstStyle/>
                    <a:p>
                      <a:pPr algn="ctr" fontAlgn="b"/>
                      <a:endParaRPr lang="en-US" sz="2000" b="0" i="0" u="none" strike="noStrike" dirty="0">
                        <a:solidFill>
                          <a:schemeClr val="accent1">
                            <a:lumMod val="50000"/>
                          </a:schemeClr>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703060505090304" pitchFamily="18" charset="0"/>
                          <a:cs typeface="Times New Roman" panose="02020703060505090304" pitchFamily="18" charset="0"/>
                        </a:rPr>
                        <a:t>2022</a:t>
                      </a:r>
                    </a:p>
                  </a:txBody>
                  <a:tcPr marL="9525" marR="9525" marT="9525" marB="0" anchor="ctr">
                    <a:solidFill>
                      <a:schemeClr val="accent1">
                        <a:tint val="20000"/>
                      </a:schemeClr>
                    </a:solidFill>
                  </a:tcPr>
                </a:tc>
                <a:extLst>
                  <a:ext uri="{0D108BD9-81ED-4DB2-BD59-A6C34878D82A}">
                    <a16:rowId xmlns:a16="http://schemas.microsoft.com/office/drawing/2014/main" val="10002"/>
                  </a:ext>
                </a:extLst>
              </a:tr>
              <a:tr h="1086872">
                <a:tc>
                  <a:txBody>
                    <a:bodyPr/>
                    <a:lstStyle/>
                    <a:p>
                      <a:pPr algn="ctr" fontAlgn="b">
                        <a:buNone/>
                      </a:pPr>
                      <a:r>
                        <a:rPr lang="en-US" altLang="en-US" sz="2400" b="1" i="0" u="none" strike="noStrike" dirty="0">
                          <a:solidFill>
                            <a:srgbClr val="002060"/>
                          </a:solidFill>
                          <a:effectLst/>
                          <a:latin typeface="Times New Roman" panose="02020703060505090304" pitchFamily="18" charset="0"/>
                          <a:cs typeface="Times New Roman" panose="02020703060505090304" pitchFamily="18" charset="0"/>
                        </a:rPr>
                        <a:t>Countries</a:t>
                      </a:r>
                    </a:p>
                  </a:txBody>
                  <a:tcPr marL="9525" marR="9525" marT="9525" marB="0" anchor="ctr">
                    <a:solidFill>
                      <a:schemeClr val="accent1">
                        <a:tint val="2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defRPr/>
                      </a:pPr>
                      <a:endParaRPr lang="en-US" altLang="zh-CN"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defRPr/>
                      </a:pPr>
                      <a:endParaRPr lang="en-US" altLang="zh-CN"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extLst>
                  <a:ext uri="{0D108BD9-81ED-4DB2-BD59-A6C34878D82A}">
                    <a16:rowId xmlns:a16="http://schemas.microsoft.com/office/drawing/2014/main" val="10004"/>
                  </a:ext>
                </a:extLst>
              </a:tr>
              <a:tr h="1402849">
                <a:tc>
                  <a:txBody>
                    <a:bodyPr/>
                    <a:lstStyle/>
                    <a:p>
                      <a:pPr algn="ctr" fontAlgn="b">
                        <a:buNone/>
                      </a:pPr>
                      <a:r>
                        <a:rPr lang="en-US" altLang="en-US" sz="2400" b="1" i="0" u="none" strike="noStrike" dirty="0">
                          <a:solidFill>
                            <a:srgbClr val="002060"/>
                          </a:solidFill>
                          <a:effectLst/>
                          <a:latin typeface="Times New Roman" panose="02020703060505090304" pitchFamily="18" charset="0"/>
                          <a:cs typeface="Times New Roman" panose="02020703060505090304" pitchFamily="18" charset="0"/>
                        </a:rPr>
                        <a:t>Data</a:t>
                      </a:r>
                    </a:p>
                  </a:txBody>
                  <a:tcPr marL="9525" marR="9525" marT="9525" marB="0" anchor="ctr">
                    <a:solidFill>
                      <a:schemeClr val="accent1">
                        <a:tint val="2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703060505090304" pitchFamily="18" charset="0"/>
                          <a:cs typeface="Times New Roman" panose="02020703060505090304" pitchFamily="18" charset="0"/>
                        </a:rPr>
                        <a:t>Qualitative &amp; Quantitative</a:t>
                      </a:r>
                    </a:p>
                  </a:txBody>
                  <a:tcPr marL="9525" marR="9525" marT="9525" marB="0" anchor="ctr">
                    <a:solidFill>
                      <a:schemeClr val="accent1">
                        <a:tint val="20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defRPr/>
                      </a:pPr>
                      <a:endParaRPr lang="en-US" altLang="zh-CN" sz="2000" b="0" i="0" u="none" strike="noStrike" dirty="0">
                        <a:solidFill>
                          <a:srgbClr val="002060"/>
                        </a:solidFill>
                        <a:effectLst/>
                        <a:latin typeface="Times New Roman" panose="02020703060505090304" pitchFamily="18" charset="0"/>
                        <a:cs typeface="Times New Roman" panose="02020703060505090304" pitchFamily="18" charset="0"/>
                      </a:endParaRP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2400" b="0" i="0" u="none" strike="noStrike" dirty="0">
                          <a:solidFill>
                            <a:srgbClr val="002060"/>
                          </a:solidFill>
                          <a:effectLst/>
                          <a:latin typeface="Times New Roman" panose="02020703060505090304" pitchFamily="18" charset="0"/>
                          <a:cs typeface="Times New Roman" panose="02020703060505090304" pitchFamily="18" charset="0"/>
                        </a:rPr>
                        <a:t>Qualitative</a:t>
                      </a:r>
                    </a:p>
                  </a:txBody>
                  <a:tcPr marL="9525" marR="9525" marT="9525" marB="0" anchor="ctr">
                    <a:solidFill>
                      <a:schemeClr val="accent1">
                        <a:tint val="20000"/>
                      </a:schemeClr>
                    </a:solidFill>
                  </a:tcPr>
                </a:tc>
                <a:extLst>
                  <a:ext uri="{0D108BD9-81ED-4DB2-BD59-A6C34878D82A}">
                    <a16:rowId xmlns:a16="http://schemas.microsoft.com/office/drawing/2014/main" val="728983483"/>
                  </a:ext>
                </a:extLst>
              </a:tr>
            </a:tbl>
          </a:graphicData>
        </a:graphic>
      </p:graphicFrame>
      <p:pic>
        <p:nvPicPr>
          <p:cNvPr id="3" name="Picture 2">
            <a:extLst>
              <a:ext uri="{FF2B5EF4-FFF2-40B4-BE49-F238E27FC236}">
                <a16:creationId xmlns:a16="http://schemas.microsoft.com/office/drawing/2014/main" id="{AAF2660A-1576-4951-A09A-2B949AAC8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417" y="3560715"/>
            <a:ext cx="1231210" cy="812599"/>
          </a:xfrm>
          <a:prstGeom prst="rect">
            <a:avLst/>
          </a:prstGeom>
        </p:spPr>
      </p:pic>
      <p:pic>
        <p:nvPicPr>
          <p:cNvPr id="7" name="Picture 6">
            <a:extLst>
              <a:ext uri="{FF2B5EF4-FFF2-40B4-BE49-F238E27FC236}">
                <a16:creationId xmlns:a16="http://schemas.microsoft.com/office/drawing/2014/main" id="{E4624CBF-AABA-4D23-9A43-0C499D1E5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223" y="3555439"/>
            <a:ext cx="1231210" cy="817875"/>
          </a:xfrm>
          <a:prstGeom prst="rect">
            <a:avLst/>
          </a:prstGeom>
        </p:spPr>
      </p:pic>
      <p:pic>
        <p:nvPicPr>
          <p:cNvPr id="9" name="Picture 8">
            <a:extLst>
              <a:ext uri="{FF2B5EF4-FFF2-40B4-BE49-F238E27FC236}">
                <a16:creationId xmlns:a16="http://schemas.microsoft.com/office/drawing/2014/main" id="{803463B4-E625-4802-ABFD-8957B96FC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30" y="3560715"/>
            <a:ext cx="1303207" cy="817875"/>
          </a:xfrm>
          <a:prstGeom prst="rect">
            <a:avLst/>
          </a:prstGeom>
        </p:spPr>
      </p:pic>
      <p:pic>
        <p:nvPicPr>
          <p:cNvPr id="11" name="Picture 10">
            <a:extLst>
              <a:ext uri="{FF2B5EF4-FFF2-40B4-BE49-F238E27FC236}">
                <a16:creationId xmlns:a16="http://schemas.microsoft.com/office/drawing/2014/main" id="{F9125094-CD8E-4C00-B371-58DD941756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020" y="3560715"/>
            <a:ext cx="1230797" cy="817601"/>
          </a:xfrm>
          <a:prstGeom prst="rect">
            <a:avLst/>
          </a:prstGeom>
        </p:spPr>
      </p:pic>
    </p:spTree>
    <p:extLst>
      <p:ext uri="{BB962C8B-B14F-4D97-AF65-F5344CB8AC3E}">
        <p14:creationId xmlns:p14="http://schemas.microsoft.com/office/powerpoint/2010/main" val="31402720"/>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00CA7-380F-4857-A222-ADD1459A7C52}"/>
              </a:ext>
            </a:extLst>
          </p:cNvPr>
          <p:cNvSpPr>
            <a:spLocks noGrp="1"/>
          </p:cNvSpPr>
          <p:nvPr>
            <p:ph type="title"/>
          </p:nvPr>
        </p:nvSpPr>
        <p:spPr>
          <a:xfrm>
            <a:off x="628650" y="455002"/>
            <a:ext cx="7886700" cy="867327"/>
          </a:xfrm>
        </p:spPr>
        <p:txBody>
          <a:bodyPr>
            <a:noAutofit/>
          </a:bodyPr>
          <a:lstStyle/>
          <a:p>
            <a:pPr algn="ctr"/>
            <a:r>
              <a:rPr lang="en-MY" b="1" dirty="0">
                <a:solidFill>
                  <a:srgbClr val="002060"/>
                </a:solidFill>
                <a:latin typeface="Times New Roman" panose="02020703060505090304" pitchFamily="18" charset="0"/>
                <a:cs typeface="Times New Roman" panose="02020703060505090304" pitchFamily="18" charset="0"/>
              </a:rPr>
              <a:t>Conclusions</a:t>
            </a:r>
            <a:endParaRPr lang="zh-HK" altLang="en-US" b="1" dirty="0">
              <a:solidFill>
                <a:srgbClr val="002060"/>
              </a:solidFill>
              <a:latin typeface="Times New Roman" panose="02020703060505090304" pitchFamily="18" charset="0"/>
              <a:cs typeface="Times New Roman" panose="02020703060505090304" pitchFamily="18" charset="0"/>
            </a:endParaRPr>
          </a:p>
        </p:txBody>
      </p:sp>
      <p:sp>
        <p:nvSpPr>
          <p:cNvPr id="5" name="Content Placeholder 2">
            <a:extLst>
              <a:ext uri="{FF2B5EF4-FFF2-40B4-BE49-F238E27FC236}">
                <a16:creationId xmlns:a16="http://schemas.microsoft.com/office/drawing/2014/main" id="{9F667298-4E99-473B-846E-6C9D4C2DCAE8}"/>
              </a:ext>
            </a:extLst>
          </p:cNvPr>
          <p:cNvSpPr>
            <a:spLocks noGrp="1"/>
          </p:cNvSpPr>
          <p:nvPr>
            <p:ph idx="1"/>
          </p:nvPr>
        </p:nvSpPr>
        <p:spPr>
          <a:xfrm>
            <a:off x="463215" y="1322329"/>
            <a:ext cx="8052135" cy="4943612"/>
          </a:xfrm>
        </p:spPr>
        <p:txBody>
          <a:bodyPr>
            <a:noAutofit/>
          </a:bodyPr>
          <a:lstStyle/>
          <a:p>
            <a:pPr marL="457200" indent="-457200" algn="just">
              <a:lnSpc>
                <a:spcPct val="100000"/>
              </a:lnSpc>
              <a:spcBef>
                <a:spcPts val="600"/>
              </a:spcBef>
              <a:buFont typeface="+mj-lt"/>
              <a:buAutoNum type="arabicPeriod"/>
            </a:pPr>
            <a:r>
              <a:rPr lang="en-MY" sz="2400" dirty="0">
                <a:solidFill>
                  <a:srgbClr val="002060"/>
                </a:solidFill>
                <a:latin typeface="Times New Roman" panose="02020603050405020304" pitchFamily="18" charset="0"/>
                <a:cs typeface="Times New Roman" panose="02020603050405020304" pitchFamily="18" charset="0"/>
              </a:rPr>
              <a:t>There is an obvious gap between the image promoted by the EU and the perception received by its Asian partners.</a:t>
            </a:r>
          </a:p>
          <a:p>
            <a:pPr lvl="1" algn="just">
              <a:lnSpc>
                <a:spcPct val="100000"/>
              </a:lnSpc>
              <a:spcBef>
                <a:spcPts val="600"/>
              </a:spcBef>
            </a:pPr>
            <a:r>
              <a:rPr lang="en-US" sz="2300" dirty="0">
                <a:solidFill>
                  <a:srgbClr val="002060"/>
                </a:solidFill>
                <a:latin typeface="Times New Roman" panose="02020603050405020304" pitchFamily="18" charset="0"/>
                <a:cs typeface="Times New Roman" panose="02020603050405020304" pitchFamily="18" charset="0"/>
              </a:rPr>
              <a:t>EUD, including the EU Delegation to the ASEAN based in Jakarta, made efforts to convey positive images and highlight achievements of the Union. On the contrary, the Asian MOFA accounts did not show high interest in the EU.</a:t>
            </a:r>
            <a:endParaRPr lang="en-MY" sz="2300" dirty="0">
              <a:solidFill>
                <a:srgbClr val="002060"/>
              </a:solidFill>
              <a:latin typeface="Times New Roman" panose="02020603050405020304" pitchFamily="18" charset="0"/>
              <a:cs typeface="Times New Roman" panose="02020603050405020304" pitchFamily="18" charset="0"/>
            </a:endParaRPr>
          </a:p>
          <a:p>
            <a:pPr lvl="1" algn="just">
              <a:lnSpc>
                <a:spcPct val="100000"/>
              </a:lnSpc>
              <a:spcBef>
                <a:spcPts val="600"/>
              </a:spcBef>
            </a:pPr>
            <a:r>
              <a:rPr lang="en-MY" sz="2300" dirty="0">
                <a:solidFill>
                  <a:srgbClr val="002060"/>
                </a:solidFill>
                <a:latin typeface="Times New Roman" panose="02020603050405020304" pitchFamily="18" charset="0"/>
                <a:cs typeface="Times New Roman" panose="02020603050405020304" pitchFamily="18" charset="0"/>
              </a:rPr>
              <a:t>The EU Delegations have projected a rather normative role for the EU, while the four Asian countries expected more pragmatic actions.</a:t>
            </a:r>
          </a:p>
          <a:p>
            <a:pPr lvl="1" algn="just">
              <a:lnSpc>
                <a:spcPct val="100000"/>
              </a:lnSpc>
              <a:spcBef>
                <a:spcPts val="600"/>
              </a:spcBef>
            </a:pPr>
            <a:r>
              <a:rPr lang="en-GB" sz="23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Reaction (number of likes, comments, and shares) received by the EU delegations in their social media accounts were far from enthusiastic.</a:t>
            </a:r>
          </a:p>
        </p:txBody>
      </p:sp>
    </p:spTree>
    <p:extLst>
      <p:ext uri="{BB962C8B-B14F-4D97-AF65-F5344CB8AC3E}">
        <p14:creationId xmlns:p14="http://schemas.microsoft.com/office/powerpoint/2010/main" val="4242296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00CA7-380F-4857-A222-ADD1459A7C52}"/>
              </a:ext>
            </a:extLst>
          </p:cNvPr>
          <p:cNvSpPr>
            <a:spLocks noGrp="1"/>
          </p:cNvSpPr>
          <p:nvPr>
            <p:ph type="title"/>
          </p:nvPr>
        </p:nvSpPr>
        <p:spPr>
          <a:xfrm>
            <a:off x="628650" y="563544"/>
            <a:ext cx="7886700" cy="867327"/>
          </a:xfrm>
        </p:spPr>
        <p:txBody>
          <a:bodyPr>
            <a:noAutofit/>
          </a:bodyPr>
          <a:lstStyle/>
          <a:p>
            <a:pPr algn="ctr"/>
            <a:r>
              <a:rPr lang="en-MY" b="1" dirty="0">
                <a:solidFill>
                  <a:srgbClr val="002060"/>
                </a:solidFill>
                <a:latin typeface="Times New Roman" panose="02020703060505090304" pitchFamily="18" charset="0"/>
                <a:cs typeface="Times New Roman" panose="02020703060505090304" pitchFamily="18" charset="0"/>
              </a:rPr>
              <a:t>Conclusions (2)</a:t>
            </a:r>
            <a:endParaRPr lang="zh-HK" altLang="en-US" b="1" dirty="0">
              <a:solidFill>
                <a:srgbClr val="002060"/>
              </a:solidFill>
              <a:latin typeface="Times New Roman" panose="02020703060505090304" pitchFamily="18" charset="0"/>
              <a:cs typeface="Times New Roman" panose="02020703060505090304" pitchFamily="18" charset="0"/>
            </a:endParaRPr>
          </a:p>
        </p:txBody>
      </p:sp>
      <p:sp>
        <p:nvSpPr>
          <p:cNvPr id="5" name="Content Placeholder 2">
            <a:extLst>
              <a:ext uri="{FF2B5EF4-FFF2-40B4-BE49-F238E27FC236}">
                <a16:creationId xmlns:a16="http://schemas.microsoft.com/office/drawing/2014/main" id="{9F667298-4E99-473B-846E-6C9D4C2DCAE8}"/>
              </a:ext>
            </a:extLst>
          </p:cNvPr>
          <p:cNvSpPr>
            <a:spLocks noGrp="1"/>
          </p:cNvSpPr>
          <p:nvPr>
            <p:ph idx="1"/>
          </p:nvPr>
        </p:nvSpPr>
        <p:spPr>
          <a:xfrm>
            <a:off x="864838" y="1422205"/>
            <a:ext cx="7746899" cy="4872251"/>
          </a:xfrm>
        </p:spPr>
        <p:txBody>
          <a:bodyPr>
            <a:noAutofit/>
          </a:bodyPr>
          <a:lstStyle/>
          <a:p>
            <a:pPr marL="457200" indent="-457200" algn="just">
              <a:lnSpc>
                <a:spcPct val="100000"/>
              </a:lnSpc>
              <a:spcBef>
                <a:spcPts val="600"/>
              </a:spcBef>
              <a:buFont typeface="+mj-lt"/>
              <a:buAutoNum type="arabicPeriod" startAt="2"/>
            </a:pPr>
            <a:r>
              <a:rPr lang="en-MY" sz="2400" dirty="0">
                <a:solidFill>
                  <a:srgbClr val="002060"/>
                </a:solidFill>
                <a:latin typeface="Times New Roman" panose="02020603050405020304" pitchFamily="18" charset="0"/>
                <a:cs typeface="Times New Roman" panose="02020603050405020304" pitchFamily="18" charset="0"/>
              </a:rPr>
              <a:t>From 2020, visibility (and relevancy) of the EU has been increasing,</a:t>
            </a:r>
            <a:r>
              <a:rPr lang="en-GB" sz="24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expect in the case of China.</a:t>
            </a:r>
          </a:p>
          <a:p>
            <a:pPr marL="457200" indent="-457200" algn="just">
              <a:lnSpc>
                <a:spcPct val="100000"/>
              </a:lnSpc>
              <a:spcBef>
                <a:spcPts val="600"/>
              </a:spcBef>
              <a:buFont typeface="+mj-lt"/>
              <a:buAutoNum type="arabicPeriod" startAt="2"/>
            </a:pPr>
            <a:r>
              <a:rPr lang="en-GB" sz="24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Chinese press appeared to be the most favourable in tone when reporting the EU, while the Korean ones were relatively the most critical.</a:t>
            </a:r>
          </a:p>
          <a:p>
            <a:pPr marL="457200" indent="-457200" algn="just">
              <a:lnSpc>
                <a:spcPct val="100000"/>
              </a:lnSpc>
              <a:spcBef>
                <a:spcPts val="600"/>
              </a:spcBef>
              <a:buFont typeface="+mj-lt"/>
              <a:buAutoNum type="arabicPeriod" startAt="2"/>
            </a:pPr>
            <a:r>
              <a:rPr lang="en-MY" sz="2400" dirty="0">
                <a:solidFill>
                  <a:srgbClr val="002060"/>
                </a:solidFill>
                <a:latin typeface="Times New Roman" panose="02020603050405020304" pitchFamily="18" charset="0"/>
                <a:cs typeface="Times New Roman" panose="02020603050405020304" pitchFamily="18" charset="0"/>
              </a:rPr>
              <a:t>Japan was the most interested in the EU, while Indonesia was the least. While limited, Japan expressed the most concern over Brexit.</a:t>
            </a:r>
          </a:p>
          <a:p>
            <a:pPr marL="457200" indent="-457200" algn="just">
              <a:lnSpc>
                <a:spcPct val="100000"/>
              </a:lnSpc>
              <a:spcBef>
                <a:spcPts val="600"/>
              </a:spcBef>
              <a:buFont typeface="+mj-lt"/>
              <a:buAutoNum type="arabicPeriod" startAt="2"/>
            </a:pPr>
            <a:r>
              <a:rPr lang="en-MY" sz="2400" dirty="0">
                <a:solidFill>
                  <a:srgbClr val="002060"/>
                </a:solidFill>
                <a:latin typeface="Times New Roman" panose="02020603050405020304" pitchFamily="18" charset="0"/>
                <a:cs typeface="Times New Roman" panose="02020603050405020304" pitchFamily="18" charset="0"/>
              </a:rPr>
              <a:t>Negative impacts of Covid19 were prominent.</a:t>
            </a:r>
            <a:endParaRPr lang="en-US" sz="24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457200" indent="-457200" algn="just">
              <a:lnSpc>
                <a:spcPct val="100000"/>
              </a:lnSpc>
              <a:spcBef>
                <a:spcPts val="600"/>
              </a:spcBef>
              <a:buFont typeface="+mj-lt"/>
              <a:buAutoNum type="arabicPeriod" startAt="2"/>
            </a:pPr>
            <a:endParaRPr lang="en-MY"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25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6D34884-4A27-46E5-8983-28C67D06E7A9}"/>
              </a:ext>
            </a:extLst>
          </p:cNvPr>
          <p:cNvSpPr>
            <a:spLocks noGrp="1"/>
          </p:cNvSpPr>
          <p:nvPr>
            <p:ph idx="1"/>
          </p:nvPr>
        </p:nvSpPr>
        <p:spPr>
          <a:xfrm>
            <a:off x="132522" y="2450038"/>
            <a:ext cx="8878956" cy="1400543"/>
          </a:xfrm>
        </p:spPr>
        <p:txBody>
          <a:bodyPr>
            <a:noAutofit/>
          </a:bodyPr>
          <a:lstStyle/>
          <a:p>
            <a:pPr marL="0" indent="0" algn="ctr">
              <a:buNone/>
            </a:pPr>
            <a:r>
              <a:rPr lang="en-MY" sz="4400" b="1" dirty="0">
                <a:solidFill>
                  <a:srgbClr val="002060"/>
                </a:solidFill>
                <a:latin typeface="Times New Roman" panose="02020603050405020304" pitchFamily="18" charset="0"/>
                <a:cs typeface="Times New Roman" panose="02020603050405020304" pitchFamily="18" charset="0"/>
                <a:hlinkClick r:id="rId3"/>
              </a:rPr>
              <a:t>https://www.canterbury.ac.nz/ncre/research/expect/</a:t>
            </a:r>
            <a:r>
              <a:rPr lang="en-MY" sz="4400" b="1" dirty="0">
                <a:solidFill>
                  <a:srgbClr val="002060"/>
                </a:solidFill>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0D6CA3A7-30E0-486E-9AB8-F39A0FF02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41240"/>
            <a:ext cx="3689485" cy="1016759"/>
          </a:xfrm>
          <a:prstGeom prst="rect">
            <a:avLst/>
          </a:prstGeom>
        </p:spPr>
      </p:pic>
      <p:pic>
        <p:nvPicPr>
          <p:cNvPr id="4" name="Picture 3">
            <a:extLst>
              <a:ext uri="{FF2B5EF4-FFF2-40B4-BE49-F238E27FC236}">
                <a16:creationId xmlns:a16="http://schemas.microsoft.com/office/drawing/2014/main" id="{DBA41F9E-99C7-BD41-3427-DC8ED03E5774}"/>
              </a:ext>
            </a:extLst>
          </p:cNvPr>
          <p:cNvPicPr>
            <a:picLocks noChangeAspect="1"/>
          </p:cNvPicPr>
          <p:nvPr/>
        </p:nvPicPr>
        <p:blipFill>
          <a:blip r:embed="rId5"/>
          <a:stretch>
            <a:fillRect/>
          </a:stretch>
        </p:blipFill>
        <p:spPr>
          <a:xfrm>
            <a:off x="3689484" y="5719896"/>
            <a:ext cx="5454515" cy="1138102"/>
          </a:xfrm>
          <a:prstGeom prst="rect">
            <a:avLst/>
          </a:prstGeom>
        </p:spPr>
      </p:pic>
    </p:spTree>
    <p:extLst>
      <p:ext uri="{BB962C8B-B14F-4D97-AF65-F5344CB8AC3E}">
        <p14:creationId xmlns:p14="http://schemas.microsoft.com/office/powerpoint/2010/main" val="122599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B0DF4D2-820D-486A-BCC6-9AD91334F0C4}"/>
              </a:ext>
            </a:extLst>
          </p:cNvPr>
          <p:cNvSpPr>
            <a:spLocks noGrp="1"/>
          </p:cNvSpPr>
          <p:nvPr>
            <p:ph type="title"/>
          </p:nvPr>
        </p:nvSpPr>
        <p:spPr>
          <a:xfrm>
            <a:off x="734667" y="636104"/>
            <a:ext cx="7886700" cy="908810"/>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Media Analysis (19 Print media)</a:t>
            </a:r>
          </a:p>
        </p:txBody>
      </p:sp>
      <p:graphicFrame>
        <p:nvGraphicFramePr>
          <p:cNvPr id="5" name="Content Placeholder 7">
            <a:extLst>
              <a:ext uri="{FF2B5EF4-FFF2-40B4-BE49-F238E27FC236}">
                <a16:creationId xmlns:a16="http://schemas.microsoft.com/office/drawing/2014/main" id="{62460655-D0DC-499E-96E7-457970CC5BC3}"/>
              </a:ext>
            </a:extLst>
          </p:cNvPr>
          <p:cNvGraphicFramePr>
            <a:graphicFrameLocks noGrp="1"/>
          </p:cNvGraphicFramePr>
          <p:nvPr>
            <p:ph idx="1"/>
            <p:extLst>
              <p:ext uri="{D42A27DB-BD31-4B8C-83A1-F6EECF244321}">
                <p14:modId xmlns:p14="http://schemas.microsoft.com/office/powerpoint/2010/main" val="2451852633"/>
              </p:ext>
            </p:extLst>
          </p:nvPr>
        </p:nvGraphicFramePr>
        <p:xfrm>
          <a:off x="171794" y="1533983"/>
          <a:ext cx="8800411" cy="4449684"/>
        </p:xfrm>
        <a:graphic>
          <a:graphicData uri="http://schemas.openxmlformats.org/drawingml/2006/table">
            <a:tbl>
              <a:tblPr/>
              <a:tblGrid>
                <a:gridCol w="1458223">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802296">
                  <a:extLst>
                    <a:ext uri="{9D8B030D-6E8A-4147-A177-3AD203B41FA5}">
                      <a16:colId xmlns:a16="http://schemas.microsoft.com/office/drawing/2014/main" val="20002"/>
                    </a:ext>
                  </a:extLst>
                </a:gridCol>
                <a:gridCol w="2080591">
                  <a:extLst>
                    <a:ext uri="{9D8B030D-6E8A-4147-A177-3AD203B41FA5}">
                      <a16:colId xmlns:a16="http://schemas.microsoft.com/office/drawing/2014/main" val="20003"/>
                    </a:ext>
                  </a:extLst>
                </a:gridCol>
                <a:gridCol w="1935301">
                  <a:extLst>
                    <a:ext uri="{9D8B030D-6E8A-4147-A177-3AD203B41FA5}">
                      <a16:colId xmlns:a16="http://schemas.microsoft.com/office/drawing/2014/main" val="24985320"/>
                    </a:ext>
                  </a:extLst>
                </a:gridCol>
              </a:tblGrid>
              <a:tr h="535677">
                <a:tc>
                  <a:txBody>
                    <a:bodyPr/>
                    <a:lstStyle/>
                    <a:p>
                      <a:pPr marL="0" marR="0" lvl="0" indent="0" algn="ctr" defTabSz="914400" rtl="0" eaLnBrk="1" fontAlgn="base" latinLnBrk="0" hangingPunct="1">
                        <a:lnSpc>
                          <a:spcPts val="2000"/>
                        </a:lnSpc>
                        <a:spcBef>
                          <a:spcPts val="600"/>
                        </a:spcBef>
                        <a:spcAft>
                          <a:spcPct val="0"/>
                        </a:spcAft>
                        <a:buClrTx/>
                        <a:buSzTx/>
                        <a:buFontTx/>
                        <a:buNone/>
                        <a:tabLst/>
                      </a:pPr>
                      <a:endParaRPr kumimoji="0" lang="en-US" altLang="zh-TW" sz="2400" b="1" i="0" u="none" strike="noStrike" cap="none" normalizeH="0" baseline="0" dirty="0">
                        <a:ln>
                          <a:noFill/>
                        </a:ln>
                        <a:solidFill>
                          <a:srgbClr val="002060"/>
                        </a:solidFill>
                        <a:effectLst/>
                        <a:latin typeface="Times New Roman" panose="02020603050405020304" pitchFamily="18" charset="0"/>
                        <a:ea typeface="新細明體" pitchFamily="18" charset="-120"/>
                        <a:cs typeface="Times New Roman" panose="02020603050405020304" pitchFamily="18" charset="0"/>
                      </a:endParaRP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ts val="120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China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ts val="1200"/>
                        </a:spcBef>
                        <a:spcAft>
                          <a:spcPct val="0"/>
                        </a:spcAft>
                        <a:buClrTx/>
                        <a:buSzTx/>
                        <a:buFontTx/>
                        <a:buNone/>
                        <a:tabLst/>
                        <a:defRPr/>
                      </a:pPr>
                      <a:r>
                        <a:rPr lang="en-US" sz="24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Indonesia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ts val="1200"/>
                        </a:spcBef>
                        <a:spcAft>
                          <a:spcPct val="0"/>
                        </a:spcAft>
                        <a:buClrTx/>
                        <a:buSzTx/>
                        <a:buFontTx/>
                        <a:buNone/>
                        <a:tabLst/>
                        <a:defRPr/>
                      </a:pPr>
                      <a:r>
                        <a:rPr kumimoji="0" lang="en-GB" altLang="zh-TW" sz="2400" b="1" i="0" u="none" strike="noStrike" kern="1200"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Japan</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ts val="1200"/>
                        </a:spcBef>
                        <a:spcAft>
                          <a:spcPct val="0"/>
                        </a:spcAft>
                        <a:buClrTx/>
                        <a:buSzTx/>
                        <a:buFontTx/>
                        <a:buNone/>
                        <a:tabLst/>
                        <a:defRPr/>
                      </a:pPr>
                      <a:r>
                        <a:rPr lang="en-US" sz="24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South Korea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06">
                <a:tc rowSpan="3">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Popular Daily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rowSpan="3">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People's Daily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id-ID"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Kompas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Yomiuri Shimbun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altLang="ko-KR"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Chosun</a:t>
                      </a:r>
                      <a:r>
                        <a:rPr lang="ko-KR" altLang="en-HK"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HK" altLang="ko-KR" sz="2200" b="1" i="1" u="none" strike="noStrike" kern="1200"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Ilbo</a:t>
                      </a:r>
                      <a:endParaRPr lang="ko-KR" alt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254">
                <a:tc vMerge="1">
                  <a:txBody>
                    <a:bodyPr/>
                    <a:lstStyle/>
                    <a:p>
                      <a:pPr algn="l" fontAlgn="t"/>
                      <a:endParaRPr lang="en-HK" sz="2400" b="1" i="0" u="none" strike="noStrike" noProof="0" dirty="0">
                        <a:solidFill>
                          <a:srgbClr val="C00000"/>
                        </a:solidFill>
                        <a:effectLst/>
                        <a:latin typeface="+mj-lt"/>
                        <a:ea typeface="新細明體" panose="02020500000000000000" pitchFamily="18" charset="-12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r>
                        <a:rPr lang="en-HK" sz="2200" b="1" i="1" u="none" strike="noStrike" noProof="0" dirty="0">
                          <a:solidFill>
                            <a:srgbClr val="0070C0"/>
                          </a:solidFill>
                          <a:effectLst/>
                          <a:latin typeface="+mj-lt"/>
                          <a:ea typeface="新細明體" panose="02020500000000000000" pitchFamily="18"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id-ID"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Republika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Asahi Shimbun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vMerge="1">
                  <a:txBody>
                    <a:bodyPr/>
                    <a:lstStyle/>
                    <a:p>
                      <a:pPr algn="ctr" fontAlgn="t"/>
                      <a:r>
                        <a:rPr lang="en-HK" sz="2200" b="1" i="1" u="none" strike="noStrike" noProof="0" dirty="0">
                          <a:solidFill>
                            <a:srgbClr val="0070C0"/>
                          </a:solidFill>
                          <a:effectLst/>
                          <a:latin typeface="+mj-lt"/>
                          <a:ea typeface="新細明體" panose="02020500000000000000" pitchFamily="18"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276">
                <a:tc vMerge="1">
                  <a:txBody>
                    <a:bodyPr/>
                    <a:lstStyle/>
                    <a:p>
                      <a:pPr algn="l" fontAlgn="t"/>
                      <a:endParaRPr lang="en-HK" sz="2500" b="1" i="0" u="none" strike="noStrike" noProof="0" dirty="0">
                        <a:solidFill>
                          <a:srgbClr val="002060"/>
                        </a:solidFill>
                        <a:effectLst/>
                        <a:latin typeface="+mj-lt"/>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endParaRPr lang="en-HK" sz="2200" b="1" i="1" u="none" strike="noStrike" noProof="0" dirty="0">
                        <a:solidFill>
                          <a:srgbClr val="0070C0"/>
                        </a:solidFill>
                        <a:effectLst/>
                        <a:latin typeface="+mj-lt"/>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id-ID"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Tempo</a:t>
                      </a:r>
                      <a:endParaRPr lang="id-ID"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HK" sz="2200" b="1" i="1" u="none" strike="noStrike" kern="1200" noProof="0" dirty="0">
                        <a:solidFill>
                          <a:srgbClr val="0070C0"/>
                        </a:solidFill>
                        <a:effectLst/>
                        <a:latin typeface="+mj-lt"/>
                        <a:ea typeface="新細明體" panose="02020500000000000000" pitchFamily="18" charset="-120"/>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ctr" fontAlgn="t"/>
                      <a:endParaRPr lang="en-HK" sz="2200" b="1" i="1" u="none" strike="noStrike" noProof="0" dirty="0">
                        <a:solidFill>
                          <a:srgbClr val="0070C0"/>
                        </a:solidFill>
                        <a:effectLst/>
                        <a:latin typeface="+mj-lt"/>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62107"/>
                  </a:ext>
                </a:extLst>
              </a:tr>
              <a:tr h="736008">
                <a:tc>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Business Daily</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Economic Daily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id-ID"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Bisnis Indonesia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Nihon Keizai Shimbun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HK" altLang="ko-KR" sz="2200" b="1" i="1" u="none" strike="noStrike" kern="1200"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Maeil</a:t>
                      </a:r>
                      <a:r>
                        <a:rPr lang="ko-KR" altLang="en-HK"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HK" altLang="ko-KR" sz="2200" b="1" i="1" u="none" strike="noStrike" kern="1200"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Kyungje</a:t>
                      </a:r>
                      <a:r>
                        <a:rPr lang="en-HK" altLang="ko-KR"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HK" altLang="ko-KR" sz="2200" b="1" i="1" u="none" strike="noStrike" kern="1200"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Shinmun</a:t>
                      </a:r>
                      <a:endParaRPr lang="ko-KR" altLang="en-HK"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7528">
                <a:tc>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English-language Daily</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China Daily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Jakarta Post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Japan News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Korean Herald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15383">
                <a:tc>
                  <a:txBody>
                    <a:bodyPr/>
                    <a:lstStyle/>
                    <a:p>
                      <a:pPr algn="l" fontAlgn="t"/>
                      <a:r>
                        <a:rPr lang="en-HK" sz="24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Periodical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Liao Wang (weekly)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id-ID"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Tempo</a:t>
                      </a:r>
                      <a:r>
                        <a:rPr lang="en-US" sz="2200" b="1" i="1"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Weekly</a:t>
                      </a:r>
                      <a:endPar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altLang="ja-JP" sz="2200" b="1" i="1" u="none" strike="noStrike" noProof="0" dirty="0" err="1">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Sekai</a:t>
                      </a:r>
                      <a:r>
                        <a:rPr lang="ja-JP" alt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(monthly)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t"/>
                      <a:r>
                        <a:rPr lang="en-HK" sz="2200" b="1" i="1"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Weekly Donga (weekly)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0571504"/>
                  </a:ext>
                </a:extLst>
              </a:tr>
            </a:tbl>
          </a:graphicData>
        </a:graphic>
      </p:graphicFrame>
    </p:spTree>
    <p:extLst>
      <p:ext uri="{BB962C8B-B14F-4D97-AF65-F5344CB8AC3E}">
        <p14:creationId xmlns:p14="http://schemas.microsoft.com/office/powerpoint/2010/main" val="344866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748314" y="814819"/>
            <a:ext cx="8144532" cy="830917"/>
          </a:xfrm>
        </p:spPr>
        <p:txBody>
          <a:bodyPr>
            <a:normAutofit fontScale="90000"/>
          </a:bodyPr>
          <a:lstStyle/>
          <a:p>
            <a:pPr algn="ctr"/>
            <a:r>
              <a:rPr lang="en-US" b="1" dirty="0">
                <a:solidFill>
                  <a:srgbClr val="002060"/>
                </a:solidFill>
                <a:latin typeface="Times New Roman" panose="02020603050405020304" pitchFamily="18" charset="0"/>
                <a:cs typeface="Times New Roman" panose="02020603050405020304" pitchFamily="18" charset="0"/>
              </a:rPr>
              <a:t>Social Media Analysis (11 accounts)</a:t>
            </a:r>
          </a:p>
        </p:txBody>
      </p:sp>
      <p:graphicFrame>
        <p:nvGraphicFramePr>
          <p:cNvPr id="8" name="Content Placeholder 7">
            <a:extLst>
              <a:ext uri="{FF2B5EF4-FFF2-40B4-BE49-F238E27FC236}">
                <a16:creationId xmlns:a16="http://schemas.microsoft.com/office/drawing/2014/main" id="{C7F6DFB7-6B3C-4777-973F-5578860FA2E2}"/>
              </a:ext>
            </a:extLst>
          </p:cNvPr>
          <p:cNvGraphicFramePr>
            <a:graphicFrameLocks noGrp="1"/>
          </p:cNvGraphicFramePr>
          <p:nvPr>
            <p:ph idx="1"/>
            <p:extLst>
              <p:ext uri="{D42A27DB-BD31-4B8C-83A1-F6EECF244321}">
                <p14:modId xmlns:p14="http://schemas.microsoft.com/office/powerpoint/2010/main" val="136337426"/>
              </p:ext>
            </p:extLst>
          </p:nvPr>
        </p:nvGraphicFramePr>
        <p:xfrm>
          <a:off x="491319" y="1645736"/>
          <a:ext cx="8300151" cy="4657049"/>
        </p:xfrm>
        <a:graphic>
          <a:graphicData uri="http://schemas.openxmlformats.org/drawingml/2006/table">
            <a:tbl>
              <a:tblPr/>
              <a:tblGrid>
                <a:gridCol w="453382">
                  <a:extLst>
                    <a:ext uri="{9D8B030D-6E8A-4147-A177-3AD203B41FA5}">
                      <a16:colId xmlns:a16="http://schemas.microsoft.com/office/drawing/2014/main" val="20000"/>
                    </a:ext>
                  </a:extLst>
                </a:gridCol>
                <a:gridCol w="1830906">
                  <a:extLst>
                    <a:ext uri="{9D8B030D-6E8A-4147-A177-3AD203B41FA5}">
                      <a16:colId xmlns:a16="http://schemas.microsoft.com/office/drawing/2014/main" val="20001"/>
                    </a:ext>
                  </a:extLst>
                </a:gridCol>
                <a:gridCol w="1953185">
                  <a:extLst>
                    <a:ext uri="{9D8B030D-6E8A-4147-A177-3AD203B41FA5}">
                      <a16:colId xmlns:a16="http://schemas.microsoft.com/office/drawing/2014/main" val="20002"/>
                    </a:ext>
                  </a:extLst>
                </a:gridCol>
                <a:gridCol w="1991990">
                  <a:extLst>
                    <a:ext uri="{9D8B030D-6E8A-4147-A177-3AD203B41FA5}">
                      <a16:colId xmlns:a16="http://schemas.microsoft.com/office/drawing/2014/main" val="20003"/>
                    </a:ext>
                  </a:extLst>
                </a:gridCol>
                <a:gridCol w="2070688">
                  <a:extLst>
                    <a:ext uri="{9D8B030D-6E8A-4147-A177-3AD203B41FA5}">
                      <a16:colId xmlns:a16="http://schemas.microsoft.com/office/drawing/2014/main" val="24985320"/>
                    </a:ext>
                  </a:extLst>
                </a:gridCol>
              </a:tblGrid>
              <a:tr h="269442">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endParaRPr kumimoji="0" lang="en-US" altLang="zh-TW" sz="2000" b="1" i="0" u="none" strike="noStrike" cap="none" normalizeH="0" baseline="0" dirty="0">
                        <a:ln>
                          <a:noFill/>
                        </a:ln>
                        <a:solidFill>
                          <a:srgbClr val="002060"/>
                        </a:solidFill>
                        <a:effectLst/>
                        <a:latin typeface="Times New Roman" panose="02020603050405020304" pitchFamily="18" charset="0"/>
                        <a:ea typeface="新細明體" pitchFamily="18" charset="-120"/>
                        <a:cs typeface="Times New Roman" panose="02020603050405020304" pitchFamily="18" charset="0"/>
                      </a:endParaRP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altLang="zh-TW" sz="2400" b="1" i="0" u="none" strike="noStrike"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China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lang="en-US" sz="24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Indonesia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GB" altLang="zh-TW" sz="2400" b="1" i="0" u="none" strike="noStrike" kern="1200" cap="none" normalizeH="0" baseline="0" dirty="0">
                          <a:ln>
                            <a:noFill/>
                          </a:ln>
                          <a:solidFill>
                            <a:srgbClr val="002060"/>
                          </a:solidFill>
                          <a:effectLst/>
                          <a:latin typeface="Times New Roman" panose="02020603050405020304" pitchFamily="18" charset="0"/>
                          <a:ea typeface="SimSun" pitchFamily="2" charset="-122"/>
                          <a:cs typeface="Times New Roman" panose="02020603050405020304" pitchFamily="18" charset="0"/>
                        </a:rPr>
                        <a:t>Japan</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lang="en-US" sz="2400" b="1" i="0" u="none" strike="noStrike" kern="1200"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South Korea</a:t>
                      </a:r>
                    </a:p>
                  </a:txBody>
                  <a:tcPr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4911">
                <a:tc>
                  <a:txBody>
                    <a:bodyPr/>
                    <a:lstStyle/>
                    <a:p>
                      <a:pPr algn="ctr" fontAlgn="t"/>
                      <a:r>
                        <a:rPr lang="en-HK" sz="20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GB"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 Delegation to China’s </a:t>
                      </a:r>
                      <a:r>
                        <a:rPr lang="en-HK"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Weibo (</a:t>
                      </a:r>
                      <a:r>
                        <a:rPr lang="en-HK" sz="2000"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EUinChina</a:t>
                      </a:r>
                      <a:r>
                        <a:rPr lang="en-HK"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GB"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 Delegation to Indonesia’s </a:t>
                      </a:r>
                      <a:r>
                        <a:rPr lang="en-HK"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Twitter</a:t>
                      </a:r>
                      <a:endParaRPr lang="en-US" sz="20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p>
                      <a:pPr algn="ctr">
                        <a:lnSpc>
                          <a:spcPct val="107000"/>
                        </a:lnSpc>
                        <a:spcAft>
                          <a:spcPts val="800"/>
                        </a:spcAft>
                      </a:pPr>
                      <a:r>
                        <a:rPr lang="en-US"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EUinIndonesia</a:t>
                      </a:r>
                      <a:r>
                        <a:rPr lang="en-US"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GB"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 Delegation to Japan’s </a:t>
                      </a:r>
                      <a:r>
                        <a:rPr lang="en-HK"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Twitter</a:t>
                      </a:r>
                      <a:endParaRPr lang="en-US" sz="20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p>
                      <a:pPr algn="ctr">
                        <a:lnSpc>
                          <a:spcPct val="107000"/>
                        </a:lnSpc>
                        <a:spcAft>
                          <a:spcPts val="800"/>
                        </a:spcAft>
                      </a:pPr>
                      <a:r>
                        <a:rPr lang="en-US"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kern="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EUinJapan</a:t>
                      </a:r>
                      <a:r>
                        <a:rPr lang="en-US"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GB"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 Delegation to Korea’s </a:t>
                      </a:r>
                      <a:r>
                        <a:rPr lang="en-HK"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Facebook</a:t>
                      </a:r>
                      <a:endParaRPr lang="en-US" sz="2000" kern="10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p>
                      <a:pPr algn="ctr">
                        <a:lnSpc>
                          <a:spcPct val="107000"/>
                        </a:lnSpc>
                        <a:spcAft>
                          <a:spcPts val="800"/>
                        </a:spcAft>
                      </a:pPr>
                      <a:r>
                        <a:rPr lang="en-US"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(EUinKorea)</a:t>
                      </a:r>
                      <a:endParaRPr lang="en-US" sz="2000" kern="10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0401">
                <a:tc>
                  <a:txBody>
                    <a:bodyPr/>
                    <a:lstStyle/>
                    <a:p>
                      <a:pPr algn="ctr" fontAlgn="t"/>
                      <a:r>
                        <a:rPr lang="en-HK" sz="20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HK"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Weibo of</a:t>
                      </a:r>
                      <a:r>
                        <a:rPr lang="en-GB"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Department of European Affairs of China’s MOFA</a:t>
                      </a:r>
                      <a:endParaRPr lang="en-US" sz="2000" kern="10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HK"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Twitter of Embassy of Indonesia in Brussels </a:t>
                      </a:r>
                      <a:endParaRPr lang="en-US" sz="2000" kern="10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p>
                      <a:pPr algn="ctr">
                        <a:lnSpc>
                          <a:spcPct val="107000"/>
                        </a:lnSpc>
                        <a:spcAft>
                          <a:spcPts val="800"/>
                        </a:spcAft>
                      </a:pPr>
                      <a:r>
                        <a:rPr lang="en-HK"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(2021 only)</a:t>
                      </a:r>
                      <a:endParaRPr lang="en-US" sz="2000" kern="10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HK"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Twitter of Mission of Japan to EU</a:t>
                      </a:r>
                      <a:endParaRPr lang="en-US" sz="20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HK"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Facebook of Embassy of South Korea in Brussels</a:t>
                      </a:r>
                      <a:endParaRPr lang="en-US" sz="20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88335">
                <a:tc>
                  <a:txBody>
                    <a:bodyPr/>
                    <a:lstStyle/>
                    <a:p>
                      <a:pPr algn="ctr" fontAlgn="t"/>
                      <a:r>
                        <a:rPr lang="en-HK" sz="2000" b="1" i="0" u="none" strike="noStrike" noProof="0" dirty="0">
                          <a:solidFill>
                            <a:srgbClr val="002060"/>
                          </a:solidFill>
                          <a:effectLst/>
                          <a:latin typeface="Times New Roman" panose="02020603050405020304" pitchFamily="18" charset="0"/>
                          <a:ea typeface="新細明體" panose="02020500000000000000" pitchFamily="18" charset="-120"/>
                          <a:cs typeface="Times New Roman" panose="02020603050405020304" pitchFamily="18" charset="0"/>
                        </a:rPr>
                        <a:t>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HK"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Weibo of KeysToEurope (2021 only)</a:t>
                      </a:r>
                      <a:endParaRPr lang="en-US" sz="2000" kern="10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HK"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Twitter of EU Delegation to ASEAN</a:t>
                      </a:r>
                      <a:endParaRPr lang="en-US" sz="2000" kern="10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HK" sz="20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a:lnSpc>
                          <a:spcPct val="107000"/>
                        </a:lnSpc>
                        <a:spcAft>
                          <a:spcPts val="800"/>
                        </a:spcAft>
                      </a:pPr>
                      <a:r>
                        <a:rPr lang="en-HK"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Facebook of ECCK</a:t>
                      </a:r>
                      <a:endParaRPr lang="en-US" sz="2000" kern="100" dirty="0">
                        <a:solidFill>
                          <a:srgbClr val="002060"/>
                        </a:solidFill>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5079815"/>
                  </a:ext>
                </a:extLst>
              </a:tr>
            </a:tbl>
          </a:graphicData>
        </a:graphic>
      </p:graphicFrame>
    </p:spTree>
    <p:extLst>
      <p:ext uri="{BB962C8B-B14F-4D97-AF65-F5344CB8AC3E}">
        <p14:creationId xmlns:p14="http://schemas.microsoft.com/office/powerpoint/2010/main" val="3281524980"/>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87D1E6-1E5B-7E44-F742-9C2B656E8920}"/>
              </a:ext>
            </a:extLst>
          </p:cNvPr>
          <p:cNvPicPr>
            <a:picLocks noChangeAspect="1"/>
          </p:cNvPicPr>
          <p:nvPr/>
        </p:nvPicPr>
        <p:blipFill>
          <a:blip r:embed="rId2"/>
          <a:stretch>
            <a:fillRect/>
          </a:stretch>
        </p:blipFill>
        <p:spPr>
          <a:xfrm rot="299225">
            <a:off x="3354654" y="1345717"/>
            <a:ext cx="5269143" cy="5190772"/>
          </a:xfrm>
          <a:prstGeom prst="rect">
            <a:avLst/>
          </a:prstGeom>
        </p:spPr>
      </p:pic>
      <p:pic>
        <p:nvPicPr>
          <p:cNvPr id="1026" name="Picture 2">
            <a:extLst>
              <a:ext uri="{FF2B5EF4-FFF2-40B4-BE49-F238E27FC236}">
                <a16:creationId xmlns:a16="http://schemas.microsoft.com/office/drawing/2014/main" id="{DDDAB430-390A-5443-F08D-E57580E355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2949" y="2224585"/>
            <a:ext cx="3603243" cy="3506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4">
            <a:extLst>
              <a:ext uri="{FF2B5EF4-FFF2-40B4-BE49-F238E27FC236}">
                <a16:creationId xmlns:a16="http://schemas.microsoft.com/office/drawing/2014/main" id="{2AE935A5-6C52-E1E2-8F5A-B22A9EFC8AC4}"/>
              </a:ext>
            </a:extLst>
          </p:cNvPr>
          <p:cNvSpPr>
            <a:spLocks noGrp="1"/>
          </p:cNvSpPr>
          <p:nvPr>
            <p:ph type="title"/>
          </p:nvPr>
        </p:nvSpPr>
        <p:spPr>
          <a:xfrm>
            <a:off x="592949" y="583414"/>
            <a:ext cx="8144532" cy="830917"/>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In-depth interviews (20/country)</a:t>
            </a:r>
          </a:p>
        </p:txBody>
      </p:sp>
    </p:spTree>
    <p:extLst>
      <p:ext uri="{BB962C8B-B14F-4D97-AF65-F5344CB8AC3E}">
        <p14:creationId xmlns:p14="http://schemas.microsoft.com/office/powerpoint/2010/main" val="57129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721415" y="503446"/>
            <a:ext cx="7886700" cy="814701"/>
          </a:xfrm>
        </p:spPr>
        <p:txBody>
          <a:bodyPr/>
          <a:lstStyle/>
          <a:p>
            <a:pPr algn="ctr"/>
            <a:r>
              <a:rPr lang="en-US" b="1" dirty="0">
                <a:solidFill>
                  <a:srgbClr val="002060"/>
                </a:solidFill>
                <a:latin typeface="Times New Roman" panose="02020603050405020304" pitchFamily="18" charset="0"/>
                <a:cs typeface="Times New Roman" panose="02020603050405020304" pitchFamily="18" charset="0"/>
              </a:rPr>
              <a:t>Database (2020-2022)</a:t>
            </a:r>
          </a:p>
        </p:txBody>
      </p:sp>
      <p:graphicFrame>
        <p:nvGraphicFramePr>
          <p:cNvPr id="6" name="Content Placeholder 3">
            <a:extLst>
              <a:ext uri="{FF2B5EF4-FFF2-40B4-BE49-F238E27FC236}">
                <a16:creationId xmlns:a16="http://schemas.microsoft.com/office/drawing/2014/main" id="{3396D2E0-57CE-41EB-B398-D79BA96D47AF}"/>
              </a:ext>
            </a:extLst>
          </p:cNvPr>
          <p:cNvGraphicFramePr>
            <a:graphicFrameLocks noGrp="1"/>
          </p:cNvGraphicFramePr>
          <p:nvPr>
            <p:ph idx="1"/>
            <p:custDataLst>
              <p:tags r:id="rId1"/>
            </p:custDataLst>
            <p:extLst>
              <p:ext uri="{D42A27DB-BD31-4B8C-83A1-F6EECF244321}">
                <p14:modId xmlns:p14="http://schemas.microsoft.com/office/powerpoint/2010/main" val="3847886388"/>
              </p:ext>
            </p:extLst>
          </p:nvPr>
        </p:nvGraphicFramePr>
        <p:xfrm>
          <a:off x="426968" y="1353404"/>
          <a:ext cx="8475593" cy="4274269"/>
        </p:xfrm>
        <a:graphic>
          <a:graphicData uri="http://schemas.openxmlformats.org/drawingml/2006/table">
            <a:tbl>
              <a:tblPr>
                <a:tableStyleId>{5C22544A-7EE6-4342-B048-85BDC9FD1C3A}</a:tableStyleId>
              </a:tblPr>
              <a:tblGrid>
                <a:gridCol w="1353928">
                  <a:extLst>
                    <a:ext uri="{9D8B030D-6E8A-4147-A177-3AD203B41FA5}">
                      <a16:colId xmlns:a16="http://schemas.microsoft.com/office/drawing/2014/main" val="20000"/>
                    </a:ext>
                  </a:extLst>
                </a:gridCol>
                <a:gridCol w="2373889">
                  <a:extLst>
                    <a:ext uri="{9D8B030D-6E8A-4147-A177-3AD203B41FA5}">
                      <a16:colId xmlns:a16="http://schemas.microsoft.com/office/drawing/2014/main" val="20001"/>
                    </a:ext>
                  </a:extLst>
                </a:gridCol>
                <a:gridCol w="2168856">
                  <a:extLst>
                    <a:ext uri="{9D8B030D-6E8A-4147-A177-3AD203B41FA5}">
                      <a16:colId xmlns:a16="http://schemas.microsoft.com/office/drawing/2014/main" val="3677507572"/>
                    </a:ext>
                  </a:extLst>
                </a:gridCol>
                <a:gridCol w="2578920">
                  <a:extLst>
                    <a:ext uri="{9D8B030D-6E8A-4147-A177-3AD203B41FA5}">
                      <a16:colId xmlns:a16="http://schemas.microsoft.com/office/drawing/2014/main" val="3776887339"/>
                    </a:ext>
                  </a:extLst>
                </a:gridCol>
              </a:tblGrid>
              <a:tr h="750709">
                <a:tc>
                  <a:txBody>
                    <a:bodyPr/>
                    <a:lstStyle/>
                    <a:p>
                      <a:pPr algn="l" fontAlgn="b"/>
                      <a:r>
                        <a:rPr lang="en-US" sz="2400" u="none" strike="noStrike" dirty="0">
                          <a:solidFill>
                            <a:srgbClr val="002060"/>
                          </a:solidFill>
                          <a:effectLst/>
                          <a:latin typeface="Times New Roman" panose="02020603050405020304" pitchFamily="18" charset="0"/>
                          <a:cs typeface="Times New Roman" panose="02020603050405020304" pitchFamily="18" charset="0"/>
                        </a:rPr>
                        <a:t> </a:t>
                      </a:r>
                      <a:endParaRPr lang="en-US" sz="2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Traditional Media Analysis</a:t>
                      </a:r>
                    </a:p>
                  </a:txBody>
                  <a:tcPr marL="9525" marR="9525" marT="9525" marB="0" anchor="ctr">
                    <a:solidFill>
                      <a:schemeClr val="accent1">
                        <a:tint val="20000"/>
                      </a:schemeClr>
                    </a:solidFill>
                  </a:tcPr>
                </a:tc>
                <a:tc>
                  <a:txBody>
                    <a:bodyPr/>
                    <a:lstStyle/>
                    <a:p>
                      <a:pPr algn="ctr"/>
                      <a:r>
                        <a:rPr lang="en-US" sz="2400" b="1" i="0" u="none" strike="noStrike" dirty="0">
                          <a:solidFill>
                            <a:srgbClr val="002060"/>
                          </a:solidFill>
                          <a:effectLst/>
                          <a:latin typeface="Times New Roman" panose="02020603050405020304" pitchFamily="18" charset="0"/>
                          <a:cs typeface="Times New Roman" panose="02020603050405020304" pitchFamily="18" charset="0"/>
                        </a:rPr>
                        <a:t>Social Media Analysis</a:t>
                      </a:r>
                      <a:endParaRPr lang="en-US" sz="2400" dirty="0">
                        <a:latin typeface="Times New Roman" panose="02020603050405020304" pitchFamily="18" charset="0"/>
                        <a:cs typeface="Times New Roman" panose="02020603050405020304" pitchFamily="18" charset="0"/>
                      </a:endParaRPr>
                    </a:p>
                  </a:txBody>
                  <a:tcPr marL="9525" marR="9525" marT="9525" marB="0" anchor="ctr">
                    <a:solidFill>
                      <a:schemeClr val="accent1">
                        <a:tint val="20000"/>
                      </a:schemeClr>
                    </a:solidFill>
                  </a:tcPr>
                </a:tc>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Key-informant interviews</a:t>
                      </a:r>
                    </a:p>
                  </a:txBody>
                  <a:tcPr marL="9525" marR="9525" marT="9525" marB="0" anchor="ctr">
                    <a:solidFill>
                      <a:schemeClr val="accent1">
                        <a:tint val="20000"/>
                      </a:schemeClr>
                    </a:solidFill>
                  </a:tcPr>
                </a:tc>
                <a:extLst>
                  <a:ext uri="{0D108BD9-81ED-4DB2-BD59-A6C34878D82A}">
                    <a16:rowId xmlns:a16="http://schemas.microsoft.com/office/drawing/2014/main" val="10001"/>
                  </a:ext>
                </a:extLst>
              </a:tr>
              <a:tr h="880603">
                <a:tc>
                  <a:txBody>
                    <a:bodyPr/>
                    <a:lstStyle/>
                    <a:p>
                      <a:pPr algn="ctr" fontAlgn="b"/>
                      <a:r>
                        <a:rPr lang="en-US" sz="2400" b="1" i="0" u="none" strike="noStrike" dirty="0">
                          <a:solidFill>
                            <a:srgbClr val="002060"/>
                          </a:solidFill>
                          <a:effectLst/>
                          <a:latin typeface="Times New Roman" panose="02020603050405020304" pitchFamily="18" charset="0"/>
                          <a:cs typeface="Times New Roman" panose="02020603050405020304" pitchFamily="18" charset="0"/>
                        </a:rPr>
                        <a:t>2020</a:t>
                      </a:r>
                    </a:p>
                  </a:txBody>
                  <a:tcPr marL="9525" marR="9525" marT="9525" marB="0" anchor="ctr">
                    <a:solidFill>
                      <a:schemeClr val="accent1">
                        <a:tint val="20000"/>
                      </a:schemeClr>
                    </a:solidFill>
                  </a:tcPr>
                </a:tc>
                <a:tc>
                  <a:txBody>
                    <a:bodyPr/>
                    <a:lstStyle/>
                    <a:p>
                      <a:pPr algn="ctr" fontAlgn="b"/>
                      <a:r>
                        <a:rPr lang="en-US" sz="2400" b="0" i="0" u="none" strike="noStrike" dirty="0">
                          <a:solidFill>
                            <a:schemeClr val="accent1">
                              <a:lumMod val="50000"/>
                            </a:schemeClr>
                          </a:solidFill>
                          <a:effectLst/>
                          <a:latin typeface="Times New Roman" panose="02020603050405020304" pitchFamily="18" charset="0"/>
                          <a:cs typeface="Times New Roman" panose="02020603050405020304" pitchFamily="18" charset="0"/>
                        </a:rPr>
                        <a:t>2194 news items</a:t>
                      </a:r>
                    </a:p>
                  </a:txBody>
                  <a:tcPr marL="9525" marR="9525" marT="9525" marB="0" anchor="ctr">
                    <a:solidFill>
                      <a:schemeClr val="accent1">
                        <a:tint val="20000"/>
                      </a:schemeClr>
                    </a:solidFill>
                  </a:tcPr>
                </a:tc>
                <a:tc>
                  <a:txBody>
                    <a:bodyPr/>
                    <a:lstStyle/>
                    <a:p>
                      <a:pPr algn="ctr"/>
                      <a:r>
                        <a:rPr lang="en-US" sz="2400" dirty="0">
                          <a:solidFill>
                            <a:srgbClr val="002060"/>
                          </a:solidFill>
                          <a:latin typeface="Times New Roman" panose="02020603050405020304" pitchFamily="18" charset="0"/>
                          <a:cs typeface="Times New Roman" panose="02020603050405020304" pitchFamily="18" charset="0"/>
                        </a:rPr>
                        <a:t>1397 posts</a:t>
                      </a: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extLst>
                  <a:ext uri="{0D108BD9-81ED-4DB2-BD59-A6C34878D82A}">
                    <a16:rowId xmlns:a16="http://schemas.microsoft.com/office/drawing/2014/main" val="10002"/>
                  </a:ext>
                </a:extLst>
              </a:tr>
              <a:tr h="907719">
                <a:tc>
                  <a:txBody>
                    <a:bodyPr/>
                    <a:lstStyle/>
                    <a:p>
                      <a:pPr algn="ctr"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2021</a:t>
                      </a: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3240 news items</a:t>
                      </a: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2059 posts</a:t>
                      </a: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extLst>
                  <a:ext uri="{0D108BD9-81ED-4DB2-BD59-A6C34878D82A}">
                    <a16:rowId xmlns:a16="http://schemas.microsoft.com/office/drawing/2014/main" val="10004"/>
                  </a:ext>
                </a:extLst>
              </a:tr>
              <a:tr h="867619">
                <a:tc>
                  <a:txBody>
                    <a:bodyPr/>
                    <a:lstStyle/>
                    <a:p>
                      <a:pPr algn="ctr"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2022</a:t>
                      </a: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i="0" u="none" strike="noStrike" dirty="0">
                          <a:solidFill>
                            <a:srgbClr val="002060"/>
                          </a:solidFill>
                          <a:effectLst/>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t>
                      </a: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2200" b="0" i="0" u="none" strike="noStrike" dirty="0">
                          <a:solidFill>
                            <a:srgbClr val="002060"/>
                          </a:solidFill>
                          <a:effectLst/>
                          <a:latin typeface="Times New Roman" panose="02020603050405020304" pitchFamily="18" charset="0"/>
                          <a:cs typeface="Times New Roman" panose="02020603050405020304" pitchFamily="18" charset="0"/>
                        </a:rPr>
                        <a:t>20 in-depth interviews in each country</a:t>
                      </a:r>
                    </a:p>
                  </a:txBody>
                  <a:tcPr marL="9525" marR="9525" marT="9525" marB="0" anchor="ctr">
                    <a:solidFill>
                      <a:schemeClr val="accent1">
                        <a:tint val="20000"/>
                      </a:schemeClr>
                    </a:solidFill>
                  </a:tcPr>
                </a:tc>
                <a:extLst>
                  <a:ext uri="{0D108BD9-81ED-4DB2-BD59-A6C34878D82A}">
                    <a16:rowId xmlns:a16="http://schemas.microsoft.com/office/drawing/2014/main" val="728983483"/>
                  </a:ext>
                </a:extLst>
              </a:tr>
              <a:tr h="867619">
                <a:tc>
                  <a:txBody>
                    <a:bodyPr/>
                    <a:lstStyle/>
                    <a:p>
                      <a:pPr algn="ctr" fontAlgn="b">
                        <a:buNone/>
                      </a:pPr>
                      <a:r>
                        <a:rPr lang="en-US" altLang="en-US" sz="2400" b="1" i="0" u="none" strike="noStrike" dirty="0">
                          <a:solidFill>
                            <a:srgbClr val="002060"/>
                          </a:solidFill>
                          <a:effectLst/>
                          <a:latin typeface="Times New Roman" panose="02020603050405020304" pitchFamily="18" charset="0"/>
                          <a:cs typeface="Times New Roman" panose="02020603050405020304" pitchFamily="18" charset="0"/>
                        </a:rPr>
                        <a:t>Total</a:t>
                      </a:r>
                    </a:p>
                  </a:txBody>
                  <a:tcPr marL="9525" marR="9525" marT="9525" marB="0" anchor="ctr">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i="0" u="none" strike="noStrike" dirty="0">
                          <a:solidFill>
                            <a:srgbClr val="002060"/>
                          </a:solidFill>
                          <a:effectLst/>
                          <a:latin typeface="Times New Roman" panose="02020603050405020304" pitchFamily="18" charset="0"/>
                          <a:cs typeface="Times New Roman" panose="02020603050405020304" pitchFamily="18" charset="0"/>
                        </a:rPr>
                        <a:t>5434 news items</a:t>
                      </a:r>
                    </a:p>
                  </a:txBody>
                  <a:tcPr marL="9525" marR="9525" marT="9525" marB="0" anchor="ctr">
                    <a:solidFill>
                      <a:schemeClr val="accent1">
                        <a:tint val="20000"/>
                      </a:schemeClr>
                    </a:solidFill>
                  </a:tcPr>
                </a:tc>
                <a:tc>
                  <a:txBody>
                    <a:bodyPr/>
                    <a:lstStyle/>
                    <a:p>
                      <a:pPr algn="ctr"/>
                      <a:r>
                        <a:rPr lang="en-US" sz="2400" b="1" dirty="0">
                          <a:solidFill>
                            <a:srgbClr val="002060"/>
                          </a:solidFill>
                          <a:latin typeface="Times New Roman" panose="02020603050405020304" pitchFamily="18" charset="0"/>
                          <a:cs typeface="Times New Roman" panose="02020603050405020304" pitchFamily="18" charset="0"/>
                        </a:rPr>
                        <a:t>3456 posts</a:t>
                      </a:r>
                    </a:p>
                  </a:txBody>
                  <a:tcPr marL="9525" marR="9525" marT="9525" marB="0" anchor="ctr">
                    <a:solidFill>
                      <a:schemeClr val="accent1">
                        <a:tint val="2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2400" b="1" i="0" u="none" strike="noStrike" dirty="0">
                          <a:solidFill>
                            <a:srgbClr val="002060"/>
                          </a:solidFill>
                          <a:effectLst/>
                          <a:latin typeface="Times New Roman" panose="02020603050405020304" pitchFamily="18" charset="0"/>
                          <a:cs typeface="Times New Roman" panose="02020603050405020304" pitchFamily="18" charset="0"/>
                        </a:rPr>
                        <a:t>80 interviews</a:t>
                      </a:r>
                    </a:p>
                  </a:txBody>
                  <a:tcPr marL="9525" marR="9525" marT="9525" marB="0" anchor="ctr">
                    <a:solidFill>
                      <a:schemeClr val="accent1">
                        <a:tint val="20000"/>
                      </a:schemeClr>
                    </a:solidFill>
                  </a:tcPr>
                </a:tc>
                <a:extLst>
                  <a:ext uri="{0D108BD9-81ED-4DB2-BD59-A6C34878D82A}">
                    <a16:rowId xmlns:a16="http://schemas.microsoft.com/office/drawing/2014/main" val="3117074526"/>
                  </a:ext>
                </a:extLst>
              </a:tr>
            </a:tbl>
          </a:graphicData>
        </a:graphic>
      </p:graphicFrame>
    </p:spTree>
    <p:extLst>
      <p:ext uri="{BB962C8B-B14F-4D97-AF65-F5344CB8AC3E}">
        <p14:creationId xmlns:p14="http://schemas.microsoft.com/office/powerpoint/2010/main" val="3434008816"/>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C769A-941D-4847-8627-B9C09961CE5D}"/>
              </a:ext>
            </a:extLst>
          </p:cNvPr>
          <p:cNvSpPr>
            <a:spLocks noGrp="1"/>
          </p:cNvSpPr>
          <p:nvPr>
            <p:ph type="title"/>
          </p:nvPr>
        </p:nvSpPr>
        <p:spPr>
          <a:xfrm>
            <a:off x="628650" y="304899"/>
            <a:ext cx="7886700" cy="1434536"/>
          </a:xfrm>
        </p:spPr>
        <p:txBody>
          <a:bodyPr>
            <a:normAutofit/>
          </a:bodyPr>
          <a:lstStyle/>
          <a:p>
            <a:pPr algn="ctr"/>
            <a:r>
              <a:rPr lang="en-US" b="1" dirty="0">
                <a:solidFill>
                  <a:srgbClr val="002060"/>
                </a:solidFill>
                <a:latin typeface="Times New Roman" panose="02020603050405020304" pitchFamily="18" charset="0"/>
                <a:cs typeface="Times New Roman" panose="02020603050405020304" pitchFamily="18" charset="0"/>
              </a:rPr>
              <a:t>Messages from the EU Delegations in Asia</a:t>
            </a:r>
          </a:p>
        </p:txBody>
      </p:sp>
      <p:pic>
        <p:nvPicPr>
          <p:cNvPr id="2" name="Picture 1">
            <a:extLst>
              <a:ext uri="{FF2B5EF4-FFF2-40B4-BE49-F238E27FC236}">
                <a16:creationId xmlns:a16="http://schemas.microsoft.com/office/drawing/2014/main" id="{1362A3CA-1447-5B0B-A4E8-998B76BCE3D3}"/>
              </a:ext>
            </a:extLst>
          </p:cNvPr>
          <p:cNvPicPr>
            <a:picLocks noChangeAspect="1"/>
          </p:cNvPicPr>
          <p:nvPr/>
        </p:nvPicPr>
        <p:blipFill>
          <a:blip r:embed="rId2"/>
          <a:stretch>
            <a:fillRect/>
          </a:stretch>
        </p:blipFill>
        <p:spPr>
          <a:xfrm>
            <a:off x="189353" y="1739435"/>
            <a:ext cx="7511127" cy="3300240"/>
          </a:xfrm>
          <a:prstGeom prst="rect">
            <a:avLst/>
          </a:prstGeom>
        </p:spPr>
      </p:pic>
      <p:pic>
        <p:nvPicPr>
          <p:cNvPr id="3" name="Content Placeholder 3">
            <a:extLst>
              <a:ext uri="{FF2B5EF4-FFF2-40B4-BE49-F238E27FC236}">
                <a16:creationId xmlns:a16="http://schemas.microsoft.com/office/drawing/2014/main" id="{18F0C3E3-67C5-E984-A12E-AB0C7F3AD1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4418" y="2552529"/>
            <a:ext cx="5200229" cy="4000572"/>
          </a:xfrm>
          <a:prstGeom prst="rect">
            <a:avLst/>
          </a:prstGeom>
        </p:spPr>
      </p:pic>
    </p:spTree>
    <p:extLst>
      <p:ext uri="{BB962C8B-B14F-4D97-AF65-F5344CB8AC3E}">
        <p14:creationId xmlns:p14="http://schemas.microsoft.com/office/powerpoint/2010/main" val="12809825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a:extLst>
              <a:ext uri="{FF2B5EF4-FFF2-40B4-BE49-F238E27FC236}">
                <a16:creationId xmlns:a16="http://schemas.microsoft.com/office/drawing/2014/main" id="{EBE925B7-CC85-0B72-FDC2-E3BF4E9D5FE7}"/>
              </a:ext>
            </a:extLst>
          </p:cNvPr>
          <p:cNvPicPr>
            <a:picLocks noGrp="1" noChangeAspect="1"/>
          </p:cNvPicPr>
          <p:nvPr>
            <p:ph idx="1"/>
          </p:nvPr>
        </p:nvPicPr>
        <p:blipFill>
          <a:blip r:embed="rId2"/>
          <a:stretch>
            <a:fillRect/>
          </a:stretch>
        </p:blipFill>
        <p:spPr>
          <a:xfrm>
            <a:off x="193406" y="336665"/>
            <a:ext cx="5365760" cy="4351338"/>
          </a:xfrm>
          <a:prstGeom prst="rect">
            <a:avLst/>
          </a:prstGeom>
        </p:spPr>
      </p:pic>
      <p:pic>
        <p:nvPicPr>
          <p:cNvPr id="7" name="그림 5">
            <a:extLst>
              <a:ext uri="{FF2B5EF4-FFF2-40B4-BE49-F238E27FC236}">
                <a16:creationId xmlns:a16="http://schemas.microsoft.com/office/drawing/2014/main" id="{C172862A-B0AA-FB89-0486-5B0C2512248D}"/>
              </a:ext>
            </a:extLst>
          </p:cNvPr>
          <p:cNvPicPr>
            <a:picLocks noChangeAspect="1"/>
          </p:cNvPicPr>
          <p:nvPr/>
        </p:nvPicPr>
        <p:blipFill>
          <a:blip r:embed="rId3"/>
          <a:stretch>
            <a:fillRect/>
          </a:stretch>
        </p:blipFill>
        <p:spPr>
          <a:xfrm>
            <a:off x="2954665" y="2838735"/>
            <a:ext cx="5995929" cy="3678068"/>
          </a:xfrm>
          <a:prstGeom prst="rect">
            <a:avLst/>
          </a:prstGeom>
        </p:spPr>
      </p:pic>
    </p:spTree>
    <p:extLst>
      <p:ext uri="{BB962C8B-B14F-4D97-AF65-F5344CB8AC3E}">
        <p14:creationId xmlns:p14="http://schemas.microsoft.com/office/powerpoint/2010/main" val="26851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ed7964b3-3be6-49e6-b2a1-8f51399ebe24}"/>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ed7964b3-3be6-49e6-b2a1-8f51399ebe24}"/>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d7964b3-3be6-49e6-b2a1-8f51399ebe24}"/>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ed7964b3-3be6-49e6-b2a1-8f51399ebe24}"/>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ed7964b3-3be6-49e6-b2a1-8f51399ebe24}"/>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ed7964b3-3be6-49e6-b2a1-8f51399ebe2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4374</TotalTime>
  <Words>1330</Words>
  <Application>Microsoft Office PowerPoint</Application>
  <PresentationFormat>On-screen Show (4:3)</PresentationFormat>
  <Paragraphs>326</Paragraphs>
  <Slides>32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SimSun</vt:lpstr>
      <vt:lpstr>Arial</vt:lpstr>
      <vt:lpstr>Calibri</vt:lpstr>
      <vt:lpstr>Calibri Light</vt:lpstr>
      <vt:lpstr>等线</vt:lpstr>
      <vt:lpstr>新細明體</vt:lpstr>
      <vt:lpstr>新細明體</vt:lpstr>
      <vt:lpstr>Times New Roman</vt:lpstr>
      <vt:lpstr>Office Theme</vt:lpstr>
      <vt:lpstr>PowerPoint Presentation</vt:lpstr>
      <vt:lpstr>EXPECT Network Research Motivations</vt:lpstr>
      <vt:lpstr>Research Methods</vt:lpstr>
      <vt:lpstr>Media Analysis (19 Print media)</vt:lpstr>
      <vt:lpstr>Social Media Analysis (11 accounts)</vt:lpstr>
      <vt:lpstr>In-depth interviews (20/country)</vt:lpstr>
      <vt:lpstr>Database (2020-2022)</vt:lpstr>
      <vt:lpstr>Messages from the EU Delegations in Asia</vt:lpstr>
      <vt:lpstr>PowerPoint Presentation</vt:lpstr>
      <vt:lpstr>Activeness of the EUD accounts</vt:lpstr>
      <vt:lpstr>Actions of EU</vt:lpstr>
      <vt:lpstr>Presentation of EU</vt:lpstr>
      <vt:lpstr>Reactions from Asia</vt:lpstr>
      <vt:lpstr>Netizens’ Responses (2020)</vt:lpstr>
      <vt:lpstr>Netizens’ Responses (2021)</vt:lpstr>
      <vt:lpstr>Asian MFA accounts featured of EU (2020 vs. 2021)</vt:lpstr>
      <vt:lpstr>Asian MFA’s View of EU</vt:lpstr>
      <vt:lpstr>PowerPoint Presentation</vt:lpstr>
      <vt:lpstr>PowerPoint Presentation</vt:lpstr>
      <vt:lpstr>PowerPoint Presentation</vt:lpstr>
      <vt:lpstr>PowerPoint Presentation</vt:lpstr>
      <vt:lpstr>Centrality of EU in Popular dailies</vt:lpstr>
      <vt:lpstr>Evaluation of EU (Main/2nd focus)</vt:lpstr>
      <vt:lpstr>Evaluation of EU (continue)</vt:lpstr>
      <vt:lpstr>PowerPoint Presentation</vt:lpstr>
      <vt:lpstr>Asia’s Expectation (Popular dailies)</vt:lpstr>
      <vt:lpstr>Elite interviews (2022)</vt:lpstr>
      <vt:lpstr>Elite interviews (2022)</vt:lpstr>
      <vt:lpstr>PowerPoint Presentation</vt:lpstr>
      <vt:lpstr>Conclusions</vt:lpstr>
      <vt:lpstr>Conclusions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Global Influence …                                                                                  PERCEPTIONS &amp;                                           EXPECTATIONS                                          of the EU from                                         10 Strategic Partners</dc:title>
  <dc:creator>LAI</dc:creator>
  <cp:lastModifiedBy>Sabine Chartschenko</cp:lastModifiedBy>
  <cp:revision>1832</cp:revision>
  <dcterms:created xsi:type="dcterms:W3CDTF">2020-01-18T04:31:39Z</dcterms:created>
  <dcterms:modified xsi:type="dcterms:W3CDTF">2023-11-03T00:42:44Z</dcterms:modified>
</cp:coreProperties>
</file>